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51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B171D-C45B-4872-B75C-DC15142D68C4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7681E-B817-454D-AA96-206E2C0FD8C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10038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31481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864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2109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5254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5307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19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4293096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Sistema reprodutor masculino</a:t>
            </a:r>
          </a:p>
        </p:txBody>
      </p:sp>
    </p:spTree>
    <p:extLst>
      <p:ext uri="{BB962C8B-B14F-4D97-AF65-F5344CB8AC3E}">
        <p14:creationId xmlns:p14="http://schemas.microsoft.com/office/powerpoint/2010/main" val="1061793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Nos rapazes…</a:t>
            </a:r>
          </a:p>
        </p:txBody>
      </p:sp>
      <p:sp>
        <p:nvSpPr>
          <p:cNvPr id="26" name="Rectângulo 4"/>
          <p:cNvSpPr/>
          <p:nvPr/>
        </p:nvSpPr>
        <p:spPr>
          <a:xfrm>
            <a:off x="507653" y="1685851"/>
            <a:ext cx="8085600" cy="83099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 partir da puberdade, são produzidos continuamente pelos </a:t>
            </a:r>
            <a:r>
              <a:rPr lang="pt-PT" sz="1600" b="1" dirty="0">
                <a:solidFill>
                  <a:srgbClr val="006699"/>
                </a:solidFill>
              </a:rPr>
              <a:t>testículos</a:t>
            </a:r>
            <a:r>
              <a:rPr lang="pt-PT" sz="1600" dirty="0">
                <a:solidFill>
                  <a:schemeClr val="lt1"/>
                </a:solidFill>
              </a:rPr>
              <a:t>, milhões de </a:t>
            </a:r>
            <a:r>
              <a:rPr lang="pt-PT" sz="1600" b="1" dirty="0">
                <a:solidFill>
                  <a:srgbClr val="006699"/>
                </a:solidFill>
              </a:rPr>
              <a:t>espermatozoides </a:t>
            </a:r>
            <a:r>
              <a:rPr lang="pt-PT" sz="1600" dirty="0">
                <a:solidFill>
                  <a:schemeClr val="lt1"/>
                </a:solidFill>
              </a:rPr>
              <a:t>(células sexuais masculinas).</a:t>
            </a:r>
          </a:p>
        </p:txBody>
      </p:sp>
      <p:sp>
        <p:nvSpPr>
          <p:cNvPr id="20" name="Rectângulo 4"/>
          <p:cNvSpPr/>
          <p:nvPr/>
        </p:nvSpPr>
        <p:spPr>
          <a:xfrm>
            <a:off x="507653" y="3333040"/>
            <a:ext cx="8085600" cy="83099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Os  </a:t>
            </a:r>
            <a:r>
              <a:rPr lang="pt-PT" sz="1600" b="1" dirty="0">
                <a:solidFill>
                  <a:srgbClr val="006699"/>
                </a:solidFill>
              </a:rPr>
              <a:t>espermatozoides</a:t>
            </a:r>
            <a:r>
              <a:rPr lang="pt-PT" sz="1600" dirty="0">
                <a:solidFill>
                  <a:schemeClr val="lt1"/>
                </a:solidFill>
              </a:rPr>
              <a:t> e os </a:t>
            </a:r>
            <a:r>
              <a:rPr lang="pt-PT" sz="1600" b="1" dirty="0">
                <a:solidFill>
                  <a:srgbClr val="006699"/>
                </a:solidFill>
              </a:rPr>
              <a:t>líquidos provenientes da vesícula seminal </a:t>
            </a:r>
            <a:r>
              <a:rPr lang="pt-PT" sz="1600" dirty="0">
                <a:solidFill>
                  <a:schemeClr val="lt1"/>
                </a:solidFill>
              </a:rPr>
              <a:t>e </a:t>
            </a:r>
            <a:r>
              <a:rPr lang="pt-PT" sz="1600" b="1" dirty="0">
                <a:solidFill>
                  <a:srgbClr val="006699"/>
                </a:solidFill>
              </a:rPr>
              <a:t>próstata</a:t>
            </a:r>
            <a:r>
              <a:rPr lang="pt-PT" sz="1600" dirty="0">
                <a:solidFill>
                  <a:schemeClr val="lt1"/>
                </a:solidFill>
              </a:rPr>
              <a:t> constituem o esperma – uma substância esbranquiçada e viscosa.</a:t>
            </a:r>
          </a:p>
        </p:txBody>
      </p:sp>
      <p:sp>
        <p:nvSpPr>
          <p:cNvPr id="21" name="Rectângulo 4"/>
          <p:cNvSpPr/>
          <p:nvPr/>
        </p:nvSpPr>
        <p:spPr>
          <a:xfrm>
            <a:off x="507653" y="4963880"/>
            <a:ext cx="8085600" cy="461665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 </a:t>
            </a:r>
            <a:r>
              <a:rPr lang="pt-PT" sz="1600" b="1" dirty="0">
                <a:solidFill>
                  <a:srgbClr val="006699"/>
                </a:solidFill>
              </a:rPr>
              <a:t>ejaculação</a:t>
            </a:r>
            <a:r>
              <a:rPr lang="pt-PT" sz="1600" dirty="0">
                <a:solidFill>
                  <a:schemeClr val="lt1"/>
                </a:solidFill>
              </a:rPr>
              <a:t> ocorre quando o esperma é lançado para o exterior.</a:t>
            </a:r>
          </a:p>
        </p:txBody>
      </p:sp>
    </p:spTree>
    <p:extLst>
      <p:ext uri="{BB962C8B-B14F-4D97-AF65-F5344CB8AC3E}">
        <p14:creationId xmlns:p14="http://schemas.microsoft.com/office/powerpoint/2010/main" val="111172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66602" y="280971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Sistema reprodutor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masculino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-744198" y="2798383"/>
            <a:ext cx="9518366" cy="3487668"/>
            <a:chOff x="-888836" y="2654367"/>
            <a:chExt cx="9518366" cy="3487668"/>
          </a:xfrm>
          <a:noFill/>
        </p:grpSpPr>
        <p:sp>
          <p:nvSpPr>
            <p:cNvPr id="5" name="CaixaDeTexto 4"/>
            <p:cNvSpPr txBox="1"/>
            <p:nvPr/>
          </p:nvSpPr>
          <p:spPr>
            <a:xfrm>
              <a:off x="7322425" y="2654367"/>
              <a:ext cx="1008112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Bexiga</a:t>
              </a:r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7322425" y="3197503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Canal deferente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466922" y="3978334"/>
              <a:ext cx="576064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/>
                <a:t>Ânus </a:t>
              </a:r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7327912" y="5020075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Uretra</a:t>
              </a: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7324579" y="5588037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Testículo</a:t>
              </a:r>
            </a:p>
          </p:txBody>
        </p:sp>
        <p:sp>
          <p:nvSpPr>
            <p:cNvPr id="29" name="CaixaDeTexto 28"/>
            <p:cNvSpPr txBox="1"/>
            <p:nvPr/>
          </p:nvSpPr>
          <p:spPr>
            <a:xfrm>
              <a:off x="7352704" y="5865036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Escroto</a:t>
              </a: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-888836" y="3012837"/>
              <a:ext cx="1949238" cy="461665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/>
                <a:t>Vesícula </a:t>
              </a:r>
            </a:p>
            <a:p>
              <a:pPr algn="r"/>
              <a:r>
                <a:rPr lang="pt-PT" sz="1200" dirty="0"/>
                <a:t>seminal</a:t>
              </a:r>
            </a:p>
          </p:txBody>
        </p:sp>
        <p:sp>
          <p:nvSpPr>
            <p:cNvPr id="33" name="CaixaDeTexto 32"/>
            <p:cNvSpPr txBox="1"/>
            <p:nvPr/>
          </p:nvSpPr>
          <p:spPr>
            <a:xfrm>
              <a:off x="-216525" y="3616387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pt-PT" sz="1200" dirty="0"/>
                <a:t>Próstata </a:t>
              </a:r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7352704" y="4253913"/>
              <a:ext cx="1276826" cy="27699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1200" dirty="0"/>
                <a:t>Pénis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041" y="1214944"/>
            <a:ext cx="6322580" cy="5094376"/>
          </a:xfrm>
          <a:prstGeom prst="rect">
            <a:avLst/>
          </a:prstGeom>
        </p:spPr>
      </p:pic>
      <p:sp>
        <p:nvSpPr>
          <p:cNvPr id="17" name="CaixaDeTexto 28"/>
          <p:cNvSpPr txBox="1"/>
          <p:nvPr/>
        </p:nvSpPr>
        <p:spPr>
          <a:xfrm>
            <a:off x="7472456" y="4813369"/>
            <a:ext cx="127682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1200" dirty="0"/>
              <a:t>Epidídimo</a:t>
            </a:r>
          </a:p>
        </p:txBody>
      </p:sp>
    </p:spTree>
    <p:extLst>
      <p:ext uri="{BB962C8B-B14F-4D97-AF65-F5344CB8AC3E}">
        <p14:creationId xmlns:p14="http://schemas.microsoft.com/office/powerpoint/2010/main" val="3140622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866602" y="280971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Sistema reprodutor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masculino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B299DC-28AB-4BBE-B206-7F5268CBFF4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1196753"/>
            <a:ext cx="5030584" cy="52565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DA7E71-2623-42F4-9F11-AA520694711A}"/>
              </a:ext>
            </a:extLst>
          </p:cNvPr>
          <p:cNvSpPr txBox="1"/>
          <p:nvPr/>
        </p:nvSpPr>
        <p:spPr>
          <a:xfrm>
            <a:off x="4716014" y="1232045"/>
            <a:ext cx="3034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Vesículas seminais</a:t>
            </a:r>
          </a:p>
          <a:p>
            <a:r>
              <a:rPr lang="pt-PT" sz="1200" dirty="0"/>
              <a:t>Produzem um líquido viscoso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2E359-0816-4739-9233-283433660A7C}"/>
              </a:ext>
            </a:extLst>
          </p:cNvPr>
          <p:cNvSpPr txBox="1"/>
          <p:nvPr/>
        </p:nvSpPr>
        <p:spPr>
          <a:xfrm>
            <a:off x="4999061" y="2060848"/>
            <a:ext cx="42534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Próstata</a:t>
            </a:r>
          </a:p>
          <a:p>
            <a:r>
              <a:rPr lang="pt-PT" sz="1200" dirty="0"/>
              <a:t>Produz o líquido prostático, um líquido leitosos e espesso que me mistura com o líquido seminal, fornecendo o meio nutritivo e de transporte dos espermatozoides.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FB2A9B-1D69-4857-A726-74B4B8C2B727}"/>
              </a:ext>
            </a:extLst>
          </p:cNvPr>
          <p:cNvSpPr txBox="1"/>
          <p:nvPr/>
        </p:nvSpPr>
        <p:spPr>
          <a:xfrm>
            <a:off x="4890541" y="3078833"/>
            <a:ext cx="385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Canais deferentes</a:t>
            </a:r>
          </a:p>
          <a:p>
            <a:r>
              <a:rPr lang="pt-PT" sz="1200" dirty="0"/>
              <a:t>Conduzem os espermatozoides dos testículos até ao pénis.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D6597-6B99-494F-8645-58D29A522DAC}"/>
              </a:ext>
            </a:extLst>
          </p:cNvPr>
          <p:cNvSpPr txBox="1"/>
          <p:nvPr/>
        </p:nvSpPr>
        <p:spPr>
          <a:xfrm>
            <a:off x="5065433" y="4099258"/>
            <a:ext cx="385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Uretra</a:t>
            </a:r>
          </a:p>
          <a:p>
            <a:r>
              <a:rPr lang="pt-PT" sz="1200" dirty="0"/>
              <a:t>Canal comum aos sistemas reprodutor e urinário, no homem.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979B3E-7617-40CB-BF53-770ACF41164B}"/>
              </a:ext>
            </a:extLst>
          </p:cNvPr>
          <p:cNvSpPr txBox="1"/>
          <p:nvPr/>
        </p:nvSpPr>
        <p:spPr>
          <a:xfrm>
            <a:off x="4819771" y="4946804"/>
            <a:ext cx="3857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Escroto</a:t>
            </a:r>
          </a:p>
          <a:p>
            <a:r>
              <a:rPr lang="pt-PT" sz="1200" dirty="0"/>
              <a:t>Bolsa de pele que envolve os testículos.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F85734-E0F8-4528-BE96-B98D0063A796}"/>
              </a:ext>
            </a:extLst>
          </p:cNvPr>
          <p:cNvSpPr txBox="1"/>
          <p:nvPr/>
        </p:nvSpPr>
        <p:spPr>
          <a:xfrm>
            <a:off x="4304209" y="5430206"/>
            <a:ext cx="385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Pénis</a:t>
            </a:r>
          </a:p>
          <a:p>
            <a:r>
              <a:rPr lang="pt-PT" sz="1200" dirty="0"/>
              <a:t>Órgãos atravessado pela uretra que conduz o esperma para o exterior.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F940B-40D9-499D-B00B-C5F86D197FE0}"/>
              </a:ext>
            </a:extLst>
          </p:cNvPr>
          <p:cNvSpPr txBox="1"/>
          <p:nvPr/>
        </p:nvSpPr>
        <p:spPr>
          <a:xfrm>
            <a:off x="2658293" y="6080752"/>
            <a:ext cx="3857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/>
              <a:t>Testículos</a:t>
            </a:r>
          </a:p>
          <a:p>
            <a:r>
              <a:rPr lang="pt-PT" sz="1200" dirty="0"/>
              <a:t>Localizam-se no exterior do corpo, dentro do escroto. Produzem os espermatozoides.</a:t>
            </a:r>
          </a:p>
        </p:txBody>
      </p:sp>
    </p:spTree>
    <p:extLst>
      <p:ext uri="{BB962C8B-B14F-4D97-AF65-F5344CB8AC3E}">
        <p14:creationId xmlns:p14="http://schemas.microsoft.com/office/powerpoint/2010/main" val="1087838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7A030A-2674-410D-886F-07A414616673}"/>
              </a:ext>
            </a:extLst>
          </p:cNvPr>
          <p:cNvGrpSpPr/>
          <p:nvPr/>
        </p:nvGrpSpPr>
        <p:grpSpPr>
          <a:xfrm>
            <a:off x="395537" y="1623571"/>
            <a:ext cx="3967514" cy="2158159"/>
            <a:chOff x="395537" y="1623571"/>
            <a:chExt cx="3967514" cy="2158159"/>
          </a:xfrm>
        </p:grpSpPr>
        <p:sp>
          <p:nvSpPr>
            <p:cNvPr id="26" name="Rectângulo 4"/>
            <p:cNvSpPr/>
            <p:nvPr/>
          </p:nvSpPr>
          <p:spPr>
            <a:xfrm>
              <a:off x="395537" y="1623571"/>
              <a:ext cx="3960440" cy="79731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As </a:t>
              </a: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células sexuais masculinas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são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oócitos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E6BD1CF3-CB34-40A5-A4AE-28D4DBE5ABEA}"/>
                </a:ext>
              </a:extLst>
            </p:cNvPr>
            <p:cNvSpPr/>
            <p:nvPr/>
          </p:nvSpPr>
          <p:spPr>
            <a:xfrm>
              <a:off x="395537" y="2420888"/>
              <a:ext cx="3960440" cy="45477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óvulos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A87D72E0-A2C0-4C42-B4AB-C00B867A78B1}"/>
                </a:ext>
              </a:extLst>
            </p:cNvPr>
            <p:cNvSpPr/>
            <p:nvPr/>
          </p:nvSpPr>
          <p:spPr>
            <a:xfrm>
              <a:off x="402611" y="2877088"/>
              <a:ext cx="3960440" cy="49251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espermatozoides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987B838C-B9F4-4426-81B1-CA39D2E59222}"/>
                </a:ext>
              </a:extLst>
            </p:cNvPr>
            <p:cNvSpPr/>
            <p:nvPr/>
          </p:nvSpPr>
          <p:spPr>
            <a:xfrm>
              <a:off x="395537" y="3369605"/>
              <a:ext cx="3960440" cy="41212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esperma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1762CE-E1F2-40FD-821E-B431D13119D6}"/>
              </a:ext>
            </a:extLst>
          </p:cNvPr>
          <p:cNvGrpSpPr/>
          <p:nvPr/>
        </p:nvGrpSpPr>
        <p:grpSpPr>
          <a:xfrm>
            <a:off x="4644008" y="1623571"/>
            <a:ext cx="3905565" cy="2202055"/>
            <a:chOff x="4644008" y="1623571"/>
            <a:chExt cx="3905565" cy="2202055"/>
          </a:xfrm>
        </p:grpSpPr>
        <p:sp>
          <p:nvSpPr>
            <p:cNvPr id="21" name="Rectângulo 4"/>
            <p:cNvSpPr/>
            <p:nvPr/>
          </p:nvSpPr>
          <p:spPr>
            <a:xfrm>
              <a:off x="4644008" y="1623571"/>
              <a:ext cx="3905565" cy="79731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Ejaculação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é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emissão de esperma para o exterior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B9E9662B-7ACF-4DB4-A75F-66A70075CD83}"/>
                </a:ext>
              </a:extLst>
            </p:cNvPr>
            <p:cNvSpPr/>
            <p:nvPr/>
          </p:nvSpPr>
          <p:spPr>
            <a:xfrm>
              <a:off x="4644008" y="2420888"/>
              <a:ext cx="3905565" cy="500901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produção de esperma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368F7157-CF38-4F7F-B210-2C0C4A7AB837}"/>
                </a:ext>
              </a:extLst>
            </p:cNvPr>
            <p:cNvSpPr/>
            <p:nvPr/>
          </p:nvSpPr>
          <p:spPr>
            <a:xfrm>
              <a:off x="4644008" y="2923132"/>
              <a:ext cx="3905565" cy="492517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produção de espermatozoides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2" name="Rectângulo 4">
              <a:extLst>
                <a:ext uri="{FF2B5EF4-FFF2-40B4-BE49-F238E27FC236}">
                  <a16:creationId xmlns:a16="http://schemas.microsoft.com/office/drawing/2014/main" id="{CBAFDE88-5F08-43EC-9E59-93C205859A7B}"/>
                </a:ext>
              </a:extLst>
            </p:cNvPr>
            <p:cNvSpPr/>
            <p:nvPr/>
          </p:nvSpPr>
          <p:spPr>
            <a:xfrm>
              <a:off x="4644008" y="3413501"/>
              <a:ext cx="3905565" cy="41212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produção de óvulos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945F67E-EE4E-40CD-80ED-090B5B707AE5}"/>
              </a:ext>
            </a:extLst>
          </p:cNvPr>
          <p:cNvGrpSpPr/>
          <p:nvPr/>
        </p:nvGrpSpPr>
        <p:grpSpPr>
          <a:xfrm>
            <a:off x="395537" y="4235604"/>
            <a:ext cx="8161110" cy="1724599"/>
            <a:chOff x="395537" y="4235604"/>
            <a:chExt cx="8161110" cy="1724599"/>
          </a:xfrm>
        </p:grpSpPr>
        <p:sp>
          <p:nvSpPr>
            <p:cNvPr id="6" name="Rectângulo 4"/>
            <p:cNvSpPr/>
            <p:nvPr/>
          </p:nvSpPr>
          <p:spPr>
            <a:xfrm>
              <a:off x="395537" y="4235604"/>
              <a:ext cx="8154036" cy="86475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 </a:t>
              </a: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espermatozoides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são produzidos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pela vesícula seminal e pela próstata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4" name="Rectângulo 4">
              <a:extLst>
                <a:ext uri="{FF2B5EF4-FFF2-40B4-BE49-F238E27FC236}">
                  <a16:creationId xmlns:a16="http://schemas.microsoft.com/office/drawing/2014/main" id="{BD0BF842-0628-4F59-BB97-228E43F0F384}"/>
                </a:ext>
              </a:extLst>
            </p:cNvPr>
            <p:cNvSpPr/>
            <p:nvPr/>
          </p:nvSpPr>
          <p:spPr>
            <a:xfrm>
              <a:off x="402611" y="5100262"/>
              <a:ext cx="8154036" cy="43014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pelo pénis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5" name="Rectângulo 4">
              <a:extLst>
                <a:ext uri="{FF2B5EF4-FFF2-40B4-BE49-F238E27FC236}">
                  <a16:creationId xmlns:a16="http://schemas.microsoft.com/office/drawing/2014/main" id="{61FCBBCD-0819-4204-8A1C-B33424A18C5E}"/>
                </a:ext>
              </a:extLst>
            </p:cNvPr>
            <p:cNvSpPr/>
            <p:nvPr/>
          </p:nvSpPr>
          <p:spPr>
            <a:xfrm>
              <a:off x="402611" y="5530407"/>
              <a:ext cx="8154036" cy="42979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4" action="ppaction://hlinksldjump"/>
                </a:rPr>
                <a:t>pelos testículos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4869160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Sistema reprodutor feminino</a:t>
            </a:r>
          </a:p>
        </p:txBody>
      </p:sp>
    </p:spTree>
    <p:extLst>
      <p:ext uri="{BB962C8B-B14F-4D97-AF65-F5344CB8AC3E}">
        <p14:creationId xmlns:p14="http://schemas.microsoft.com/office/powerpoint/2010/main" val="25004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756997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Nas raparigas…</a:t>
            </a:r>
          </a:p>
        </p:txBody>
      </p:sp>
      <p:sp>
        <p:nvSpPr>
          <p:cNvPr id="26" name="Rectângulo 4"/>
          <p:cNvSpPr/>
          <p:nvPr/>
        </p:nvSpPr>
        <p:spPr>
          <a:xfrm>
            <a:off x="529819" y="1774759"/>
            <a:ext cx="8085782" cy="83099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As </a:t>
            </a:r>
            <a:r>
              <a:rPr lang="pt-PT" sz="1600" b="1" dirty="0">
                <a:solidFill>
                  <a:srgbClr val="006699"/>
                </a:solidFill>
              </a:rPr>
              <a:t>células sexuais femininas </a:t>
            </a:r>
            <a:r>
              <a:rPr lang="pt-PT" sz="1600" dirty="0">
                <a:solidFill>
                  <a:schemeClr val="lt1"/>
                </a:solidFill>
              </a:rPr>
              <a:t>são designadas por </a:t>
            </a:r>
            <a:r>
              <a:rPr lang="pt-PT" sz="1600" b="1" dirty="0">
                <a:solidFill>
                  <a:srgbClr val="006699"/>
                </a:solidFill>
              </a:rPr>
              <a:t>oócitos</a:t>
            </a:r>
            <a:r>
              <a:rPr lang="pt-PT" sz="1600" dirty="0">
                <a:solidFill>
                  <a:schemeClr val="lt1"/>
                </a:solidFill>
              </a:rPr>
              <a:t>. A rapariga possui logo à nascença a quantidade total de oócitos da sua vida.</a:t>
            </a:r>
          </a:p>
        </p:txBody>
      </p:sp>
      <p:sp>
        <p:nvSpPr>
          <p:cNvPr id="20" name="Rectângulo 4"/>
          <p:cNvSpPr/>
          <p:nvPr/>
        </p:nvSpPr>
        <p:spPr>
          <a:xfrm>
            <a:off x="520087" y="3429000"/>
            <a:ext cx="8085782" cy="83099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Os </a:t>
            </a:r>
            <a:r>
              <a:rPr lang="pt-PT" sz="1600" b="1" dirty="0">
                <a:solidFill>
                  <a:srgbClr val="006699"/>
                </a:solidFill>
              </a:rPr>
              <a:t>ovários</a:t>
            </a:r>
            <a:r>
              <a:rPr lang="pt-PT" sz="1600" dirty="0">
                <a:solidFill>
                  <a:schemeClr val="lt1"/>
                </a:solidFill>
              </a:rPr>
              <a:t> produzem os </a:t>
            </a:r>
            <a:r>
              <a:rPr lang="pt-PT" sz="1600" b="1" dirty="0">
                <a:solidFill>
                  <a:srgbClr val="006699"/>
                </a:solidFill>
              </a:rPr>
              <a:t>oócitos </a:t>
            </a:r>
            <a:r>
              <a:rPr lang="pt-PT" sz="1600" dirty="0">
                <a:solidFill>
                  <a:schemeClr val="lt1"/>
                </a:solidFill>
              </a:rPr>
              <a:t>capazes de se unirem com os espermatozoides na fecundação. </a:t>
            </a:r>
          </a:p>
        </p:txBody>
      </p:sp>
      <p:sp>
        <p:nvSpPr>
          <p:cNvPr id="2" name="Retângulo 1"/>
          <p:cNvSpPr/>
          <p:nvPr/>
        </p:nvSpPr>
        <p:spPr>
          <a:xfrm>
            <a:off x="520087" y="5118283"/>
            <a:ext cx="8093670" cy="830997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600" dirty="0">
                <a:solidFill>
                  <a:schemeClr val="lt1"/>
                </a:solidFill>
              </a:rPr>
              <a:t>Assim que a rapariga é menstruada, </a:t>
            </a:r>
            <a:r>
              <a:rPr lang="pt-PT" sz="1600" b="1" dirty="0">
                <a:solidFill>
                  <a:srgbClr val="006699"/>
                </a:solidFill>
              </a:rPr>
              <a:t>os  oócitos são libertados</a:t>
            </a:r>
            <a:r>
              <a:rPr lang="pt-PT" sz="1600" dirty="0">
                <a:solidFill>
                  <a:schemeClr val="lt1"/>
                </a:solidFill>
              </a:rPr>
              <a:t>, mensalmente, dos ovários para as trompas de Falópio. </a:t>
            </a:r>
          </a:p>
        </p:txBody>
      </p:sp>
    </p:spTree>
    <p:extLst>
      <p:ext uri="{BB962C8B-B14F-4D97-AF65-F5344CB8AC3E}">
        <p14:creationId xmlns:p14="http://schemas.microsoft.com/office/powerpoint/2010/main" val="755325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Sistema </a:t>
            </a: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reprodutor</a:t>
            </a: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 </a:t>
            </a:r>
            <a:b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feminino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8EA"/>
              </a:clrFrom>
              <a:clrTo>
                <a:srgbClr val="FEF8EA">
                  <a:alpha val="0"/>
                </a:srgbClr>
              </a:clrTo>
            </a:clrChange>
          </a:blip>
          <a:srcRect l="11426" t="14617" r="27124" b="15980"/>
          <a:stretch/>
        </p:blipFill>
        <p:spPr>
          <a:xfrm>
            <a:off x="1331639" y="1628800"/>
            <a:ext cx="6120681" cy="43204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08304" y="1988840"/>
            <a:ext cx="16916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dirty="0"/>
              <a:t>Trompa de Falópio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2320" y="2340604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Ovário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4328" y="4144942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Bexiga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80130" y="5301208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Uretra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0130" y="5660519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Vulva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5457669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Vagina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8581" y="4969664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Ânus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568" y="3103896"/>
            <a:ext cx="1547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dirty="0"/>
              <a:t>Útero</a:t>
            </a:r>
          </a:p>
        </p:txBody>
      </p:sp>
    </p:spTree>
    <p:extLst>
      <p:ext uri="{BB962C8B-B14F-4D97-AF65-F5344CB8AC3E}">
        <p14:creationId xmlns:p14="http://schemas.microsoft.com/office/powerpoint/2010/main" val="2953278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Sistema </a:t>
            </a: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reprodutor</a:t>
            </a: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 </a:t>
            </a:r>
            <a:b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feminino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A529C9-C4CE-44D9-AD1A-3D7B80818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6793" y="1340768"/>
            <a:ext cx="5810250" cy="5457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1221B4-12C6-4BB3-973C-396F21D5410D}"/>
              </a:ext>
            </a:extLst>
          </p:cNvPr>
          <p:cNvSpPr txBox="1"/>
          <p:nvPr/>
        </p:nvSpPr>
        <p:spPr>
          <a:xfrm>
            <a:off x="1619672" y="1340768"/>
            <a:ext cx="3600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/>
              <a:t>Útero</a:t>
            </a:r>
          </a:p>
          <a:p>
            <a:pPr algn="r"/>
            <a:r>
              <a:rPr lang="pt-PT" sz="1200" dirty="0"/>
              <a:t>Órgão musculoso, oco, em forma de pera invertida e de paredes muito elásticas onde se irá desenvolver o novo ser. A parte inferior é designada de colo do útero.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F6FE8E-89FE-46D4-9A20-BE6F62267A54}"/>
              </a:ext>
            </a:extLst>
          </p:cNvPr>
          <p:cNvSpPr txBox="1"/>
          <p:nvPr/>
        </p:nvSpPr>
        <p:spPr>
          <a:xfrm>
            <a:off x="251520" y="2636912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/>
              <a:t>Trompas de Falópio</a:t>
            </a:r>
          </a:p>
          <a:p>
            <a:pPr algn="r"/>
            <a:r>
              <a:rPr lang="pt-PT" sz="1200" dirty="0"/>
              <a:t>Dois canais através dos quais os ovários comunicam com o útero.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F3ADDC-F13B-47C9-8981-3F0231B65FB1}"/>
              </a:ext>
            </a:extLst>
          </p:cNvPr>
          <p:cNvSpPr txBox="1"/>
          <p:nvPr/>
        </p:nvSpPr>
        <p:spPr>
          <a:xfrm>
            <a:off x="323528" y="4348420"/>
            <a:ext cx="29523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/>
              <a:t>Ovários</a:t>
            </a:r>
          </a:p>
          <a:p>
            <a:pPr algn="r"/>
            <a:r>
              <a:rPr lang="pt-PT" sz="1200" dirty="0"/>
              <a:t>Têm o tamanho aproximado de uma amêndoa. A sua função é produzir oócitos.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DFDE31-7A73-427D-A9A9-2673183E6C57}"/>
              </a:ext>
            </a:extLst>
          </p:cNvPr>
          <p:cNvSpPr txBox="1"/>
          <p:nvPr/>
        </p:nvSpPr>
        <p:spPr>
          <a:xfrm>
            <a:off x="611560" y="5514320"/>
            <a:ext cx="29523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200" b="1" dirty="0"/>
              <a:t>Vagina</a:t>
            </a:r>
          </a:p>
          <a:p>
            <a:pPr algn="r"/>
            <a:r>
              <a:rPr lang="pt-PT" sz="1200" dirty="0"/>
              <a:t>Faz a ligação entre o útero e o exterior e as suas paredes são elásticas e musculosas.</a:t>
            </a:r>
          </a:p>
        </p:txBody>
      </p:sp>
    </p:spTree>
    <p:extLst>
      <p:ext uri="{BB962C8B-B14F-4D97-AF65-F5344CB8AC3E}">
        <p14:creationId xmlns:p14="http://schemas.microsoft.com/office/powerpoint/2010/main" val="2289809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nas respostas corretas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1499A8-29E2-4750-A29A-8366098F49D6}"/>
              </a:ext>
            </a:extLst>
          </p:cNvPr>
          <p:cNvGrpSpPr/>
          <p:nvPr/>
        </p:nvGrpSpPr>
        <p:grpSpPr>
          <a:xfrm>
            <a:off x="323527" y="1651818"/>
            <a:ext cx="3460863" cy="2210943"/>
            <a:chOff x="323527" y="1651818"/>
            <a:chExt cx="3460863" cy="2210943"/>
          </a:xfrm>
        </p:grpSpPr>
        <p:sp>
          <p:nvSpPr>
            <p:cNvPr id="26" name="Rectângulo 4"/>
            <p:cNvSpPr/>
            <p:nvPr/>
          </p:nvSpPr>
          <p:spPr>
            <a:xfrm>
              <a:off x="323527" y="1651818"/>
              <a:ext cx="3456384" cy="84195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As </a:t>
              </a: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células sexuais femininas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são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oócitos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9394BFEC-AF95-4938-A6D7-EDE1A48BE0E0}"/>
                </a:ext>
              </a:extLst>
            </p:cNvPr>
            <p:cNvSpPr/>
            <p:nvPr/>
          </p:nvSpPr>
          <p:spPr>
            <a:xfrm>
              <a:off x="323527" y="2494455"/>
              <a:ext cx="3456384" cy="44640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os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ovários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ABD9A928-DAA0-484A-8A1F-0FC63586AD60}"/>
                </a:ext>
              </a:extLst>
            </p:cNvPr>
            <p:cNvSpPr/>
            <p:nvPr/>
          </p:nvSpPr>
          <p:spPr>
            <a:xfrm>
              <a:off x="328006" y="2940861"/>
              <a:ext cx="3456384" cy="46514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espermatozoides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9" name="Rectângulo 4">
              <a:extLst>
                <a:ext uri="{FF2B5EF4-FFF2-40B4-BE49-F238E27FC236}">
                  <a16:creationId xmlns:a16="http://schemas.microsoft.com/office/drawing/2014/main" id="{7904FF35-17A2-4491-A4F0-7D6BFE199CE9}"/>
                </a:ext>
              </a:extLst>
            </p:cNvPr>
            <p:cNvSpPr/>
            <p:nvPr/>
          </p:nvSpPr>
          <p:spPr>
            <a:xfrm>
              <a:off x="323527" y="3406003"/>
              <a:ext cx="3456384" cy="45675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as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trompas de Falópio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4F5BA46-235C-41E1-966A-2A7BAC2B74BA}"/>
              </a:ext>
            </a:extLst>
          </p:cNvPr>
          <p:cNvGrpSpPr/>
          <p:nvPr/>
        </p:nvGrpSpPr>
        <p:grpSpPr>
          <a:xfrm>
            <a:off x="3923928" y="1651818"/>
            <a:ext cx="4968552" cy="2660350"/>
            <a:chOff x="3923928" y="1651818"/>
            <a:chExt cx="4968552" cy="2660350"/>
          </a:xfrm>
        </p:grpSpPr>
        <p:sp>
          <p:nvSpPr>
            <p:cNvPr id="21" name="Rectângulo 4"/>
            <p:cNvSpPr/>
            <p:nvPr/>
          </p:nvSpPr>
          <p:spPr>
            <a:xfrm>
              <a:off x="3923928" y="1651818"/>
              <a:ext cx="4968552" cy="1200246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As </a:t>
              </a: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células sexuais femininas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são libertadas dos ovários para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bexiga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0" name="Rectângulo 4">
              <a:extLst>
                <a:ext uri="{FF2B5EF4-FFF2-40B4-BE49-F238E27FC236}">
                  <a16:creationId xmlns:a16="http://schemas.microsoft.com/office/drawing/2014/main" id="{00D910A8-4D67-4968-8159-0D39D52D00D0}"/>
                </a:ext>
              </a:extLst>
            </p:cNvPr>
            <p:cNvSpPr/>
            <p:nvPr/>
          </p:nvSpPr>
          <p:spPr>
            <a:xfrm>
              <a:off x="3923928" y="2857474"/>
              <a:ext cx="4968552" cy="47265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o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útero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1" name="Rectângulo 4">
              <a:extLst>
                <a:ext uri="{FF2B5EF4-FFF2-40B4-BE49-F238E27FC236}">
                  <a16:creationId xmlns:a16="http://schemas.microsoft.com/office/drawing/2014/main" id="{97B181C5-A8BD-43BD-BF1E-8C7576905C98}"/>
                </a:ext>
              </a:extLst>
            </p:cNvPr>
            <p:cNvSpPr/>
            <p:nvPr/>
          </p:nvSpPr>
          <p:spPr>
            <a:xfrm>
              <a:off x="3923928" y="3335921"/>
              <a:ext cx="4968552" cy="44835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as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trompas de Falópio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2" name="Rectângulo 4">
              <a:extLst>
                <a:ext uri="{FF2B5EF4-FFF2-40B4-BE49-F238E27FC236}">
                  <a16:creationId xmlns:a16="http://schemas.microsoft.com/office/drawing/2014/main" id="{9E7EE588-2A3A-4FF6-BC5C-61AF7051D1DB}"/>
                </a:ext>
              </a:extLst>
            </p:cNvPr>
            <p:cNvSpPr/>
            <p:nvPr/>
          </p:nvSpPr>
          <p:spPr>
            <a:xfrm>
              <a:off x="3923928" y="3784274"/>
              <a:ext cx="4968552" cy="52789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vagina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62C56D4-A5F6-4218-A2B6-4B060277D973}"/>
              </a:ext>
            </a:extLst>
          </p:cNvPr>
          <p:cNvGrpSpPr/>
          <p:nvPr/>
        </p:nvGrpSpPr>
        <p:grpSpPr>
          <a:xfrm>
            <a:off x="323526" y="4505431"/>
            <a:ext cx="8568954" cy="1692618"/>
            <a:chOff x="323526" y="4505431"/>
            <a:chExt cx="8568954" cy="1692618"/>
          </a:xfrm>
        </p:grpSpPr>
        <p:sp>
          <p:nvSpPr>
            <p:cNvPr id="6" name="Rectângulo 4"/>
            <p:cNvSpPr/>
            <p:nvPr/>
          </p:nvSpPr>
          <p:spPr>
            <a:xfrm>
              <a:off x="323527" y="4505431"/>
              <a:ext cx="8568953" cy="78483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Os </a:t>
              </a:r>
              <a:r>
                <a:rPr lang="pt-PT" sz="1600" b="1" dirty="0">
                  <a:solidFill>
                    <a:srgbClr val="006699"/>
                  </a:solidFill>
                  <a:latin typeface="Arial" pitchFamily="34" charset="0"/>
                  <a:cs typeface="Arial" pitchFamily="34" charset="0"/>
                </a:rPr>
                <a:t>oócitos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são produzidos</a:t>
              </a:r>
            </a:p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pelos</a:t>
              </a: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testículos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5" name="Rectângulo 4">
              <a:extLst>
                <a:ext uri="{FF2B5EF4-FFF2-40B4-BE49-F238E27FC236}">
                  <a16:creationId xmlns:a16="http://schemas.microsoft.com/office/drawing/2014/main" id="{A1C18F00-60C9-49AF-B7EB-E90A82802424}"/>
                </a:ext>
              </a:extLst>
            </p:cNvPr>
            <p:cNvSpPr/>
            <p:nvPr/>
          </p:nvSpPr>
          <p:spPr>
            <a:xfrm>
              <a:off x="323527" y="5290261"/>
              <a:ext cx="8568953" cy="42963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pelos</a:t>
              </a: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ovários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  <p:sp>
          <p:nvSpPr>
            <p:cNvPr id="16" name="Rectângulo 4">
              <a:extLst>
                <a:ext uri="{FF2B5EF4-FFF2-40B4-BE49-F238E27FC236}">
                  <a16:creationId xmlns:a16="http://schemas.microsoft.com/office/drawing/2014/main" id="{46FBAB7D-F0AE-4708-AAEC-D3D3FC2C75CD}"/>
                </a:ext>
              </a:extLst>
            </p:cNvPr>
            <p:cNvSpPr/>
            <p:nvPr/>
          </p:nvSpPr>
          <p:spPr>
            <a:xfrm>
              <a:off x="323526" y="5718019"/>
              <a:ext cx="8568953" cy="48003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pelas</a:t>
              </a: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trompas de Falópio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040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1402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966086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5136571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</TotalTime>
  <Words>546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1_Office Theme</vt:lpstr>
      <vt:lpstr>Sistema reprodutor masculino</vt:lpstr>
      <vt:lpstr>Nos rapazes…</vt:lpstr>
      <vt:lpstr>Sistema reprodutor  masculino</vt:lpstr>
      <vt:lpstr>Sistema reprodutor  masculino</vt:lpstr>
      <vt:lpstr>Clica nas respostas corretas</vt:lpstr>
      <vt:lpstr>PowerPoint Presentation</vt:lpstr>
      <vt:lpstr>PowerPoint Presentation</vt:lpstr>
      <vt:lpstr>PowerPoint Presentation</vt:lpstr>
      <vt:lpstr>Sistema reprodutor feminino</vt:lpstr>
      <vt:lpstr>Nas raparigas…</vt:lpstr>
      <vt:lpstr>Sistema reprodutor  feminino</vt:lpstr>
      <vt:lpstr>Sistema reprodutor  feminino</vt:lpstr>
      <vt:lpstr>Clica nas respostas corretas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FOTOSSÍNTESE</dc:title>
  <dc:creator>Alexandra</dc:creator>
  <cp:lastModifiedBy>Joana Fernandes Gomes</cp:lastModifiedBy>
  <cp:revision>47</cp:revision>
  <dcterms:created xsi:type="dcterms:W3CDTF">2017-07-16T14:06:25Z</dcterms:created>
  <dcterms:modified xsi:type="dcterms:W3CDTF">2017-09-05T09:38:21Z</dcterms:modified>
</cp:coreProperties>
</file>