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61" r:id="rId5"/>
    <p:sldId id="262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66" y="6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B263F2-5E85-4E19-B379-41B9BF60A943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250EC7-B347-4E10-BC20-295F58DA6166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22710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452109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541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827003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98233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553568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9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2" y="2492896"/>
            <a:ext cx="9144002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SISTEMA RESPIRATÓRIO</a:t>
            </a:r>
          </a:p>
        </p:txBody>
      </p:sp>
    </p:spTree>
    <p:extLst>
      <p:ext uri="{BB962C8B-B14F-4D97-AF65-F5344CB8AC3E}">
        <p14:creationId xmlns:p14="http://schemas.microsoft.com/office/powerpoint/2010/main" val="2597612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051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respiratório</a:t>
            </a:r>
          </a:p>
        </p:txBody>
      </p:sp>
      <p:sp>
        <p:nvSpPr>
          <p:cNvPr id="6" name="Rectângulo 5"/>
          <p:cNvSpPr/>
          <p:nvPr/>
        </p:nvSpPr>
        <p:spPr>
          <a:xfrm>
            <a:off x="323528" y="1065151"/>
            <a:ext cx="84969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pt-PT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880" y="1526816"/>
            <a:ext cx="5489942" cy="5133838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62176" y="1526816"/>
            <a:ext cx="3329703" cy="2136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t-PT" dirty="0"/>
              <a:t>O sistema respiratório é constituído pelos </a:t>
            </a:r>
            <a:r>
              <a:rPr lang="pt-PT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pulmões</a:t>
            </a:r>
            <a:r>
              <a:rPr lang="pt-PT" dirty="0"/>
              <a:t> e pelas </a:t>
            </a:r>
          </a:p>
          <a:p>
            <a:pPr>
              <a:lnSpc>
                <a:spcPct val="150000"/>
              </a:lnSpc>
            </a:pPr>
            <a:r>
              <a:rPr lang="pt-PT" sz="28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vias respiratórias</a:t>
            </a:r>
            <a:r>
              <a:rPr lang="pt-PT" b="1" dirty="0"/>
              <a:t>.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42620135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1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3483" t="8820" r="34030" b="48652"/>
          <a:stretch/>
        </p:blipFill>
        <p:spPr>
          <a:xfrm>
            <a:off x="1691680" y="1196752"/>
            <a:ext cx="6336704" cy="5184576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051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respiratório</a:t>
            </a:r>
          </a:p>
        </p:txBody>
      </p:sp>
      <p:sp>
        <p:nvSpPr>
          <p:cNvPr id="7" name="Callout: Right Arrow 6"/>
          <p:cNvSpPr/>
          <p:nvPr/>
        </p:nvSpPr>
        <p:spPr>
          <a:xfrm>
            <a:off x="251520" y="1397830"/>
            <a:ext cx="3096344" cy="3367076"/>
          </a:xfrm>
          <a:prstGeom prst="rightArrowCallout">
            <a:avLst>
              <a:gd name="adj1" fmla="val 5650"/>
              <a:gd name="adj2" fmla="val 8788"/>
              <a:gd name="adj3" fmla="val 12848"/>
              <a:gd name="adj4" fmla="val 78629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b="1" dirty="0"/>
              <a:t>Fossas nasais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Cavidades internas do nariz que comunicam  com o exterior através das narinas. No seu interior, existem pelos nasais e muco que retêm poeiras e micro-organismos. Desta forma, o ar é limpo, aquecido e humedecido. </a:t>
            </a:r>
          </a:p>
        </p:txBody>
      </p:sp>
      <p:sp>
        <p:nvSpPr>
          <p:cNvPr id="18" name="Callout: Right Arrow 17"/>
          <p:cNvSpPr/>
          <p:nvPr/>
        </p:nvSpPr>
        <p:spPr>
          <a:xfrm flipH="1">
            <a:off x="4427984" y="2636912"/>
            <a:ext cx="4392488" cy="2637710"/>
          </a:xfrm>
          <a:prstGeom prst="rightArrowCallout">
            <a:avLst>
              <a:gd name="adj1" fmla="val 8527"/>
              <a:gd name="adj2" fmla="val 15246"/>
              <a:gd name="adj3" fmla="val 25000"/>
              <a:gd name="adj4" fmla="val 63303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solidFill>
                  <a:schemeClr val="tx1"/>
                </a:solidFill>
              </a:rPr>
              <a:t>Faringe</a:t>
            </a:r>
            <a:endParaRPr lang="pt-PT" sz="14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400" dirty="0">
                <a:solidFill>
                  <a:schemeClr val="tx1"/>
                </a:solidFill>
              </a:rPr>
              <a:t>Canal  que permite a passagem do ar para a laringe e é comum ao sistema digestivo.</a:t>
            </a:r>
          </a:p>
          <a:p>
            <a:pPr algn="just">
              <a:lnSpc>
                <a:spcPct val="150000"/>
              </a:lnSpc>
            </a:pPr>
            <a:r>
              <a:rPr lang="pt-PT" sz="1400" dirty="0">
                <a:solidFill>
                  <a:schemeClr val="tx1"/>
                </a:solidFill>
              </a:rPr>
              <a:t>A </a:t>
            </a:r>
            <a:r>
              <a:rPr lang="pt-PT" sz="1400" b="1" dirty="0">
                <a:solidFill>
                  <a:schemeClr val="tx1"/>
                </a:solidFill>
              </a:rPr>
              <a:t>epiglote</a:t>
            </a:r>
            <a:r>
              <a:rPr lang="pt-PT" sz="1400" dirty="0">
                <a:solidFill>
                  <a:schemeClr val="tx1"/>
                </a:solidFill>
              </a:rPr>
              <a:t> localiza-se na zona inferior da faringe e impede a passagem dos alimentos para a traqueia. </a:t>
            </a:r>
          </a:p>
        </p:txBody>
      </p:sp>
    </p:spTree>
    <p:extLst>
      <p:ext uri="{BB962C8B-B14F-4D97-AF65-F5344CB8AC3E}">
        <p14:creationId xmlns:p14="http://schemas.microsoft.com/office/powerpoint/2010/main" val="426336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1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3483" t="23291" r="34030" b="26535"/>
          <a:stretch/>
        </p:blipFill>
        <p:spPr>
          <a:xfrm>
            <a:off x="1979712" y="1289790"/>
            <a:ext cx="5423859" cy="5235554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051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respiratório</a:t>
            </a:r>
          </a:p>
        </p:txBody>
      </p:sp>
      <p:sp>
        <p:nvSpPr>
          <p:cNvPr id="7" name="Callout: Right Arrow 6"/>
          <p:cNvSpPr/>
          <p:nvPr/>
        </p:nvSpPr>
        <p:spPr>
          <a:xfrm>
            <a:off x="251520" y="1733369"/>
            <a:ext cx="4032448" cy="1388137"/>
          </a:xfrm>
          <a:prstGeom prst="rightArrowCallout">
            <a:avLst>
              <a:gd name="adj1" fmla="val 7502"/>
              <a:gd name="adj2" fmla="val 13419"/>
              <a:gd name="adj3" fmla="val 12848"/>
              <a:gd name="adj4" fmla="val 70223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b="1" dirty="0"/>
              <a:t>Laringe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Tubo revestido por uma cartilagem onde se produz o som da nossa voz. </a:t>
            </a:r>
          </a:p>
        </p:txBody>
      </p:sp>
      <p:sp>
        <p:nvSpPr>
          <p:cNvPr id="18" name="Callout: Right Arrow 17"/>
          <p:cNvSpPr/>
          <p:nvPr/>
        </p:nvSpPr>
        <p:spPr>
          <a:xfrm>
            <a:off x="251520" y="3632994"/>
            <a:ext cx="4104456" cy="1668214"/>
          </a:xfrm>
          <a:prstGeom prst="rightArrowCallout">
            <a:avLst>
              <a:gd name="adj1" fmla="val 7897"/>
              <a:gd name="adj2" fmla="val 15246"/>
              <a:gd name="adj3" fmla="val 17893"/>
              <a:gd name="adj4" fmla="val 63303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solidFill>
                  <a:schemeClr val="tx1"/>
                </a:solidFill>
              </a:rPr>
              <a:t>Brônquios</a:t>
            </a:r>
            <a:endParaRPr lang="pt-PT" sz="14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400" dirty="0">
                <a:solidFill>
                  <a:schemeClr val="tx1"/>
                </a:solidFill>
              </a:rPr>
              <a:t>Canais que resultam da divisão da traqueia, cada um dos quais conduz o ar aos pulmões. </a:t>
            </a:r>
          </a:p>
        </p:txBody>
      </p:sp>
      <p:sp>
        <p:nvSpPr>
          <p:cNvPr id="6" name="Callout: Right Arrow 5"/>
          <p:cNvSpPr/>
          <p:nvPr/>
        </p:nvSpPr>
        <p:spPr>
          <a:xfrm flipH="1">
            <a:off x="4644008" y="2737216"/>
            <a:ext cx="4248472" cy="1388137"/>
          </a:xfrm>
          <a:prstGeom prst="rightArrowCallout">
            <a:avLst>
              <a:gd name="adj1" fmla="val 9355"/>
              <a:gd name="adj2" fmla="val 14346"/>
              <a:gd name="adj3" fmla="val 12848"/>
              <a:gd name="adj4" fmla="val 82375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b="1" dirty="0"/>
              <a:t>Traqueia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Via respiratória que conduz o ar aos pulmões. É constituída por vários anéis cartilagíneos. </a:t>
            </a:r>
          </a:p>
        </p:txBody>
      </p:sp>
    </p:spTree>
    <p:extLst>
      <p:ext uri="{BB962C8B-B14F-4D97-AF65-F5344CB8AC3E}">
        <p14:creationId xmlns:p14="http://schemas.microsoft.com/office/powerpoint/2010/main" val="233431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781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3483" t="30887" r="34030" b="26536"/>
          <a:stretch/>
        </p:blipFill>
        <p:spPr>
          <a:xfrm>
            <a:off x="1651756" y="1439824"/>
            <a:ext cx="6128520" cy="5020064"/>
          </a:xfrm>
          <a:prstGeom prst="rect">
            <a:avLst/>
          </a:prstGeom>
        </p:spPr>
      </p:pic>
      <p:sp>
        <p:nvSpPr>
          <p:cNvPr id="16" name="Título 1"/>
          <p:cNvSpPr>
            <a:spLocks noGrp="1"/>
          </p:cNvSpPr>
          <p:nvPr>
            <p:ph type="title" idx="4294967295"/>
          </p:nvPr>
        </p:nvSpPr>
        <p:spPr>
          <a:xfrm>
            <a:off x="446856" y="274638"/>
            <a:ext cx="8229600" cy="790575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Constituição do </a:t>
            </a:r>
            <a:b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</a:br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sistema respiratório</a:t>
            </a:r>
          </a:p>
        </p:txBody>
      </p:sp>
      <p:sp>
        <p:nvSpPr>
          <p:cNvPr id="7" name="Callout: Right Arrow 6"/>
          <p:cNvSpPr/>
          <p:nvPr/>
        </p:nvSpPr>
        <p:spPr>
          <a:xfrm>
            <a:off x="271482" y="4797152"/>
            <a:ext cx="4223893" cy="1388137"/>
          </a:xfrm>
          <a:prstGeom prst="rightArrowCallout">
            <a:avLst>
              <a:gd name="adj1" fmla="val 7502"/>
              <a:gd name="adj2" fmla="val 13419"/>
              <a:gd name="adj3" fmla="val 12848"/>
              <a:gd name="adj4" fmla="val 70223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b="1" dirty="0"/>
              <a:t>Diafragma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Musculo que separa as cavidades torácica e abdominal. Tem um papel fundamental na respiração. </a:t>
            </a:r>
          </a:p>
        </p:txBody>
      </p:sp>
      <p:sp>
        <p:nvSpPr>
          <p:cNvPr id="18" name="Callout: Right Arrow 17"/>
          <p:cNvSpPr/>
          <p:nvPr/>
        </p:nvSpPr>
        <p:spPr>
          <a:xfrm>
            <a:off x="271482" y="2477795"/>
            <a:ext cx="3724454" cy="2031325"/>
          </a:xfrm>
          <a:prstGeom prst="rightArrowCallout">
            <a:avLst>
              <a:gd name="adj1" fmla="val 7897"/>
              <a:gd name="adj2" fmla="val 15246"/>
              <a:gd name="adj3" fmla="val 17893"/>
              <a:gd name="adj4" fmla="val 63303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400" b="1" dirty="0">
                <a:solidFill>
                  <a:schemeClr val="tx1"/>
                </a:solidFill>
              </a:rPr>
              <a:t>Bronquíolos</a:t>
            </a:r>
            <a:endParaRPr lang="pt-PT" sz="1400" dirty="0">
              <a:solidFill>
                <a:schemeClr val="tx1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pt-PT" sz="1400" dirty="0">
                <a:solidFill>
                  <a:schemeClr val="tx1"/>
                </a:solidFill>
              </a:rPr>
              <a:t>Canais mais pequenos e finos, resultantes da ramificação dos brônquios, que terminam nos alvéolos pulmonares. </a:t>
            </a:r>
          </a:p>
        </p:txBody>
      </p:sp>
      <p:sp>
        <p:nvSpPr>
          <p:cNvPr id="6" name="Callout: Right Arrow 5"/>
          <p:cNvSpPr/>
          <p:nvPr/>
        </p:nvSpPr>
        <p:spPr>
          <a:xfrm flipH="1">
            <a:off x="5940152" y="3573016"/>
            <a:ext cx="2964442" cy="2397579"/>
          </a:xfrm>
          <a:prstGeom prst="rightArrowCallout">
            <a:avLst>
              <a:gd name="adj1" fmla="val 9355"/>
              <a:gd name="adj2" fmla="val 14346"/>
              <a:gd name="adj3" fmla="val 12848"/>
              <a:gd name="adj4" fmla="val 82375"/>
            </a:avLst>
          </a:prstGeom>
          <a:solidFill>
            <a:schemeClr val="tx2">
              <a:lumMod val="95000"/>
            </a:schemeClr>
          </a:solidFill>
          <a:ln>
            <a:solidFill>
              <a:schemeClr val="tx1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rtlCol="0">
            <a:spAutoFit/>
          </a:bodyPr>
          <a:lstStyle/>
          <a:p>
            <a:pPr algn="ctr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b="1" dirty="0"/>
              <a:t>Pulmões</a:t>
            </a:r>
          </a:p>
          <a:p>
            <a:pPr algn="just">
              <a:lnSpc>
                <a:spcPct val="15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1400" dirty="0"/>
              <a:t>Órgãos moles, esponjosos e elásticos, de cor rosada cujo volume varia de acordo com a quantidade de ar no seu interior. Estão envolvidos pela </a:t>
            </a:r>
            <a:r>
              <a:rPr lang="pt-PT" sz="1400" b="1" dirty="0"/>
              <a:t>pleura</a:t>
            </a:r>
            <a:r>
              <a:rPr lang="pt-PT" sz="14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0860795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217</Words>
  <Application>Microsoft Office PowerPoint</Application>
  <PresentationFormat>On-screen Show (4:3)</PresentationFormat>
  <Paragraphs>24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SISTEMA RESPIRATÓRIO</vt:lpstr>
      <vt:lpstr>Constituição do  sistema respiratório</vt:lpstr>
      <vt:lpstr>Constituição do  sistema respiratório</vt:lpstr>
      <vt:lpstr>Constituição do  sistema respiratório</vt:lpstr>
      <vt:lpstr>Constituição do  sistema respiratório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SISTEMA RESPIRATÓRIO</dc:title>
  <dc:creator>Alexandra</dc:creator>
  <cp:lastModifiedBy>Joana Fernandes Gomes</cp:lastModifiedBy>
  <cp:revision>21</cp:revision>
  <dcterms:created xsi:type="dcterms:W3CDTF">2017-07-07T19:30:02Z</dcterms:created>
  <dcterms:modified xsi:type="dcterms:W3CDTF">2017-08-01T09:25:06Z</dcterms:modified>
</cp:coreProperties>
</file>