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66" y="6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3B03B-F0CB-441C-BDEC-3035BBC9A7F7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EFB20-37D0-48CD-81AF-7849AFB50C3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030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7605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66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755703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17601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0995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00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Konik, Gafanhoto, Inseto, Macro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3977731" y="-693658"/>
            <a:ext cx="1764602" cy="504056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ã Arborícola, Sapo, Red Eyed, Anfíbio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" y="4178945"/>
            <a:ext cx="4977625" cy="222822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ranha, Inseto, Fechar, Pequena Aranh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64288" y="944317"/>
            <a:ext cx="1979712" cy="17646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obin, Pássaro, Robin Japonê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814"/>
            <a:ext cx="2339752" cy="175610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Peixes Do Disco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61760" y="4178945"/>
            <a:ext cx="4182239" cy="222756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-2" y="2708920"/>
            <a:ext cx="9144002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Sistema respiratório de </a:t>
            </a:r>
            <a:br>
              <a:rPr lang="pt-PT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</a:br>
            <a:r>
              <a:rPr lang="pt-PT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outros animais</a:t>
            </a:r>
          </a:p>
        </p:txBody>
      </p:sp>
    </p:spTree>
    <p:extLst>
      <p:ext uri="{BB962C8B-B14F-4D97-AF65-F5344CB8AC3E}">
        <p14:creationId xmlns:p14="http://schemas.microsoft.com/office/powerpoint/2010/main" val="2060323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994738" y="4963932"/>
            <a:ext cx="5885763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pt-PT" sz="1400" dirty="0">
                <a:solidFill>
                  <a:schemeClr val="tx1"/>
                </a:solidFill>
              </a:rPr>
              <a:t>Os </a:t>
            </a:r>
            <a:r>
              <a:rPr lang="pt-PT" sz="1400" b="1" dirty="0">
                <a:solidFill>
                  <a:schemeClr val="tx1"/>
                </a:solidFill>
              </a:rPr>
              <a:t>anfíbios</a:t>
            </a:r>
            <a:r>
              <a:rPr lang="pt-PT" sz="1400" dirty="0">
                <a:solidFill>
                  <a:schemeClr val="tx1"/>
                </a:solidFill>
              </a:rPr>
              <a:t> possuem uma pele muito fina e sempre húmida</a:t>
            </a:r>
            <a:r>
              <a:rPr lang="pt-PT" sz="1400" dirty="0"/>
              <a:t>, o</a:t>
            </a:r>
            <a:r>
              <a:rPr lang="pt-PT" sz="1400" dirty="0">
                <a:solidFill>
                  <a:schemeClr val="tx1"/>
                </a:solidFill>
              </a:rPr>
              <a:t> que permite que lhes respirar dentro e fora de água. O oxigénio do ar e da água é absorvido através da pele húmida.  </a:t>
            </a:r>
          </a:p>
        </p:txBody>
      </p:sp>
      <p:pic>
        <p:nvPicPr>
          <p:cNvPr id="2050" name="Picture 2" descr="Martim Pescador, Pássaro, Vida Selvage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69246" y="1780072"/>
            <a:ext cx="2090374" cy="19011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36864" y="1064930"/>
            <a:ext cx="8827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600" dirty="0"/>
              <a:t>Todos os animais necessitam de oxigénio para sobreviver. Alguns recorrem a </a:t>
            </a:r>
            <a:r>
              <a:rPr lang="pt-PT" sz="2000" b="1" dirty="0">
                <a:solidFill>
                  <a:srgbClr val="FF0000"/>
                </a:solidFill>
              </a:rPr>
              <a:t>formas diferentes para obter o oxigénio </a:t>
            </a:r>
            <a:r>
              <a:rPr lang="pt-PT" sz="1600" dirty="0"/>
              <a:t>do ar ou da água.  </a:t>
            </a:r>
          </a:p>
        </p:txBody>
      </p:sp>
      <p:pic>
        <p:nvPicPr>
          <p:cNvPr id="2052" name="Picture 4" descr="Rato, Ratos Do Bebê, Necessitado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28"/>
          <a:stretch/>
        </p:blipFill>
        <p:spPr bwMode="auto">
          <a:xfrm>
            <a:off x="251520" y="1772816"/>
            <a:ext cx="1970474" cy="191177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ranha, Web, Teias De Aranha, Animai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35819" y="1780072"/>
            <a:ext cx="2038526" cy="191268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afanhoto, Cavallettin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74345" y="1778678"/>
            <a:ext cx="2206157" cy="191547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960771" y="5813808"/>
            <a:ext cx="591973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pt-PT" sz="1400" dirty="0">
                <a:solidFill>
                  <a:schemeClr val="tx1"/>
                </a:solidFill>
              </a:rPr>
              <a:t>Quando está inativa, a rã respira através da </a:t>
            </a:r>
            <a:r>
              <a:rPr lang="pt-PT" sz="1400" b="1" dirty="0">
                <a:solidFill>
                  <a:schemeClr val="tx1"/>
                </a:solidFill>
              </a:rPr>
              <a:t>pele</a:t>
            </a:r>
            <a:r>
              <a:rPr lang="pt-PT" sz="1400" dirty="0">
                <a:solidFill>
                  <a:schemeClr val="tx1"/>
                </a:solidFill>
              </a:rPr>
              <a:t> mas quando está ativa e fora de água, inspira, levando o ar aos </a:t>
            </a:r>
            <a:r>
              <a:rPr lang="pt-PT" sz="1400" b="1" dirty="0">
                <a:solidFill>
                  <a:schemeClr val="tx1"/>
                </a:solidFill>
              </a:rPr>
              <a:t>pulmões</a:t>
            </a:r>
            <a:r>
              <a:rPr lang="pt-PT" sz="1400" dirty="0">
                <a:solidFill>
                  <a:schemeClr val="tx1"/>
                </a:solidFill>
              </a:rPr>
              <a:t>.  </a:t>
            </a:r>
          </a:p>
        </p:txBody>
      </p:sp>
      <p:sp>
        <p:nvSpPr>
          <p:cNvPr id="9" name="Rectangle 8"/>
          <p:cNvSpPr/>
          <p:nvPr/>
        </p:nvSpPr>
        <p:spPr>
          <a:xfrm>
            <a:off x="4550676" y="3692761"/>
            <a:ext cx="441381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pt-PT" sz="1400" dirty="0">
                <a:solidFill>
                  <a:schemeClr val="tx1"/>
                </a:solidFill>
              </a:rPr>
              <a:t>Alguns </a:t>
            </a:r>
            <a:r>
              <a:rPr lang="pt-PT" sz="1400" b="1" dirty="0">
                <a:solidFill>
                  <a:schemeClr val="tx1"/>
                </a:solidFill>
              </a:rPr>
              <a:t>insetos</a:t>
            </a:r>
            <a:r>
              <a:rPr lang="pt-PT" sz="1400" dirty="0">
                <a:solidFill>
                  <a:schemeClr val="tx1"/>
                </a:solidFill>
              </a:rPr>
              <a:t> possuem uma rede de finos tubos, por onde passa o ar, designados traqueias.  </a:t>
            </a:r>
          </a:p>
        </p:txBody>
      </p:sp>
      <p:pic>
        <p:nvPicPr>
          <p:cNvPr id="2058" name="Picture 10" descr="Rã-Arborícola-Gigante, Anfíbios, Anfíbi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55072"/>
            <a:ext cx="2558663" cy="20731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176581" y="3708223"/>
            <a:ext cx="408303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pt-PT" sz="1400" dirty="0">
                <a:solidFill>
                  <a:schemeClr val="tx1"/>
                </a:solidFill>
              </a:rPr>
              <a:t>As </a:t>
            </a:r>
            <a:r>
              <a:rPr lang="pt-PT" sz="1400" b="1" dirty="0">
                <a:solidFill>
                  <a:schemeClr val="tx1"/>
                </a:solidFill>
              </a:rPr>
              <a:t>aves</a:t>
            </a:r>
            <a:r>
              <a:rPr lang="pt-PT" sz="1400" dirty="0">
                <a:solidFill>
                  <a:schemeClr val="tx1"/>
                </a:solidFill>
              </a:rPr>
              <a:t> e os </a:t>
            </a:r>
            <a:r>
              <a:rPr lang="pt-PT" sz="1400" b="1" dirty="0">
                <a:solidFill>
                  <a:schemeClr val="tx1"/>
                </a:solidFill>
              </a:rPr>
              <a:t>mamíferos</a:t>
            </a:r>
            <a:r>
              <a:rPr lang="pt-PT" sz="1400" dirty="0">
                <a:solidFill>
                  <a:schemeClr val="tx1"/>
                </a:solidFill>
              </a:rPr>
              <a:t> respiram através de pulmões. </a:t>
            </a:r>
          </a:p>
        </p:txBody>
      </p:sp>
    </p:spTree>
    <p:extLst>
      <p:ext uri="{BB962C8B-B14F-4D97-AF65-F5344CB8AC3E}">
        <p14:creationId xmlns:p14="http://schemas.microsoft.com/office/powerpoint/2010/main" val="242491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209348" y="1052736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algn="just">
              <a:defRPr sz="1600"/>
            </a:lvl1pPr>
          </a:lstStyle>
          <a:p>
            <a:r>
              <a:rPr lang="pt-PT" dirty="0"/>
              <a:t>O sistema respiratório dos </a:t>
            </a:r>
            <a:r>
              <a:rPr lang="pt-PT" sz="2000" b="1" dirty="0">
                <a:solidFill>
                  <a:srgbClr val="FF0000"/>
                </a:solidFill>
              </a:rPr>
              <a:t>peixes </a:t>
            </a:r>
            <a:r>
              <a:rPr lang="pt-PT" dirty="0"/>
              <a:t>está adaptado ao meio aquático. </a:t>
            </a:r>
          </a:p>
        </p:txBody>
      </p:sp>
      <p:sp>
        <p:nvSpPr>
          <p:cNvPr id="8" name="Rectangle 7"/>
          <p:cNvSpPr/>
          <p:nvPr/>
        </p:nvSpPr>
        <p:spPr>
          <a:xfrm>
            <a:off x="294215" y="5204591"/>
            <a:ext cx="4205777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pt-PT" sz="1400" dirty="0">
                <a:solidFill>
                  <a:schemeClr val="tx1"/>
                </a:solidFill>
              </a:rPr>
              <a:t>Os peixes possuem </a:t>
            </a:r>
            <a:r>
              <a:rPr lang="pt-PT" sz="1400" b="1" dirty="0">
                <a:solidFill>
                  <a:schemeClr val="tx1"/>
                </a:solidFill>
              </a:rPr>
              <a:t>brânquias</a:t>
            </a:r>
            <a:r>
              <a:rPr lang="pt-PT" sz="1400" dirty="0">
                <a:solidFill>
                  <a:schemeClr val="tx1"/>
                </a:solidFill>
              </a:rPr>
              <a:t> ou </a:t>
            </a:r>
            <a:r>
              <a:rPr lang="pt-PT" sz="1400" b="1" dirty="0">
                <a:solidFill>
                  <a:schemeClr val="tx1"/>
                </a:solidFill>
              </a:rPr>
              <a:t>guelras</a:t>
            </a:r>
            <a:r>
              <a:rPr lang="pt-PT" sz="1400" dirty="0">
                <a:solidFill>
                  <a:schemeClr val="tx1"/>
                </a:solidFill>
              </a:rPr>
              <a:t> que permitem realizar as trocas gasosas debaixo de água. Estas estruturas situam-se nas </a:t>
            </a:r>
            <a:r>
              <a:rPr lang="pt-PT" sz="1400" b="1" dirty="0">
                <a:solidFill>
                  <a:schemeClr val="tx1"/>
                </a:solidFill>
              </a:rPr>
              <a:t>câmaras branquiais</a:t>
            </a:r>
            <a:r>
              <a:rPr lang="pt-PT" sz="1400" dirty="0">
                <a:solidFill>
                  <a:schemeClr val="tx1"/>
                </a:solidFill>
              </a:rPr>
              <a:t>. </a:t>
            </a:r>
            <a:r>
              <a:rPr lang="pt-PT" sz="1400" b="1" dirty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9" name="Rectangle 8"/>
          <p:cNvSpPr/>
          <p:nvPr/>
        </p:nvSpPr>
        <p:spPr>
          <a:xfrm>
            <a:off x="294215" y="4212376"/>
            <a:ext cx="4205777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pt-PT" sz="1400" dirty="0">
                <a:solidFill>
                  <a:schemeClr val="tx1"/>
                </a:solidFill>
              </a:rPr>
              <a:t>As câmaras branquias comunicam com o exterior através da </a:t>
            </a:r>
            <a:r>
              <a:rPr lang="pt-PT" sz="1400" b="1" dirty="0">
                <a:solidFill>
                  <a:schemeClr val="tx1"/>
                </a:solidFill>
              </a:rPr>
              <a:t>fenda opercular</a:t>
            </a:r>
            <a:r>
              <a:rPr lang="pt-PT" sz="1400" dirty="0">
                <a:solidFill>
                  <a:schemeClr val="tx1"/>
                </a:solidFill>
              </a:rPr>
              <a:t> e estão protegidas por uma placa óssea chamada </a:t>
            </a:r>
            <a:r>
              <a:rPr lang="pt-PT" sz="1400" b="1" dirty="0">
                <a:solidFill>
                  <a:schemeClr val="tx1"/>
                </a:solidFill>
              </a:rPr>
              <a:t>opérculo</a:t>
            </a:r>
            <a:r>
              <a:rPr lang="pt-PT" sz="1400" dirty="0">
                <a:solidFill>
                  <a:schemeClr val="tx1"/>
                </a:solidFill>
              </a:rPr>
              <a:t>.  </a:t>
            </a:r>
          </a:p>
        </p:txBody>
      </p:sp>
      <p:sp>
        <p:nvSpPr>
          <p:cNvPr id="12" name="Oval 11"/>
          <p:cNvSpPr/>
          <p:nvPr/>
        </p:nvSpPr>
        <p:spPr>
          <a:xfrm>
            <a:off x="4860032" y="4437112"/>
            <a:ext cx="3816424" cy="1413747"/>
          </a:xfrm>
          <a:prstGeom prst="ellipse">
            <a:avLst/>
          </a:prstGeom>
          <a:solidFill>
            <a:schemeClr val="bg2">
              <a:alpha val="21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accent6">
                    <a:lumMod val="75000"/>
                  </a:schemeClr>
                </a:solidFill>
              </a:rPr>
              <a:t>Os </a:t>
            </a:r>
            <a:r>
              <a:rPr lang="pt-PT" b="1" dirty="0">
                <a:solidFill>
                  <a:srgbClr val="FF0000"/>
                </a:solidFill>
              </a:rPr>
              <a:t>peixes</a:t>
            </a:r>
            <a:r>
              <a:rPr lang="pt-PT" dirty="0">
                <a:solidFill>
                  <a:schemeClr val="accent6">
                    <a:lumMod val="75000"/>
                  </a:schemeClr>
                </a:solidFill>
              </a:rPr>
              <a:t> respiram por </a:t>
            </a:r>
            <a:r>
              <a:rPr lang="pt-PT" sz="2000" b="1" dirty="0">
                <a:solidFill>
                  <a:srgbClr val="FF0000"/>
                </a:solidFill>
              </a:rPr>
              <a:t>hematose branquial</a:t>
            </a:r>
            <a:r>
              <a:rPr lang="pt-PT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pt-PT" dirty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48" y="1590945"/>
            <a:ext cx="6742308" cy="236788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0" name="Rectangle 9"/>
          <p:cNvSpPr/>
          <p:nvPr/>
        </p:nvSpPr>
        <p:spPr>
          <a:xfrm>
            <a:off x="6953462" y="1243981"/>
            <a:ext cx="1974052" cy="2462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pt-PT" sz="1400" dirty="0">
                <a:solidFill>
                  <a:schemeClr val="tx1"/>
                </a:solidFill>
              </a:rPr>
              <a:t>Quando o peixe abre a boca, os opérculos estão fechados e a água entra em contato com as brânquias.  Aqui, o oxigénio passa da água para o sangue e o dióxido de carbono, presente no sangue, passa para  a água.     </a:t>
            </a:r>
          </a:p>
        </p:txBody>
      </p:sp>
    </p:spTree>
    <p:extLst>
      <p:ext uri="{BB962C8B-B14F-4D97-AF65-F5344CB8AC3E}">
        <p14:creationId xmlns:p14="http://schemas.microsoft.com/office/powerpoint/2010/main" val="36419756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227</Words>
  <Application>Microsoft Office PowerPoint</Application>
  <PresentationFormat>On-screen Show (4:3)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1_Office Theme</vt:lpstr>
      <vt:lpstr>Sistema respiratório de  outros animais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RESPIRATÓRIO DE OUTROS ANIMAIS</dc:title>
  <dc:creator>Alexandra</dc:creator>
  <cp:lastModifiedBy>Joana Fernandes Gomes</cp:lastModifiedBy>
  <cp:revision>14</cp:revision>
  <dcterms:created xsi:type="dcterms:W3CDTF">2017-07-09T18:58:51Z</dcterms:created>
  <dcterms:modified xsi:type="dcterms:W3CDTF">2017-08-01T09:25:20Z</dcterms:modified>
</cp:coreProperties>
</file>