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0" r:id="rId3"/>
    <p:sldId id="261" r:id="rId4"/>
    <p:sldId id="262" r:id="rId5"/>
    <p:sldId id="263" r:id="rId6"/>
    <p:sldId id="265" r:id="rId7"/>
    <p:sldId id="266" r:id="rId8"/>
    <p:sldId id="267" r:id="rId9"/>
    <p:sldId id="268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555555"/>
    <a:srgbClr val="000000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9A7C6-8E9A-B44F-8869-B37F8F48558B}" type="slidenum"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060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233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365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/>
          <p:cNvSpPr txBox="1">
            <a:spLocks/>
          </p:cNvSpPr>
          <p:nvPr/>
        </p:nvSpPr>
        <p:spPr>
          <a:xfrm>
            <a:off x="179512" y="2276872"/>
            <a:ext cx="6120680" cy="216024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6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Sistema urinário</a:t>
            </a:r>
            <a:endParaRPr lang="pt-PT" sz="54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251" t="4224" b="929"/>
          <a:stretch/>
        </p:blipFill>
        <p:spPr>
          <a:xfrm>
            <a:off x="5697285" y="1124743"/>
            <a:ext cx="3446716" cy="573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1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68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4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Constituição do </a:t>
            </a:r>
            <a:br>
              <a:rPr lang="pt-PT" sz="44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4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urinário</a:t>
            </a:r>
          </a:p>
        </p:txBody>
      </p:sp>
      <p:pic>
        <p:nvPicPr>
          <p:cNvPr id="18" name="Picture 17"/>
          <p:cNvPicPr/>
          <p:nvPr/>
        </p:nvPicPr>
        <p:blipFill rotWithShape="1">
          <a:blip r:embed="rId2"/>
          <a:srcRect l="30528" t="13759" r="30776" b="10106"/>
          <a:stretch/>
        </p:blipFill>
        <p:spPr bwMode="auto">
          <a:xfrm>
            <a:off x="2627784" y="1556792"/>
            <a:ext cx="4230668" cy="49433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619672" y="3789040"/>
            <a:ext cx="1800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619672" y="4725144"/>
            <a:ext cx="20882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619672" y="5517232"/>
            <a:ext cx="2191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19672" y="5949280"/>
            <a:ext cx="23616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0" name="Grupo 33"/>
          <p:cNvGrpSpPr/>
          <p:nvPr/>
        </p:nvGrpSpPr>
        <p:grpSpPr>
          <a:xfrm>
            <a:off x="1450390" y="1804174"/>
            <a:ext cx="7367450" cy="840067"/>
            <a:chOff x="2440833" y="1677171"/>
            <a:chExt cx="7367450" cy="840067"/>
          </a:xfrm>
        </p:grpSpPr>
        <p:sp>
          <p:nvSpPr>
            <p:cNvPr id="38" name="CaixaDeTexto 31"/>
            <p:cNvSpPr txBox="1"/>
            <p:nvPr/>
          </p:nvSpPr>
          <p:spPr>
            <a:xfrm>
              <a:off x="2911569" y="2147906"/>
              <a:ext cx="1588844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pt-PT" dirty="0"/>
                <a:t>Artéria aorta</a:t>
              </a:r>
            </a:p>
          </p:txBody>
        </p:sp>
        <p:sp>
          <p:nvSpPr>
            <p:cNvPr id="40" name="CaixaDeTexto 35"/>
            <p:cNvSpPr txBox="1"/>
            <p:nvPr/>
          </p:nvSpPr>
          <p:spPr>
            <a:xfrm>
              <a:off x="2440833" y="1677171"/>
              <a:ext cx="2218485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</a:lstStyle>
            <a:p>
              <a:r>
                <a:rPr lang="pt-PT" dirty="0"/>
                <a:t>Veia cava inferior</a:t>
              </a:r>
            </a:p>
          </p:txBody>
        </p:sp>
        <p:sp>
          <p:nvSpPr>
            <p:cNvPr id="42" name="CaixaDeTexto 36"/>
            <p:cNvSpPr txBox="1"/>
            <p:nvPr/>
          </p:nvSpPr>
          <p:spPr>
            <a:xfrm>
              <a:off x="7808401" y="1848447"/>
              <a:ext cx="1999882" cy="646331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/>
                <a:t>Rim </a:t>
              </a:r>
            </a:p>
            <a:p>
              <a:pPr algn="ctr"/>
              <a:r>
                <a:rPr lang="pt-PT" b="1" dirty="0"/>
                <a:t>esquerdo</a:t>
              </a:r>
            </a:p>
          </p:txBody>
        </p:sp>
      </p:grpSp>
      <p:sp>
        <p:nvSpPr>
          <p:cNvPr id="45" name="CaixaDeTexto 48"/>
          <p:cNvSpPr txBox="1"/>
          <p:nvPr/>
        </p:nvSpPr>
        <p:spPr>
          <a:xfrm>
            <a:off x="6373594" y="4108430"/>
            <a:ext cx="149297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Veia renal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420032" y="1988840"/>
            <a:ext cx="144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419872" y="2513477"/>
            <a:ext cx="169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5364088" y="2839391"/>
            <a:ext cx="936104" cy="1453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1" name="CaixaDeTexto 48"/>
          <p:cNvSpPr txBox="1"/>
          <p:nvPr/>
        </p:nvSpPr>
        <p:spPr>
          <a:xfrm>
            <a:off x="791846" y="3593494"/>
            <a:ext cx="74648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Rim</a:t>
            </a:r>
          </a:p>
        </p:txBody>
      </p:sp>
      <p:sp>
        <p:nvSpPr>
          <p:cNvPr id="52" name="CaixaDeTexto 48"/>
          <p:cNvSpPr txBox="1"/>
          <p:nvPr/>
        </p:nvSpPr>
        <p:spPr>
          <a:xfrm>
            <a:off x="777238" y="4476010"/>
            <a:ext cx="91444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Uréter</a:t>
            </a:r>
          </a:p>
        </p:txBody>
      </p:sp>
      <p:sp>
        <p:nvSpPr>
          <p:cNvPr id="53" name="CaixaDeTexto 48"/>
          <p:cNvSpPr txBox="1"/>
          <p:nvPr/>
        </p:nvSpPr>
        <p:spPr>
          <a:xfrm>
            <a:off x="777238" y="5190163"/>
            <a:ext cx="91444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Bexiga</a:t>
            </a:r>
          </a:p>
        </p:txBody>
      </p:sp>
      <p:sp>
        <p:nvSpPr>
          <p:cNvPr id="54" name="CaixaDeTexto 48"/>
          <p:cNvSpPr txBox="1"/>
          <p:nvPr/>
        </p:nvSpPr>
        <p:spPr>
          <a:xfrm>
            <a:off x="777238" y="5690862"/>
            <a:ext cx="91444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t-PT" dirty="0"/>
              <a:t>Uretra</a:t>
            </a:r>
          </a:p>
        </p:txBody>
      </p:sp>
    </p:spTree>
    <p:extLst>
      <p:ext uri="{BB962C8B-B14F-4D97-AF65-F5344CB8AC3E}">
        <p14:creationId xmlns:p14="http://schemas.microsoft.com/office/powerpoint/2010/main" val="4016464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550333"/>
            <a:ext cx="8229600" cy="1049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/>
          </a:p>
        </p:txBody>
      </p:sp>
      <p:grpSp>
        <p:nvGrpSpPr>
          <p:cNvPr id="6" name="Group 5"/>
          <p:cNvGrpSpPr/>
          <p:nvPr/>
        </p:nvGrpSpPr>
        <p:grpSpPr>
          <a:xfrm>
            <a:off x="715799" y="1075267"/>
            <a:ext cx="4846513" cy="4657989"/>
            <a:chOff x="395536" y="1168875"/>
            <a:chExt cx="4846513" cy="4657989"/>
          </a:xfrm>
        </p:grpSpPr>
        <p:sp>
          <p:nvSpPr>
            <p:cNvPr id="8" name="Rectangle 7"/>
            <p:cNvSpPr/>
            <p:nvPr/>
          </p:nvSpPr>
          <p:spPr>
            <a:xfrm>
              <a:off x="436939" y="1168875"/>
              <a:ext cx="4794189" cy="927433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pt-PT" dirty="0"/>
                <a:t>O sangue vindo do coração chega </a:t>
              </a:r>
            </a:p>
            <a:p>
              <a:pPr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pt-PT" dirty="0"/>
                <a:t>aos rins através das artérias renais.</a:t>
              </a:r>
            </a:p>
          </p:txBody>
        </p:sp>
        <p:sp>
          <p:nvSpPr>
            <p:cNvPr id="18" name="Rectangle 7"/>
            <p:cNvSpPr/>
            <p:nvPr/>
          </p:nvSpPr>
          <p:spPr>
            <a:xfrm>
              <a:off x="426019" y="2802528"/>
              <a:ext cx="4816030" cy="1398332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pt-PT" dirty="0"/>
                <a:t>Nos rins, o plasma é filtrado, </a:t>
              </a:r>
            </a:p>
            <a:p>
              <a:pPr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pt-PT" dirty="0"/>
                <a:t>sendo assim retiradas </a:t>
              </a:r>
            </a:p>
            <a:p>
              <a:pPr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pt-PT" dirty="0"/>
                <a:t>as impurezas do sangue.</a:t>
              </a:r>
            </a:p>
          </p:txBody>
        </p:sp>
        <p:sp>
          <p:nvSpPr>
            <p:cNvPr id="20" name="Rectangle 7"/>
            <p:cNvSpPr/>
            <p:nvPr/>
          </p:nvSpPr>
          <p:spPr>
            <a:xfrm>
              <a:off x="395536" y="4954830"/>
              <a:ext cx="4846513" cy="872034"/>
            </a:xfrm>
            <a:prstGeom prst="rect">
              <a:avLst/>
            </a:prstGeom>
            <a:solidFill>
              <a:schemeClr val="tx2">
                <a:lumMod val="95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None/>
              </a:pPr>
              <a:r>
                <a:rPr lang="pt-PT" dirty="0"/>
                <a:t>O sangue já filtrado entra de novo na corrente sanguínea pelas veias renais.</a:t>
              </a:r>
            </a:p>
          </p:txBody>
        </p:sp>
      </p:grpSp>
      <p:pic>
        <p:nvPicPr>
          <p:cNvPr id="12" name="Picture 11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00" b="88762" l="32679" r="68214"/>
                    </a14:imgEffect>
                  </a14:imgLayer>
                </a14:imgProps>
              </a:ext>
            </a:extLst>
          </a:blip>
          <a:srcRect l="31244" t="13383" r="31206" b="10105"/>
          <a:stretch/>
        </p:blipFill>
        <p:spPr bwMode="auto">
          <a:xfrm>
            <a:off x="6475490" y="540756"/>
            <a:ext cx="1649414" cy="2041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900" y="2592078"/>
            <a:ext cx="2404594" cy="2181194"/>
          </a:xfrm>
          <a:prstGeom prst="rect">
            <a:avLst/>
          </a:prstGeom>
        </p:spPr>
      </p:pic>
      <p:pic>
        <p:nvPicPr>
          <p:cNvPr id="14" name="Picture 6" descr="http://drugdiscovery.com/upimages/1376849053_HemofiliaEDITAD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0" r="7855"/>
          <a:stretch/>
        </p:blipFill>
        <p:spPr bwMode="auto">
          <a:xfrm>
            <a:off x="6322917" y="4652977"/>
            <a:ext cx="1954560" cy="1922126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ta: Para Baixo 2"/>
          <p:cNvSpPr/>
          <p:nvPr/>
        </p:nvSpPr>
        <p:spPr>
          <a:xfrm>
            <a:off x="2923534" y="2156981"/>
            <a:ext cx="431041" cy="4764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Seta: Para Baixo 18"/>
          <p:cNvSpPr/>
          <p:nvPr/>
        </p:nvSpPr>
        <p:spPr>
          <a:xfrm>
            <a:off x="2939086" y="4252896"/>
            <a:ext cx="430419" cy="4764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707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691680" y="287560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4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Formação da urina</a:t>
            </a:r>
          </a:p>
        </p:txBody>
      </p:sp>
      <p:sp>
        <p:nvSpPr>
          <p:cNvPr id="20" name="Rectangle 7"/>
          <p:cNvSpPr/>
          <p:nvPr/>
        </p:nvSpPr>
        <p:spPr>
          <a:xfrm>
            <a:off x="4385171" y="2924944"/>
            <a:ext cx="4276579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dirty="0"/>
              <a:t>Os ureteres transportam a urina dos rins até à bexiga.</a:t>
            </a:r>
          </a:p>
        </p:txBody>
      </p:sp>
      <p:sp>
        <p:nvSpPr>
          <p:cNvPr id="21" name="Rectangle 7"/>
          <p:cNvSpPr/>
          <p:nvPr/>
        </p:nvSpPr>
        <p:spPr>
          <a:xfrm>
            <a:off x="4385171" y="1246829"/>
            <a:ext cx="4276579" cy="1338828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dirty="0"/>
              <a:t>As substâncias tóxicas presentes no sangue, tais como sais, ácido úrico e ureia, são filtradas pelos rins.</a:t>
            </a:r>
          </a:p>
        </p:txBody>
      </p:sp>
      <p:sp>
        <p:nvSpPr>
          <p:cNvPr id="22" name="Rectangle 7"/>
          <p:cNvSpPr/>
          <p:nvPr/>
        </p:nvSpPr>
        <p:spPr>
          <a:xfrm>
            <a:off x="4402931" y="4221088"/>
            <a:ext cx="4258819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dirty="0"/>
              <a:t>A bexiga é um «reservatório» onde a urina se acumula.</a:t>
            </a:r>
          </a:p>
        </p:txBody>
      </p:sp>
      <p:sp>
        <p:nvSpPr>
          <p:cNvPr id="23" name="Rectangle 7"/>
          <p:cNvSpPr/>
          <p:nvPr/>
        </p:nvSpPr>
        <p:spPr>
          <a:xfrm>
            <a:off x="4378275" y="5517232"/>
            <a:ext cx="4276579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dirty="0"/>
              <a:t>A urina é expulsa para o exterior através da uretra.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40" y="1411211"/>
            <a:ext cx="4181701" cy="502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6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idx="4294967295"/>
          </p:nvPr>
        </p:nvSpPr>
        <p:spPr>
          <a:xfrm>
            <a:off x="1691680" y="202295"/>
            <a:ext cx="6192837" cy="809625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Constituição da urina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99592" y="1255697"/>
            <a:ext cx="6294468" cy="5114925"/>
            <a:chOff x="899592" y="1255697"/>
            <a:chExt cx="6294468" cy="5114925"/>
          </a:xfrm>
        </p:grpSpPr>
        <p:grpSp>
          <p:nvGrpSpPr>
            <p:cNvPr id="3" name="Group 2"/>
            <p:cNvGrpSpPr/>
            <p:nvPr/>
          </p:nvGrpSpPr>
          <p:grpSpPr>
            <a:xfrm>
              <a:off x="899592" y="1255697"/>
              <a:ext cx="6294468" cy="5114925"/>
              <a:chOff x="899592" y="1255697"/>
              <a:chExt cx="6294468" cy="5114925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99592" y="1255697"/>
                <a:ext cx="5114925" cy="5114925"/>
              </a:xfrm>
              <a:prstGeom prst="rect">
                <a:avLst/>
              </a:prstGeom>
            </p:spPr>
          </p:pic>
          <p:pic>
            <p:nvPicPr>
              <p:cNvPr id="4" name="Imagem 3"/>
              <p:cNvPicPr>
                <a:picLocks noChangeAspect="1"/>
              </p:cNvPicPr>
              <p:nvPr/>
            </p:nvPicPr>
            <p:blipFill rotWithShape="1">
              <a:blip r:embed="rId3"/>
              <a:srcRect l="82266" t="20789" r="4691" b="5876"/>
              <a:stretch/>
            </p:blipFill>
            <p:spPr>
              <a:xfrm>
                <a:off x="5770308" y="1559002"/>
                <a:ext cx="1423752" cy="4484352"/>
              </a:xfrm>
              <a:prstGeom prst="rect">
                <a:avLst/>
              </a:prstGeom>
            </p:spPr>
          </p:pic>
          <p:pic>
            <p:nvPicPr>
              <p:cNvPr id="10" name="Imagem 3"/>
              <p:cNvPicPr>
                <a:picLocks noChangeAspect="1"/>
              </p:cNvPicPr>
              <p:nvPr/>
            </p:nvPicPr>
            <p:blipFill rotWithShape="1">
              <a:blip r:embed="rId3"/>
              <a:srcRect l="61368" t="25954" r="28392" b="66208"/>
              <a:stretch/>
            </p:blipFill>
            <p:spPr>
              <a:xfrm>
                <a:off x="3787268" y="1559002"/>
                <a:ext cx="1103758" cy="473311"/>
              </a:xfrm>
              <a:prstGeom prst="rect">
                <a:avLst/>
              </a:prstGeom>
            </p:spPr>
          </p:pic>
        </p:grpSp>
        <p:sp>
          <p:nvSpPr>
            <p:cNvPr id="14" name="CaixaDeTexto 48"/>
            <p:cNvSpPr txBox="1"/>
            <p:nvPr/>
          </p:nvSpPr>
          <p:spPr>
            <a:xfrm>
              <a:off x="1260282" y="4797740"/>
              <a:ext cx="11679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95% Água</a:t>
              </a:r>
            </a:p>
          </p:txBody>
        </p:sp>
        <p:sp>
          <p:nvSpPr>
            <p:cNvPr id="16" name="CaixaDeTexto 48"/>
            <p:cNvSpPr txBox="1"/>
            <p:nvPr/>
          </p:nvSpPr>
          <p:spPr>
            <a:xfrm>
              <a:off x="1245816" y="5532723"/>
              <a:ext cx="17214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000" dirty="0"/>
                <a:t>5% substâncias </a:t>
              </a:r>
            </a:p>
            <a:p>
              <a:r>
                <a:rPr lang="pt-PT" sz="1000" dirty="0"/>
                <a:t>dissolvidas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878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971600" y="260648"/>
            <a:ext cx="7632700" cy="1077913"/>
          </a:xfr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Seleciona as opções </a:t>
            </a:r>
            <a:b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verdadeiras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7236F9-5E8C-48C6-BC3A-DD2AF223DA76}"/>
              </a:ext>
            </a:extLst>
          </p:cNvPr>
          <p:cNvGrpSpPr/>
          <p:nvPr/>
        </p:nvGrpSpPr>
        <p:grpSpPr>
          <a:xfrm>
            <a:off x="467543" y="1412776"/>
            <a:ext cx="8280922" cy="4896544"/>
            <a:chOff x="467543" y="1484784"/>
            <a:chExt cx="8280922" cy="4896544"/>
          </a:xfrm>
        </p:grpSpPr>
        <p:sp>
          <p:nvSpPr>
            <p:cNvPr id="21" name="Rectângulo 4"/>
            <p:cNvSpPr/>
            <p:nvPr/>
          </p:nvSpPr>
          <p:spPr>
            <a:xfrm>
              <a:off x="467544" y="1484784"/>
              <a:ext cx="8280921" cy="57606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 sistema urinário é constituído por rins, canais deferentes, bexiga e uretra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 </a:t>
              </a:r>
            </a:p>
          </p:txBody>
        </p:sp>
        <p:sp>
          <p:nvSpPr>
            <p:cNvPr id="5" name="Rectângulo 4">
              <a:extLst>
                <a:ext uri="{FF2B5EF4-FFF2-40B4-BE49-F238E27FC236}">
                  <a16:creationId xmlns:a16="http://schemas.microsoft.com/office/drawing/2014/main" id="{7301EBEA-2D3C-4D60-808B-486B76B8CE6D}"/>
                </a:ext>
              </a:extLst>
            </p:cNvPr>
            <p:cNvSpPr/>
            <p:nvPr/>
          </p:nvSpPr>
          <p:spPr>
            <a:xfrm>
              <a:off x="467544" y="2114307"/>
              <a:ext cx="8280921" cy="95465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 artéria e a veia renais fazem a comunicação entre o sistema circulatório e o sistema urinário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D6BC4286-0001-49BF-947D-43EB13D1DA8E}"/>
                </a:ext>
              </a:extLst>
            </p:cNvPr>
            <p:cNvSpPr/>
            <p:nvPr/>
          </p:nvSpPr>
          <p:spPr>
            <a:xfrm>
              <a:off x="467544" y="3131547"/>
              <a:ext cx="8280921" cy="58548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Os rins têm a forma de feijão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13C3BD6E-85EC-4E4D-9C6D-B312B3DBDC5B}"/>
                </a:ext>
              </a:extLst>
            </p:cNvPr>
            <p:cNvSpPr/>
            <p:nvPr/>
          </p:nvSpPr>
          <p:spPr>
            <a:xfrm>
              <a:off x="467544" y="3779619"/>
              <a:ext cx="8280921" cy="58548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veia renal leva o sangue para fora dos rins, rico em impurezas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68C383DA-B544-42EA-A419-BBE9EACF9F2B}"/>
                </a:ext>
              </a:extLst>
            </p:cNvPr>
            <p:cNvSpPr/>
            <p:nvPr/>
          </p:nvSpPr>
          <p:spPr>
            <a:xfrm>
              <a:off x="467544" y="4427691"/>
              <a:ext cx="8280921" cy="58548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E.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urina é produzida na bexiga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349785D5-DCA8-477D-9C5C-C9B3287463A1}"/>
                </a:ext>
              </a:extLst>
            </p:cNvPr>
            <p:cNvSpPr/>
            <p:nvPr/>
          </p:nvSpPr>
          <p:spPr>
            <a:xfrm>
              <a:off x="467543" y="5795843"/>
              <a:ext cx="8280921" cy="58548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G.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50% da urina são produtos de excreção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EEF251CF-59FC-49E9-B28B-BFDDE4CFD097}"/>
                </a:ext>
              </a:extLst>
            </p:cNvPr>
            <p:cNvSpPr/>
            <p:nvPr/>
          </p:nvSpPr>
          <p:spPr>
            <a:xfrm>
              <a:off x="467544" y="5075763"/>
              <a:ext cx="8280921" cy="65749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5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F.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 urina contém ureia, ácido úrico e outras substâncias que o organismo deve eliminar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261</Words>
  <Application>Microsoft Office PowerPoint</Application>
  <PresentationFormat>On-screen Show (4:3)</PresentationFormat>
  <Paragraphs>48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PowerPoint Presentation</vt:lpstr>
      <vt:lpstr>Constituição do  sistema urinário</vt:lpstr>
      <vt:lpstr>PowerPoint Presentation</vt:lpstr>
      <vt:lpstr>Formação da urina</vt:lpstr>
      <vt:lpstr>Constituição da urina</vt:lpstr>
      <vt:lpstr>Seleciona as opções  verdadeiras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Joana Fernandes Gomes</cp:lastModifiedBy>
  <cp:revision>39</cp:revision>
  <dcterms:created xsi:type="dcterms:W3CDTF">2011-12-12T15:36:58Z</dcterms:created>
  <dcterms:modified xsi:type="dcterms:W3CDTF">2017-09-01T17:25:40Z</dcterms:modified>
</cp:coreProperties>
</file>