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8" r:id="rId2"/>
    <p:sldId id="263" r:id="rId3"/>
    <p:sldId id="266" r:id="rId4"/>
    <p:sldId id="265" r:id="rId5"/>
    <p:sldId id="264" r:id="rId6"/>
    <p:sldId id="267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1F06"/>
    <a:srgbClr val="E47A00"/>
    <a:srgbClr val="FF0000"/>
    <a:srgbClr val="FAC090"/>
    <a:srgbClr val="00B3F0"/>
    <a:srgbClr val="017DC7"/>
    <a:srgbClr val="008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09" autoAdjust="0"/>
    <p:restoredTop sz="94660"/>
  </p:normalViewPr>
  <p:slideViewPr>
    <p:cSldViewPr snapToGrid="0" showGuides="1">
      <p:cViewPr varScale="1">
        <p:scale>
          <a:sx n="190" d="100"/>
          <a:sy n="190" d="100"/>
        </p:scale>
        <p:origin x="-2248" y="-112"/>
      </p:cViewPr>
      <p:guideLst>
        <p:guide orient="horz" pos="3819"/>
        <p:guide pos="218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-3564" y="-108"/>
      </p:cViewPr>
      <p:guideLst>
        <p:guide orient="horz" pos="2880"/>
        <p:guide pos="2160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76B6E-855B-42EC-820D-12D0DE0D6AEA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41E28-0F35-49B4-BBD1-E31B11B3E4D2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79579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66584-E857-4AC1-84D9-25967A6A2364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30721-E5D6-442E-9308-15DD3F709A3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83060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6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0615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7"/>
          <p:cNvSpPr txBox="1"/>
          <p:nvPr userDrawn="1"/>
        </p:nvSpPr>
        <p:spPr>
          <a:xfrm>
            <a:off x="4067944" y="27896"/>
            <a:ext cx="493318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pt-BR" sz="1400" dirty="0" smtClean="0">
                <a:solidFill>
                  <a:srgbClr val="7F7F7F"/>
                </a:solidFill>
                <a:latin typeface="Arial Rounded MT Bold" pitchFamily="34" charset="0"/>
              </a:rPr>
              <a:t>Constituição do sistema respiratório</a:t>
            </a:r>
          </a:p>
        </p:txBody>
      </p:sp>
      <p:sp>
        <p:nvSpPr>
          <p:cNvPr id="8" name="Fluxograma: atraso 8"/>
          <p:cNvSpPr/>
          <p:nvPr userDrawn="1"/>
        </p:nvSpPr>
        <p:spPr>
          <a:xfrm rot="5400000">
            <a:off x="357188" y="0"/>
            <a:ext cx="642938" cy="642937"/>
          </a:xfrm>
          <a:prstGeom prst="flowChartDelay">
            <a:avLst/>
          </a:prstGeom>
          <a:solidFill>
            <a:srgbClr val="E41F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9" name="CaixaDeTexto 9"/>
          <p:cNvSpPr txBox="1"/>
          <p:nvPr userDrawn="1"/>
        </p:nvSpPr>
        <p:spPr>
          <a:xfrm>
            <a:off x="357188" y="214313"/>
            <a:ext cx="6429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/>
                </a:solidFill>
                <a:latin typeface="Arial Rounded MT Bold" pitchFamily="34" charset="0"/>
              </a:rPr>
              <a:t>F1</a:t>
            </a:r>
            <a:endParaRPr lang="pt-PT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cxnSp>
        <p:nvCxnSpPr>
          <p:cNvPr id="10" name="Conexão recta 10"/>
          <p:cNvCxnSpPr/>
          <p:nvPr userDrawn="1"/>
        </p:nvCxnSpPr>
        <p:spPr>
          <a:xfrm>
            <a:off x="1000125" y="285750"/>
            <a:ext cx="8143875" cy="1588"/>
          </a:xfrm>
          <a:prstGeom prst="line">
            <a:avLst/>
          </a:prstGeom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ângulo 11"/>
          <p:cNvSpPr/>
          <p:nvPr userDrawn="1"/>
        </p:nvSpPr>
        <p:spPr>
          <a:xfrm rot="5400000">
            <a:off x="4357687" y="2071688"/>
            <a:ext cx="4286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2" name="CaixaDeTexto 12"/>
          <p:cNvSpPr txBox="1"/>
          <p:nvPr userDrawn="1"/>
        </p:nvSpPr>
        <p:spPr>
          <a:xfrm>
            <a:off x="0" y="6327775"/>
            <a:ext cx="9144000" cy="492443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ctr"/>
            <a:r>
              <a:rPr lang="pt-PT" sz="2000" b="1" dirty="0" err="1">
                <a:solidFill>
                  <a:srgbClr val="262626"/>
                </a:solidFill>
                <a:latin typeface="Arial Rounded MT Bold" pitchFamily="34" charset="0"/>
              </a:rPr>
              <a:t>CienTIC</a:t>
            </a:r>
            <a:r>
              <a:rPr lang="pt-PT" sz="2000" b="1" dirty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2000" b="1" dirty="0" smtClean="0">
                <a:solidFill>
                  <a:srgbClr val="262626"/>
                </a:solidFill>
                <a:latin typeface="Arial Rounded MT Bold" pitchFamily="34" charset="0"/>
              </a:rPr>
              <a:t>6</a:t>
            </a:r>
            <a:r>
              <a:rPr lang="pt-PT" sz="3200" b="1" dirty="0" smtClean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Ciências 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Naturais</a:t>
            </a:r>
            <a:r>
              <a:rPr lang="pt-PT" sz="1400" baseline="0" dirty="0" smtClean="0">
                <a:solidFill>
                  <a:srgbClr val="262626"/>
                </a:solidFill>
                <a:latin typeface="Arial Rounded MT Bold" pitchFamily="34" charset="0"/>
              </a:rPr>
              <a:t> 6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.</a:t>
            </a:r>
            <a:r>
              <a:rPr lang="pt-PT" sz="1400" baseline="30000" dirty="0" smtClean="0">
                <a:solidFill>
                  <a:srgbClr val="262626"/>
                </a:solidFill>
                <a:latin typeface="Arial Rounded MT Bold" pitchFamily="34" charset="0"/>
              </a:rPr>
              <a:t>o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ano</a:t>
            </a:r>
          </a:p>
        </p:txBody>
      </p:sp>
    </p:spTree>
    <p:extLst>
      <p:ext uri="{BB962C8B-B14F-4D97-AF65-F5344CB8AC3E}">
        <p14:creationId xmlns:p14="http://schemas.microsoft.com/office/powerpoint/2010/main" val="3568536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uxograma: atraso 5"/>
          <p:cNvSpPr/>
          <p:nvPr/>
        </p:nvSpPr>
        <p:spPr>
          <a:xfrm>
            <a:off x="0" y="500063"/>
            <a:ext cx="1000125" cy="785812"/>
          </a:xfrm>
          <a:prstGeom prst="flowChartDelay">
            <a:avLst/>
          </a:prstGeom>
          <a:solidFill>
            <a:srgbClr val="E41F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5122" name="CaixaDeTexto 6"/>
          <p:cNvSpPr txBox="1">
            <a:spLocks noChangeArrowheads="1"/>
          </p:cNvSpPr>
          <p:nvPr/>
        </p:nvSpPr>
        <p:spPr bwMode="auto">
          <a:xfrm>
            <a:off x="0" y="630238"/>
            <a:ext cx="857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3200" b="1" dirty="0">
                <a:solidFill>
                  <a:schemeClr val="bg1"/>
                </a:solidFill>
                <a:latin typeface="Arial Rounded MT Bold" pitchFamily="34" charset="0"/>
              </a:rPr>
              <a:t>F</a:t>
            </a:r>
            <a:r>
              <a:rPr lang="pt-PT" sz="3200" b="1" dirty="0" smtClean="0">
                <a:solidFill>
                  <a:schemeClr val="bg1"/>
                </a:solidFill>
                <a:latin typeface="Arial Rounded MT Bold" pitchFamily="34" charset="0"/>
              </a:rPr>
              <a:t>1</a:t>
            </a:r>
            <a:endParaRPr lang="pt-PT" sz="32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5123" name="CaixaDeTexto 7"/>
          <p:cNvSpPr txBox="1">
            <a:spLocks noChangeArrowheads="1"/>
          </p:cNvSpPr>
          <p:nvPr/>
        </p:nvSpPr>
        <p:spPr bwMode="auto">
          <a:xfrm>
            <a:off x="0" y="2129650"/>
            <a:ext cx="9144000" cy="1661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BR" sz="5400" b="1" dirty="0">
                <a:solidFill>
                  <a:srgbClr val="7F7F7F"/>
                </a:solidFill>
              </a:rPr>
              <a:t>Constituição do sistema respiratório</a:t>
            </a:r>
          </a:p>
        </p:txBody>
      </p:sp>
      <p:sp>
        <p:nvSpPr>
          <p:cNvPr id="9" name="Rectângulo 8"/>
          <p:cNvSpPr/>
          <p:nvPr/>
        </p:nvSpPr>
        <p:spPr>
          <a:xfrm rot="5400000">
            <a:off x="3500437" y="1214438"/>
            <a:ext cx="21431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5125" name="CaixaDeTexto 9"/>
          <p:cNvSpPr txBox="1">
            <a:spLocks noChangeArrowheads="1"/>
          </p:cNvSpPr>
          <p:nvPr/>
        </p:nvSpPr>
        <p:spPr bwMode="auto">
          <a:xfrm>
            <a:off x="0" y="493395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PT" sz="3600" b="1" dirty="0" err="1">
                <a:solidFill>
                  <a:schemeClr val="bg1"/>
                </a:solidFill>
              </a:rPr>
              <a:t>CienTIC</a:t>
            </a:r>
            <a:r>
              <a:rPr lang="pt-PT" sz="3600" b="1" dirty="0">
                <a:solidFill>
                  <a:schemeClr val="bg1"/>
                </a:solidFill>
              </a:rPr>
              <a:t> 6</a:t>
            </a:r>
          </a:p>
          <a:p>
            <a:pPr algn="ctr"/>
            <a:r>
              <a:rPr lang="pt-PT" sz="2400" dirty="0">
                <a:solidFill>
                  <a:schemeClr val="bg1"/>
                </a:solidFill>
              </a:rPr>
              <a:t>Ciências </a:t>
            </a:r>
            <a:r>
              <a:rPr lang="pt-PT" sz="2400" dirty="0" smtClean="0">
                <a:solidFill>
                  <a:schemeClr val="bg1"/>
                </a:solidFill>
              </a:rPr>
              <a:t>Naturais </a:t>
            </a:r>
            <a:r>
              <a:rPr lang="pt-PT" sz="2400" dirty="0">
                <a:solidFill>
                  <a:schemeClr val="bg1"/>
                </a:solidFill>
              </a:rPr>
              <a:t>– 6</a:t>
            </a:r>
            <a:r>
              <a:rPr lang="pt-PT" sz="2400" dirty="0" smtClean="0">
                <a:solidFill>
                  <a:schemeClr val="bg1"/>
                </a:solidFill>
              </a:rPr>
              <a:t>.</a:t>
            </a:r>
            <a:r>
              <a:rPr lang="pt-PT" sz="2400" baseline="30000" dirty="0" smtClean="0">
                <a:solidFill>
                  <a:schemeClr val="bg1"/>
                </a:solidFill>
                <a:cs typeface="Arial" charset="0"/>
              </a:rPr>
              <a:t>o</a:t>
            </a:r>
            <a:r>
              <a:rPr lang="pt-PT" sz="2400" dirty="0" smtClean="0">
                <a:solidFill>
                  <a:schemeClr val="bg1"/>
                </a:solidFill>
              </a:rPr>
              <a:t> </a:t>
            </a:r>
            <a:r>
              <a:rPr lang="pt-PT" sz="2400" dirty="0">
                <a:solidFill>
                  <a:schemeClr val="bg1"/>
                </a:solidFill>
              </a:rPr>
              <a:t>ano</a:t>
            </a:r>
          </a:p>
        </p:txBody>
      </p:sp>
      <p:pic>
        <p:nvPicPr>
          <p:cNvPr id="5126" name="Picture 10" descr="LOGO.pdf"/>
          <p:cNvPicPr>
            <a:picLocks noChangeAspect="1"/>
          </p:cNvPicPr>
          <p:nvPr/>
        </p:nvPicPr>
        <p:blipFill>
          <a:blip r:embed="rId2" cstate="print"/>
          <a:srcRect l="12044" t="34444" r="12578" b="48026"/>
          <a:stretch>
            <a:fillRect/>
          </a:stretch>
        </p:blipFill>
        <p:spPr bwMode="auto">
          <a:xfrm>
            <a:off x="3686175" y="5940425"/>
            <a:ext cx="17716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28_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619" y="164431"/>
            <a:ext cx="4763328" cy="6267537"/>
          </a:xfrm>
          <a:prstGeom prst="rect">
            <a:avLst/>
          </a:prstGeom>
        </p:spPr>
      </p:pic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6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sp>
        <p:nvSpPr>
          <p:cNvPr id="14" name="CaixaDeTexto 6"/>
          <p:cNvSpPr txBox="1">
            <a:spLocks noChangeArrowheads="1"/>
          </p:cNvSpPr>
          <p:nvPr/>
        </p:nvSpPr>
        <p:spPr bwMode="auto">
          <a:xfrm>
            <a:off x="2340783" y="1401414"/>
            <a:ext cx="66498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/>
              <a:t>Fossas</a:t>
            </a:r>
          </a:p>
          <a:p>
            <a:pPr algn="ctr"/>
            <a:r>
              <a:rPr lang="pt-PT" sz="1400" b="1" dirty="0" smtClean="0"/>
              <a:t>nasais</a:t>
            </a:r>
            <a:endParaRPr lang="pt-PT" sz="1400" b="1" dirty="0"/>
          </a:p>
        </p:txBody>
      </p:sp>
      <p:grpSp>
        <p:nvGrpSpPr>
          <p:cNvPr id="15" name="Grupo 47"/>
          <p:cNvGrpSpPr>
            <a:grpSpLocks/>
          </p:cNvGrpSpPr>
          <p:nvPr/>
        </p:nvGrpSpPr>
        <p:grpSpPr bwMode="auto">
          <a:xfrm>
            <a:off x="2716051" y="1525987"/>
            <a:ext cx="300038" cy="307965"/>
            <a:chOff x="449705" y="2668249"/>
            <a:chExt cx="299803" cy="307728"/>
          </a:xfrm>
        </p:grpSpPr>
        <p:sp>
          <p:nvSpPr>
            <p:cNvPr id="17" name="Oval 16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8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19" name="Line 30"/>
          <p:cNvSpPr>
            <a:spLocks noChangeShapeType="1"/>
          </p:cNvSpPr>
          <p:nvPr/>
        </p:nvSpPr>
        <p:spPr bwMode="auto">
          <a:xfrm flipV="1">
            <a:off x="3006671" y="1557420"/>
            <a:ext cx="957065" cy="12414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0" name="CaixaDeTexto 11"/>
          <p:cNvSpPr txBox="1">
            <a:spLocks noChangeArrowheads="1"/>
          </p:cNvSpPr>
          <p:nvPr/>
        </p:nvSpPr>
        <p:spPr bwMode="auto">
          <a:xfrm>
            <a:off x="6422056" y="1441519"/>
            <a:ext cx="72763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sz="1400" b="1" dirty="0" smtClean="0"/>
              <a:t>Faringe</a:t>
            </a:r>
            <a:endParaRPr lang="pt-PT" sz="1400" b="1" dirty="0"/>
          </a:p>
        </p:txBody>
      </p:sp>
      <p:grpSp>
        <p:nvGrpSpPr>
          <p:cNvPr id="21" name="Grupo 47"/>
          <p:cNvGrpSpPr>
            <a:grpSpLocks/>
          </p:cNvGrpSpPr>
          <p:nvPr/>
        </p:nvGrpSpPr>
        <p:grpSpPr bwMode="auto">
          <a:xfrm>
            <a:off x="6411323" y="1456813"/>
            <a:ext cx="300038" cy="307965"/>
            <a:chOff x="449705" y="2668249"/>
            <a:chExt cx="299803" cy="307728"/>
          </a:xfrm>
        </p:grpSpPr>
        <p:sp>
          <p:nvSpPr>
            <p:cNvPr id="22" name="Oval 21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5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26" name="Line 30"/>
          <p:cNvSpPr>
            <a:spLocks noChangeShapeType="1"/>
          </p:cNvSpPr>
          <p:nvPr/>
        </p:nvSpPr>
        <p:spPr bwMode="auto">
          <a:xfrm flipH="1">
            <a:off x="4652211" y="1637632"/>
            <a:ext cx="1778000" cy="354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7" name="CaixaDeTexto 16"/>
          <p:cNvSpPr txBox="1">
            <a:spLocks noChangeArrowheads="1"/>
          </p:cNvSpPr>
          <p:nvPr/>
        </p:nvSpPr>
        <p:spPr bwMode="auto">
          <a:xfrm>
            <a:off x="6189761" y="1926581"/>
            <a:ext cx="7261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/>
              <a:t>Laringe</a:t>
            </a:r>
            <a:endParaRPr lang="pt-PT" sz="1400" b="1" dirty="0"/>
          </a:p>
        </p:txBody>
      </p:sp>
      <p:grpSp>
        <p:nvGrpSpPr>
          <p:cNvPr id="28" name="Grupo 47"/>
          <p:cNvGrpSpPr>
            <a:grpSpLocks/>
          </p:cNvGrpSpPr>
          <p:nvPr/>
        </p:nvGrpSpPr>
        <p:grpSpPr bwMode="auto">
          <a:xfrm>
            <a:off x="6177668" y="1937118"/>
            <a:ext cx="300038" cy="307751"/>
            <a:chOff x="449705" y="2668249"/>
            <a:chExt cx="299803" cy="307514"/>
          </a:xfrm>
        </p:grpSpPr>
        <p:sp>
          <p:nvSpPr>
            <p:cNvPr id="29" name="Oval 28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0" name="CaixaDeTexto 49"/>
            <p:cNvSpPr txBox="1">
              <a:spLocks noChangeArrowheads="1"/>
            </p:cNvSpPr>
            <p:nvPr/>
          </p:nvSpPr>
          <p:spPr bwMode="auto">
            <a:xfrm>
              <a:off x="500867" y="2698977"/>
              <a:ext cx="236978" cy="2767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31" name="Line 30"/>
          <p:cNvSpPr>
            <a:spLocks noChangeShapeType="1"/>
          </p:cNvSpPr>
          <p:nvPr/>
        </p:nvSpPr>
        <p:spPr bwMode="auto">
          <a:xfrm flipH="1">
            <a:off x="4678945" y="2125579"/>
            <a:ext cx="1510633" cy="40105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32" name="CaixaDeTexto 21"/>
          <p:cNvSpPr txBox="1">
            <a:spLocks noChangeArrowheads="1"/>
          </p:cNvSpPr>
          <p:nvPr/>
        </p:nvSpPr>
        <p:spPr bwMode="auto">
          <a:xfrm>
            <a:off x="6347602" y="2337698"/>
            <a:ext cx="8270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/>
              <a:t>Traqueia</a:t>
            </a:r>
            <a:endParaRPr lang="pt-PT" sz="1400" b="1" dirty="0"/>
          </a:p>
        </p:txBody>
      </p:sp>
      <p:grpSp>
        <p:nvGrpSpPr>
          <p:cNvPr id="33" name="Grupo 47"/>
          <p:cNvGrpSpPr>
            <a:grpSpLocks/>
          </p:cNvGrpSpPr>
          <p:nvPr/>
        </p:nvGrpSpPr>
        <p:grpSpPr bwMode="auto">
          <a:xfrm>
            <a:off x="6354874" y="2358815"/>
            <a:ext cx="300038" cy="307965"/>
            <a:chOff x="449705" y="2668249"/>
            <a:chExt cx="299803" cy="307728"/>
          </a:xfrm>
        </p:grpSpPr>
        <p:sp>
          <p:nvSpPr>
            <p:cNvPr id="34" name="Oval 3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5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36" name="Line 30"/>
          <p:cNvSpPr>
            <a:spLocks noChangeShapeType="1"/>
          </p:cNvSpPr>
          <p:nvPr/>
        </p:nvSpPr>
        <p:spPr bwMode="auto">
          <a:xfrm flipH="1">
            <a:off x="4805945" y="2540000"/>
            <a:ext cx="1564107" cy="481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37" name="CaixaDeTexto 26"/>
          <p:cNvSpPr txBox="1">
            <a:spLocks noChangeArrowheads="1"/>
          </p:cNvSpPr>
          <p:nvPr/>
        </p:nvSpPr>
        <p:spPr bwMode="auto">
          <a:xfrm>
            <a:off x="1788473" y="2588097"/>
            <a:ext cx="75212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/>
              <a:t>Pulmão</a:t>
            </a:r>
            <a:endParaRPr lang="pt-PT" sz="1400" b="1" dirty="0"/>
          </a:p>
        </p:txBody>
      </p:sp>
      <p:grpSp>
        <p:nvGrpSpPr>
          <p:cNvPr id="38" name="Grupo 47"/>
          <p:cNvGrpSpPr>
            <a:grpSpLocks/>
          </p:cNvGrpSpPr>
          <p:nvPr/>
        </p:nvGrpSpPr>
        <p:grpSpPr bwMode="auto">
          <a:xfrm>
            <a:off x="2227921" y="2607765"/>
            <a:ext cx="300038" cy="307965"/>
            <a:chOff x="449705" y="2668249"/>
            <a:chExt cx="299803" cy="307728"/>
          </a:xfrm>
        </p:grpSpPr>
        <p:sp>
          <p:nvSpPr>
            <p:cNvPr id="39" name="Oval 38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40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41" name="Line 30"/>
          <p:cNvSpPr>
            <a:spLocks noChangeShapeType="1"/>
          </p:cNvSpPr>
          <p:nvPr/>
        </p:nvSpPr>
        <p:spPr bwMode="auto">
          <a:xfrm>
            <a:off x="2526632" y="2767263"/>
            <a:ext cx="1490579" cy="85557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42" name="CaixaDeTexto 31"/>
          <p:cNvSpPr txBox="1">
            <a:spLocks noChangeArrowheads="1"/>
          </p:cNvSpPr>
          <p:nvPr/>
        </p:nvSpPr>
        <p:spPr bwMode="auto">
          <a:xfrm>
            <a:off x="7078396" y="3014610"/>
            <a:ext cx="87338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/>
              <a:t>Brônquio</a:t>
            </a:r>
            <a:endParaRPr lang="pt-PT" sz="1400" b="1" dirty="0"/>
          </a:p>
        </p:txBody>
      </p:sp>
      <p:grpSp>
        <p:nvGrpSpPr>
          <p:cNvPr id="43" name="Grupo 47"/>
          <p:cNvGrpSpPr>
            <a:grpSpLocks/>
          </p:cNvGrpSpPr>
          <p:nvPr/>
        </p:nvGrpSpPr>
        <p:grpSpPr bwMode="auto">
          <a:xfrm>
            <a:off x="7075428" y="3022155"/>
            <a:ext cx="300038" cy="307965"/>
            <a:chOff x="449705" y="2668249"/>
            <a:chExt cx="299803" cy="307728"/>
          </a:xfrm>
        </p:grpSpPr>
        <p:sp>
          <p:nvSpPr>
            <p:cNvPr id="44" name="Oval 4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45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46" name="Line 30"/>
          <p:cNvSpPr>
            <a:spLocks noChangeShapeType="1"/>
          </p:cNvSpPr>
          <p:nvPr/>
        </p:nvSpPr>
        <p:spPr bwMode="auto">
          <a:xfrm flipH="1">
            <a:off x="4919578" y="3184902"/>
            <a:ext cx="2155396" cy="59167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47" name="CaixaDeTexto 36"/>
          <p:cNvSpPr txBox="1">
            <a:spLocks noChangeArrowheads="1"/>
          </p:cNvSpPr>
          <p:nvPr/>
        </p:nvSpPr>
        <p:spPr bwMode="auto">
          <a:xfrm>
            <a:off x="7149271" y="3740517"/>
            <a:ext cx="10865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/>
              <a:t>Bronquíolos</a:t>
            </a:r>
            <a:endParaRPr lang="pt-PT" sz="1400" b="1" dirty="0"/>
          </a:p>
        </p:txBody>
      </p:sp>
      <p:grpSp>
        <p:nvGrpSpPr>
          <p:cNvPr id="48" name="Grupo 47"/>
          <p:cNvGrpSpPr>
            <a:grpSpLocks/>
          </p:cNvGrpSpPr>
          <p:nvPr/>
        </p:nvGrpSpPr>
        <p:grpSpPr bwMode="auto">
          <a:xfrm>
            <a:off x="7140361" y="3747296"/>
            <a:ext cx="300038" cy="307965"/>
            <a:chOff x="449705" y="2668249"/>
            <a:chExt cx="299803" cy="307728"/>
          </a:xfrm>
        </p:grpSpPr>
        <p:sp>
          <p:nvSpPr>
            <p:cNvPr id="49" name="Oval 48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50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51" name="Line 30"/>
          <p:cNvSpPr>
            <a:spLocks noChangeShapeType="1"/>
          </p:cNvSpPr>
          <p:nvPr/>
        </p:nvSpPr>
        <p:spPr bwMode="auto">
          <a:xfrm flipH="1">
            <a:off x="5374104" y="3913322"/>
            <a:ext cx="1770613" cy="257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52" name="CaixaDeTexto 41"/>
          <p:cNvSpPr txBox="1">
            <a:spLocks noChangeArrowheads="1"/>
          </p:cNvSpPr>
          <p:nvPr/>
        </p:nvSpPr>
        <p:spPr bwMode="auto">
          <a:xfrm>
            <a:off x="7340379" y="4729360"/>
            <a:ext cx="107234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sz="1400" b="1" dirty="0" smtClean="0"/>
              <a:t>Alvéolos</a:t>
            </a:r>
          </a:p>
          <a:p>
            <a:r>
              <a:rPr lang="pt-PT" sz="1400" b="1" dirty="0" smtClean="0"/>
              <a:t>pulmonares</a:t>
            </a:r>
            <a:endParaRPr lang="pt-PT" sz="1400" b="1" dirty="0"/>
          </a:p>
        </p:txBody>
      </p:sp>
      <p:grpSp>
        <p:nvGrpSpPr>
          <p:cNvPr id="53" name="Grupo 47"/>
          <p:cNvGrpSpPr>
            <a:grpSpLocks/>
          </p:cNvGrpSpPr>
          <p:nvPr/>
        </p:nvGrpSpPr>
        <p:grpSpPr bwMode="auto">
          <a:xfrm>
            <a:off x="7370811" y="4833148"/>
            <a:ext cx="300038" cy="307965"/>
            <a:chOff x="449705" y="2668249"/>
            <a:chExt cx="299803" cy="307728"/>
          </a:xfrm>
        </p:grpSpPr>
        <p:sp>
          <p:nvSpPr>
            <p:cNvPr id="54" name="Oval 5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55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56" name="Line 30"/>
          <p:cNvSpPr>
            <a:spLocks noChangeShapeType="1"/>
          </p:cNvSpPr>
          <p:nvPr/>
        </p:nvSpPr>
        <p:spPr bwMode="auto">
          <a:xfrm flipH="1" flipV="1">
            <a:off x="5534526" y="4291263"/>
            <a:ext cx="1827168" cy="6991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57" name="CaixaDeTexto 46"/>
          <p:cNvSpPr txBox="1">
            <a:spLocks noChangeArrowheads="1"/>
          </p:cNvSpPr>
          <p:nvPr/>
        </p:nvSpPr>
        <p:spPr bwMode="auto">
          <a:xfrm>
            <a:off x="964703" y="4841064"/>
            <a:ext cx="95397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sz="1400" b="1" dirty="0" smtClean="0"/>
              <a:t>Diafragma</a:t>
            </a:r>
            <a:endParaRPr lang="pt-PT" sz="1400" b="1" dirty="0"/>
          </a:p>
        </p:txBody>
      </p:sp>
      <p:grpSp>
        <p:nvGrpSpPr>
          <p:cNvPr id="58" name="Grupo 47"/>
          <p:cNvGrpSpPr>
            <a:grpSpLocks/>
          </p:cNvGrpSpPr>
          <p:nvPr/>
        </p:nvGrpSpPr>
        <p:grpSpPr bwMode="auto">
          <a:xfrm>
            <a:off x="1588021" y="4848609"/>
            <a:ext cx="300038" cy="307965"/>
            <a:chOff x="449705" y="2668249"/>
            <a:chExt cx="299803" cy="307728"/>
          </a:xfrm>
        </p:grpSpPr>
        <p:sp>
          <p:nvSpPr>
            <p:cNvPr id="59" name="Oval 58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60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61" name="Line 30"/>
          <p:cNvSpPr>
            <a:spLocks noChangeShapeType="1"/>
          </p:cNvSpPr>
          <p:nvPr/>
        </p:nvSpPr>
        <p:spPr bwMode="auto">
          <a:xfrm flipV="1">
            <a:off x="1875296" y="4752474"/>
            <a:ext cx="2596441" cy="2612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16666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 animBg="1"/>
      <p:bldP spid="20" grpId="0"/>
      <p:bldP spid="26" grpId="0" animBg="1"/>
      <p:bldP spid="27" grpId="0"/>
      <p:bldP spid="31" grpId="0" animBg="1"/>
      <p:bldP spid="32" grpId="0"/>
      <p:bldP spid="36" grpId="0" animBg="1"/>
      <p:bldP spid="37" grpId="0"/>
      <p:bldP spid="41" grpId="0" animBg="1"/>
      <p:bldP spid="42" grpId="0"/>
      <p:bldP spid="46" grpId="0" animBg="1"/>
      <p:bldP spid="47" grpId="0"/>
      <p:bldP spid="51" grpId="0" animBg="1"/>
      <p:bldP spid="52" grpId="0"/>
      <p:bldP spid="56" grpId="0" animBg="1"/>
      <p:bldP spid="57" grpId="0"/>
      <p:bldP spid="6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6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pic>
        <p:nvPicPr>
          <p:cNvPr id="2" name="Picture 1" descr="329_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55" y="721574"/>
            <a:ext cx="3520953" cy="4104425"/>
          </a:xfrm>
          <a:prstGeom prst="rect">
            <a:avLst/>
          </a:prstGeom>
        </p:spPr>
      </p:pic>
      <p:pic>
        <p:nvPicPr>
          <p:cNvPr id="3" name="Picture 2" descr="330_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515" y="1737521"/>
            <a:ext cx="4108116" cy="4119853"/>
          </a:xfrm>
          <a:prstGeom prst="rect">
            <a:avLst/>
          </a:prstGeom>
        </p:spPr>
      </p:pic>
      <p:sp>
        <p:nvSpPr>
          <p:cNvPr id="62" name="CaixaDeTexto 6"/>
          <p:cNvSpPr txBox="1">
            <a:spLocks noChangeArrowheads="1"/>
          </p:cNvSpPr>
          <p:nvPr/>
        </p:nvSpPr>
        <p:spPr bwMode="auto">
          <a:xfrm>
            <a:off x="2426171" y="806519"/>
            <a:ext cx="84179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/>
              <a:t>Traqueia</a:t>
            </a:r>
            <a:endParaRPr lang="pt-PT" sz="1400" b="1" dirty="0"/>
          </a:p>
        </p:txBody>
      </p:sp>
      <p:grpSp>
        <p:nvGrpSpPr>
          <p:cNvPr id="63" name="Grupo 47"/>
          <p:cNvGrpSpPr>
            <a:grpSpLocks/>
          </p:cNvGrpSpPr>
          <p:nvPr/>
        </p:nvGrpSpPr>
        <p:grpSpPr bwMode="auto">
          <a:xfrm>
            <a:off x="2421946" y="817460"/>
            <a:ext cx="300038" cy="307965"/>
            <a:chOff x="449705" y="2668249"/>
            <a:chExt cx="299803" cy="307728"/>
          </a:xfrm>
        </p:grpSpPr>
        <p:sp>
          <p:nvSpPr>
            <p:cNvPr id="64" name="Oval 6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65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66" name="Line 30"/>
          <p:cNvSpPr>
            <a:spLocks noChangeShapeType="1"/>
          </p:cNvSpPr>
          <p:nvPr/>
        </p:nvSpPr>
        <p:spPr bwMode="auto">
          <a:xfrm flipH="1">
            <a:off x="1925055" y="969209"/>
            <a:ext cx="501314" cy="3743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67" name="CaixaDeTexto 6"/>
          <p:cNvSpPr txBox="1">
            <a:spLocks noChangeArrowheads="1"/>
          </p:cNvSpPr>
          <p:nvPr/>
        </p:nvSpPr>
        <p:spPr bwMode="auto">
          <a:xfrm>
            <a:off x="2654470" y="1246340"/>
            <a:ext cx="87716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/>
              <a:t>Br</a:t>
            </a:r>
            <a:r>
              <a:rPr lang="pt-PT" sz="1400" b="1" dirty="0" smtClean="0"/>
              <a:t>ônquio</a:t>
            </a:r>
            <a:endParaRPr lang="pt-PT" sz="1400" b="1" dirty="0"/>
          </a:p>
        </p:txBody>
      </p:sp>
      <p:grpSp>
        <p:nvGrpSpPr>
          <p:cNvPr id="68" name="Grupo 47"/>
          <p:cNvGrpSpPr>
            <a:grpSpLocks/>
          </p:cNvGrpSpPr>
          <p:nvPr/>
        </p:nvGrpSpPr>
        <p:grpSpPr bwMode="auto">
          <a:xfrm>
            <a:off x="2667926" y="1257281"/>
            <a:ext cx="300038" cy="307965"/>
            <a:chOff x="449705" y="2668249"/>
            <a:chExt cx="299803" cy="307728"/>
          </a:xfrm>
        </p:grpSpPr>
        <p:sp>
          <p:nvSpPr>
            <p:cNvPr id="69" name="Oval 68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0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71" name="Line 30"/>
          <p:cNvSpPr>
            <a:spLocks noChangeShapeType="1"/>
          </p:cNvSpPr>
          <p:nvPr/>
        </p:nvSpPr>
        <p:spPr bwMode="auto">
          <a:xfrm flipH="1">
            <a:off x="2125580" y="1409030"/>
            <a:ext cx="546769" cy="7566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72" name="CaixaDeTexto 6"/>
          <p:cNvSpPr txBox="1">
            <a:spLocks noChangeArrowheads="1"/>
          </p:cNvSpPr>
          <p:nvPr/>
        </p:nvSpPr>
        <p:spPr bwMode="auto">
          <a:xfrm>
            <a:off x="1182607" y="4206108"/>
            <a:ext cx="11836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Bronqu</a:t>
            </a:r>
            <a:r>
              <a:rPr lang="pt-PT" sz="1400" b="1" dirty="0" smtClean="0"/>
              <a:t>íolo</a:t>
            </a:r>
            <a:endParaRPr lang="pt-PT" sz="1400" b="1" dirty="0"/>
          </a:p>
        </p:txBody>
      </p:sp>
      <p:grpSp>
        <p:nvGrpSpPr>
          <p:cNvPr id="73" name="Grupo 47"/>
          <p:cNvGrpSpPr>
            <a:grpSpLocks/>
          </p:cNvGrpSpPr>
          <p:nvPr/>
        </p:nvGrpSpPr>
        <p:grpSpPr bwMode="auto">
          <a:xfrm>
            <a:off x="1603800" y="4196996"/>
            <a:ext cx="300038" cy="307965"/>
            <a:chOff x="449705" y="2668249"/>
            <a:chExt cx="299803" cy="307728"/>
          </a:xfrm>
        </p:grpSpPr>
        <p:sp>
          <p:nvSpPr>
            <p:cNvPr id="74" name="Oval 7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5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76" name="Line 30"/>
          <p:cNvSpPr>
            <a:spLocks noChangeShapeType="1"/>
          </p:cNvSpPr>
          <p:nvPr/>
        </p:nvSpPr>
        <p:spPr bwMode="auto">
          <a:xfrm flipH="1" flipV="1">
            <a:off x="1290052" y="3221790"/>
            <a:ext cx="461211" cy="9758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77" name="CaixaDeTexto 6"/>
          <p:cNvSpPr txBox="1">
            <a:spLocks noChangeArrowheads="1"/>
          </p:cNvSpPr>
          <p:nvPr/>
        </p:nvSpPr>
        <p:spPr bwMode="auto">
          <a:xfrm>
            <a:off x="3522081" y="1699530"/>
            <a:ext cx="133734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Vaso sangu</a:t>
            </a:r>
            <a:r>
              <a:rPr lang="pt-PT" sz="1400" b="1" dirty="0" smtClean="0"/>
              <a:t>íneo</a:t>
            </a:r>
            <a:endParaRPr lang="pt-PT" sz="1400" b="1" dirty="0"/>
          </a:p>
        </p:txBody>
      </p:sp>
      <p:grpSp>
        <p:nvGrpSpPr>
          <p:cNvPr id="78" name="Grupo 47"/>
          <p:cNvGrpSpPr>
            <a:grpSpLocks/>
          </p:cNvGrpSpPr>
          <p:nvPr/>
        </p:nvGrpSpPr>
        <p:grpSpPr bwMode="auto">
          <a:xfrm>
            <a:off x="3535537" y="1710471"/>
            <a:ext cx="300038" cy="307965"/>
            <a:chOff x="449705" y="2668249"/>
            <a:chExt cx="299803" cy="307728"/>
          </a:xfrm>
        </p:grpSpPr>
        <p:sp>
          <p:nvSpPr>
            <p:cNvPr id="79" name="Oval 78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80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81" name="Line 30"/>
          <p:cNvSpPr>
            <a:spLocks noChangeShapeType="1"/>
          </p:cNvSpPr>
          <p:nvPr/>
        </p:nvSpPr>
        <p:spPr bwMode="auto">
          <a:xfrm flipH="1">
            <a:off x="2993191" y="1862220"/>
            <a:ext cx="546769" cy="7566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82" name="CaixaDeTexto 6"/>
          <p:cNvSpPr txBox="1">
            <a:spLocks noChangeArrowheads="1"/>
          </p:cNvSpPr>
          <p:nvPr/>
        </p:nvSpPr>
        <p:spPr bwMode="auto">
          <a:xfrm>
            <a:off x="2797738" y="4807688"/>
            <a:ext cx="7617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/>
              <a:t>Pulm</a:t>
            </a:r>
            <a:r>
              <a:rPr lang="pt-PT" sz="1400" b="1" dirty="0" smtClean="0"/>
              <a:t>ão</a:t>
            </a:r>
            <a:endParaRPr lang="pt-PT" sz="1400" b="1" dirty="0"/>
          </a:p>
        </p:txBody>
      </p:sp>
      <p:grpSp>
        <p:nvGrpSpPr>
          <p:cNvPr id="83" name="Grupo 47"/>
          <p:cNvGrpSpPr>
            <a:grpSpLocks/>
          </p:cNvGrpSpPr>
          <p:nvPr/>
        </p:nvGrpSpPr>
        <p:grpSpPr bwMode="auto">
          <a:xfrm>
            <a:off x="2960694" y="4811945"/>
            <a:ext cx="300038" cy="307965"/>
            <a:chOff x="449705" y="2668249"/>
            <a:chExt cx="299803" cy="307728"/>
          </a:xfrm>
        </p:grpSpPr>
        <p:sp>
          <p:nvSpPr>
            <p:cNvPr id="84" name="Oval 8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85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86" name="Line 30"/>
          <p:cNvSpPr>
            <a:spLocks noChangeShapeType="1"/>
          </p:cNvSpPr>
          <p:nvPr/>
        </p:nvSpPr>
        <p:spPr bwMode="auto">
          <a:xfrm flipV="1">
            <a:off x="3108158" y="4184316"/>
            <a:ext cx="140367" cy="63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87" name="CaixaDeTexto 6"/>
          <p:cNvSpPr txBox="1">
            <a:spLocks noChangeArrowheads="1"/>
          </p:cNvSpPr>
          <p:nvPr/>
        </p:nvSpPr>
        <p:spPr bwMode="auto">
          <a:xfrm>
            <a:off x="5572796" y="984318"/>
            <a:ext cx="11836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Bronqu</a:t>
            </a:r>
            <a:r>
              <a:rPr lang="pt-PT" sz="1400" b="1" dirty="0" smtClean="0"/>
              <a:t>íolo</a:t>
            </a:r>
            <a:endParaRPr lang="pt-PT" sz="1400" b="1" dirty="0"/>
          </a:p>
        </p:txBody>
      </p:sp>
      <p:sp>
        <p:nvSpPr>
          <p:cNvPr id="91" name="Line 30"/>
          <p:cNvSpPr>
            <a:spLocks noChangeShapeType="1"/>
          </p:cNvSpPr>
          <p:nvPr/>
        </p:nvSpPr>
        <p:spPr bwMode="auto">
          <a:xfrm flipH="1">
            <a:off x="5501104" y="1256632"/>
            <a:ext cx="608264" cy="8355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grpSp>
        <p:nvGrpSpPr>
          <p:cNvPr id="88" name="Grupo 47"/>
          <p:cNvGrpSpPr>
            <a:grpSpLocks/>
          </p:cNvGrpSpPr>
          <p:nvPr/>
        </p:nvGrpSpPr>
        <p:grpSpPr bwMode="auto">
          <a:xfrm>
            <a:off x="5993989" y="975206"/>
            <a:ext cx="300038" cy="307965"/>
            <a:chOff x="449705" y="2668249"/>
            <a:chExt cx="299803" cy="307728"/>
          </a:xfrm>
        </p:grpSpPr>
        <p:sp>
          <p:nvSpPr>
            <p:cNvPr id="89" name="Oval 88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90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92" name="CaixaDeTexto 6"/>
          <p:cNvSpPr txBox="1">
            <a:spLocks noChangeArrowheads="1"/>
          </p:cNvSpPr>
          <p:nvPr/>
        </p:nvSpPr>
        <p:spPr bwMode="auto">
          <a:xfrm>
            <a:off x="7417637" y="1658087"/>
            <a:ext cx="118360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Alv</a:t>
            </a:r>
            <a:r>
              <a:rPr lang="pt-PT" sz="1400" b="1" dirty="0" smtClean="0"/>
              <a:t>éolo pulmonar</a:t>
            </a:r>
            <a:endParaRPr lang="pt-PT" sz="1400" b="1" dirty="0"/>
          </a:p>
        </p:txBody>
      </p:sp>
      <p:grpSp>
        <p:nvGrpSpPr>
          <p:cNvPr id="93" name="Grupo 47"/>
          <p:cNvGrpSpPr>
            <a:grpSpLocks/>
          </p:cNvGrpSpPr>
          <p:nvPr/>
        </p:nvGrpSpPr>
        <p:grpSpPr bwMode="auto">
          <a:xfrm>
            <a:off x="7845515" y="1856185"/>
            <a:ext cx="300038" cy="307965"/>
            <a:chOff x="449705" y="2668249"/>
            <a:chExt cx="299803" cy="307728"/>
          </a:xfrm>
        </p:grpSpPr>
        <p:sp>
          <p:nvSpPr>
            <p:cNvPr id="94" name="Oval 9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95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96" name="Line 30"/>
          <p:cNvSpPr>
            <a:spLocks noChangeShapeType="1"/>
          </p:cNvSpPr>
          <p:nvPr/>
        </p:nvSpPr>
        <p:spPr bwMode="auto">
          <a:xfrm flipH="1">
            <a:off x="7319209" y="2145632"/>
            <a:ext cx="675106" cy="110289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97" name="CaixaDeTexto 6"/>
          <p:cNvSpPr txBox="1">
            <a:spLocks noChangeArrowheads="1"/>
          </p:cNvSpPr>
          <p:nvPr/>
        </p:nvSpPr>
        <p:spPr bwMode="auto">
          <a:xfrm>
            <a:off x="7444374" y="5621824"/>
            <a:ext cx="11836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Capilares</a:t>
            </a:r>
            <a:endParaRPr lang="pt-PT" sz="1400" b="1" dirty="0"/>
          </a:p>
        </p:txBody>
      </p:sp>
      <p:grpSp>
        <p:nvGrpSpPr>
          <p:cNvPr id="98" name="Grupo 47"/>
          <p:cNvGrpSpPr>
            <a:grpSpLocks/>
          </p:cNvGrpSpPr>
          <p:nvPr/>
        </p:nvGrpSpPr>
        <p:grpSpPr bwMode="auto">
          <a:xfrm>
            <a:off x="7865567" y="5612712"/>
            <a:ext cx="300038" cy="307965"/>
            <a:chOff x="449705" y="2668249"/>
            <a:chExt cx="299803" cy="307728"/>
          </a:xfrm>
        </p:grpSpPr>
        <p:sp>
          <p:nvSpPr>
            <p:cNvPr id="99" name="Oval 98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00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101" name="Line 30"/>
          <p:cNvSpPr>
            <a:spLocks noChangeShapeType="1"/>
          </p:cNvSpPr>
          <p:nvPr/>
        </p:nvSpPr>
        <p:spPr bwMode="auto">
          <a:xfrm flipH="1" flipV="1">
            <a:off x="7599946" y="4638842"/>
            <a:ext cx="413083" cy="9745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556000" y="2205789"/>
            <a:ext cx="1524000" cy="1069474"/>
          </a:xfrm>
          <a:prstGeom prst="line">
            <a:avLst/>
          </a:prstGeom>
          <a:ln w="12700" cmpd="sng">
            <a:solidFill>
              <a:srgbClr val="E41F0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3556000" y="3315368"/>
            <a:ext cx="1931737" cy="1651000"/>
          </a:xfrm>
          <a:prstGeom prst="line">
            <a:avLst/>
          </a:prstGeom>
          <a:ln w="12700" cmpd="sng">
            <a:solidFill>
              <a:srgbClr val="E41F0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798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6" grpId="0" animBg="1"/>
      <p:bldP spid="67" grpId="0"/>
      <p:bldP spid="71" grpId="0" animBg="1"/>
      <p:bldP spid="72" grpId="0"/>
      <p:bldP spid="76" grpId="0" animBg="1"/>
      <p:bldP spid="77" grpId="0"/>
      <p:bldP spid="81" grpId="0" animBg="1"/>
      <p:bldP spid="82" grpId="0"/>
      <p:bldP spid="86" grpId="0" animBg="1"/>
      <p:bldP spid="87" grpId="0"/>
      <p:bldP spid="91" grpId="0" animBg="1"/>
      <p:bldP spid="92" grpId="0"/>
      <p:bldP spid="96" grpId="0" animBg="1"/>
      <p:bldP spid="97" grpId="0"/>
      <p:bldP spid="10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a de ecrã - 2015-02-22, 11.41.5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570" y="371023"/>
            <a:ext cx="3649930" cy="4290894"/>
          </a:xfrm>
          <a:prstGeom prst="rect">
            <a:avLst/>
          </a:prstGeom>
        </p:spPr>
      </p:pic>
      <p:sp>
        <p:nvSpPr>
          <p:cNvPr id="16" name="Rectângulo 28"/>
          <p:cNvSpPr/>
          <p:nvPr/>
        </p:nvSpPr>
        <p:spPr>
          <a:xfrm>
            <a:off x="255223" y="4676416"/>
            <a:ext cx="8586458" cy="1509438"/>
          </a:xfrm>
          <a:prstGeom prst="rect">
            <a:avLst/>
          </a:prstGeom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>
                <a:latin typeface="Arial" pitchFamily="34" charset="0"/>
                <a:cs typeface="Arial" pitchFamily="34" charset="0"/>
              </a:rPr>
              <a:t>O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sistema respiratório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humano é 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formado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pelos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pulmões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, localizados no interior da caixa torácica, e pelas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vias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respiratórias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, que 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incluem as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fossas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nasais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faringe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laringe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traqueia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brônquios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e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bronquíolos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. </a:t>
            </a:r>
            <a:endParaRPr lang="pt-PT" sz="2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4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6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46075" y="4254459"/>
            <a:ext cx="2707541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6" y="1978196"/>
              <a:ext cx="397102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Sistema respiratório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270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5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6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748862" y="1932990"/>
            <a:ext cx="8139415" cy="4355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pt-PT" sz="2200" b="1" dirty="0" smtClean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Fossas</a:t>
            </a:r>
            <a:r>
              <a:rPr lang="pt-PT" dirty="0" smtClean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200" b="1" dirty="0" smtClean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nasais</a:t>
            </a:r>
            <a:r>
              <a:rPr lang="pt-PT" sz="2200" b="1" dirty="0" smtClean="0">
                <a:solidFill>
                  <a:srgbClr val="05A3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PT" sz="2200" b="1" dirty="0" smtClean="0">
                <a:solidFill>
                  <a:srgbClr val="05A3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Duas cavidades revestidas por uma membrana pegajosa coberta de muco que aquece e humedece o ar e filtra poeiras e micróbios.</a:t>
            </a:r>
          </a:p>
          <a:p>
            <a:pPr>
              <a:spcAft>
                <a:spcPts val="1800"/>
              </a:spcAft>
            </a:pPr>
            <a:r>
              <a:rPr lang="pt-PT" sz="2200" b="1" dirty="0" smtClean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Faringe</a:t>
            </a:r>
            <a:r>
              <a:rPr lang="pt-PT" sz="2200" b="1" dirty="0" smtClean="0">
                <a:solidFill>
                  <a:srgbClr val="05A3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PT" sz="2200" b="1" dirty="0" smtClean="0">
                <a:solidFill>
                  <a:srgbClr val="05A3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Canal muscular que faz a ligação entre as fossas nasais e a laringe e entre a boca e o esófago.</a:t>
            </a:r>
          </a:p>
          <a:p>
            <a:pPr>
              <a:spcAft>
                <a:spcPts val="1800"/>
              </a:spcAft>
            </a:pPr>
            <a:r>
              <a:rPr lang="pt-PT" sz="2200" b="1" dirty="0" smtClean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Laringe</a:t>
            </a:r>
            <a:r>
              <a:rPr lang="pt-PT" sz="3200" b="1" dirty="0" smtClean="0">
                <a:solidFill>
                  <a:srgbClr val="05A3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PT" sz="3200" b="1" dirty="0" smtClean="0">
                <a:solidFill>
                  <a:srgbClr val="05A3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Caixa formada por peças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endurecidas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contendo pregas membranosas, as cordas vocais. Liga a faringe à traqueia.</a:t>
            </a:r>
          </a:p>
          <a:p>
            <a:pPr>
              <a:spcAft>
                <a:spcPts val="1800"/>
              </a:spcAft>
            </a:pPr>
            <a:r>
              <a:rPr lang="pt-PT" sz="2200" b="1" dirty="0" smtClean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Traqueia</a:t>
            </a:r>
            <a:r>
              <a:rPr lang="pt-PT" sz="3200" b="1" dirty="0" smtClean="0">
                <a:solidFill>
                  <a:srgbClr val="05A3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PT" sz="3200" b="1" dirty="0" smtClean="0">
                <a:solidFill>
                  <a:srgbClr val="05A3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Tubo formado por anéis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endurecidos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incompletos, revestido por  células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produtoras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de muco.</a:t>
            </a:r>
          </a:p>
        </p:txBody>
      </p:sp>
      <p:grpSp>
        <p:nvGrpSpPr>
          <p:cNvPr id="9" name="Grupo 25"/>
          <p:cNvGrpSpPr/>
          <p:nvPr/>
        </p:nvGrpSpPr>
        <p:grpSpPr>
          <a:xfrm>
            <a:off x="2501039" y="513053"/>
            <a:ext cx="4141923" cy="432220"/>
            <a:chOff x="3126782" y="513053"/>
            <a:chExt cx="4141923" cy="432220"/>
          </a:xfrm>
        </p:grpSpPr>
        <p:sp>
          <p:nvSpPr>
            <p:cNvPr id="11" name="Rectângulo arredondado 10"/>
            <p:cNvSpPr/>
            <p:nvPr/>
          </p:nvSpPr>
          <p:spPr>
            <a:xfrm>
              <a:off x="3126782" y="544047"/>
              <a:ext cx="4141923" cy="356461"/>
            </a:xfrm>
            <a:prstGeom prst="roundRect">
              <a:avLst>
                <a:gd name="adj" fmla="val 20999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Rectângulo 28"/>
            <p:cNvSpPr/>
            <p:nvPr/>
          </p:nvSpPr>
          <p:spPr>
            <a:xfrm>
              <a:off x="3177153" y="513053"/>
              <a:ext cx="4045057" cy="432220"/>
            </a:xfrm>
            <a:prstGeom prst="rect">
              <a:avLst/>
            </a:prstGeom>
          </p:spPr>
          <p:txBody>
            <a:bodyPr wrap="square" bIns="108000">
              <a:spAutoFit/>
            </a:bodyPr>
            <a:lstStyle/>
            <a:p>
              <a:pPr algn="ctr">
                <a:spcAft>
                  <a:spcPts val="1200"/>
                </a:spcAft>
              </a:pPr>
              <a:r>
                <a:rPr lang="pt-PT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Órgãos do sistema respiratório</a:t>
              </a:r>
              <a:endParaRPr lang="pt-PT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6" name="Oval 15"/>
          <p:cNvSpPr/>
          <p:nvPr/>
        </p:nvSpPr>
        <p:spPr>
          <a:xfrm>
            <a:off x="470427" y="2062610"/>
            <a:ext cx="170482" cy="170482"/>
          </a:xfrm>
          <a:prstGeom prst="ellipse">
            <a:avLst/>
          </a:prstGeom>
          <a:solidFill>
            <a:srgbClr val="E41F06"/>
          </a:solidFill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Oval 17"/>
          <p:cNvSpPr/>
          <p:nvPr/>
        </p:nvSpPr>
        <p:spPr>
          <a:xfrm>
            <a:off x="470427" y="3188465"/>
            <a:ext cx="170482" cy="170482"/>
          </a:xfrm>
          <a:prstGeom prst="ellipse">
            <a:avLst/>
          </a:prstGeom>
          <a:solidFill>
            <a:srgbClr val="E41F06"/>
          </a:solidFill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Oval 18"/>
          <p:cNvSpPr/>
          <p:nvPr/>
        </p:nvSpPr>
        <p:spPr>
          <a:xfrm>
            <a:off x="470427" y="4283457"/>
            <a:ext cx="170482" cy="170482"/>
          </a:xfrm>
          <a:prstGeom prst="ellipse">
            <a:avLst/>
          </a:prstGeom>
          <a:solidFill>
            <a:srgbClr val="E41F06"/>
          </a:solidFill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Oval 19"/>
          <p:cNvSpPr/>
          <p:nvPr/>
        </p:nvSpPr>
        <p:spPr>
          <a:xfrm>
            <a:off x="470427" y="5400891"/>
            <a:ext cx="170482" cy="170482"/>
          </a:xfrm>
          <a:prstGeom prst="ellipse">
            <a:avLst/>
          </a:prstGeom>
          <a:solidFill>
            <a:srgbClr val="E41F06"/>
          </a:solidFill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21" name="Forma 16"/>
          <p:cNvCxnSpPr/>
          <p:nvPr/>
        </p:nvCxnSpPr>
        <p:spPr>
          <a:xfrm rot="5400000">
            <a:off x="1899924" y="-526608"/>
            <a:ext cx="1247343" cy="4101574"/>
          </a:xfrm>
          <a:prstGeom prst="bentConnector4">
            <a:avLst>
              <a:gd name="adj1" fmla="val 46583"/>
              <a:gd name="adj2" fmla="val 105573"/>
            </a:avLst>
          </a:prstGeom>
          <a:ln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Forma 17"/>
          <p:cNvCxnSpPr>
            <a:endCxn id="18" idx="2"/>
          </p:cNvCxnSpPr>
          <p:nvPr/>
        </p:nvCxnSpPr>
        <p:spPr>
          <a:xfrm rot="16200000" flipH="1">
            <a:off x="-216200" y="2587079"/>
            <a:ext cx="1148096" cy="225158"/>
          </a:xfrm>
          <a:prstGeom prst="bentConnector2">
            <a:avLst/>
          </a:prstGeom>
          <a:ln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Forma 18"/>
          <p:cNvCxnSpPr>
            <a:endCxn id="19" idx="2"/>
          </p:cNvCxnSpPr>
          <p:nvPr/>
        </p:nvCxnSpPr>
        <p:spPr>
          <a:xfrm rot="16200000" flipH="1">
            <a:off x="-187010" y="3711260"/>
            <a:ext cx="1089717" cy="225158"/>
          </a:xfrm>
          <a:prstGeom prst="bentConnector2">
            <a:avLst/>
          </a:prstGeom>
          <a:ln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Forma 19"/>
          <p:cNvCxnSpPr>
            <a:endCxn id="20" idx="2"/>
          </p:cNvCxnSpPr>
          <p:nvPr/>
        </p:nvCxnSpPr>
        <p:spPr>
          <a:xfrm rot="16200000" flipH="1">
            <a:off x="-213519" y="4802186"/>
            <a:ext cx="1142732" cy="225159"/>
          </a:xfrm>
          <a:prstGeom prst="bentConnector2">
            <a:avLst/>
          </a:prstGeom>
          <a:ln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50021" y="492770"/>
            <a:ext cx="1651099" cy="1700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1444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50021" y="492770"/>
            <a:ext cx="1651099" cy="1700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6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6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sp>
        <p:nvSpPr>
          <p:cNvPr id="17" name="Rectângulo 7"/>
          <p:cNvSpPr/>
          <p:nvPr/>
        </p:nvSpPr>
        <p:spPr>
          <a:xfrm>
            <a:off x="741112" y="1390549"/>
            <a:ext cx="8139415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pt-PT" sz="2200" b="1" dirty="0" smtClean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Pulmões</a:t>
            </a:r>
            <a:r>
              <a:rPr lang="pt-PT" sz="3200" b="1" dirty="0" smtClean="0">
                <a:solidFill>
                  <a:srgbClr val="05A3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PT" sz="3200" b="1" dirty="0" smtClean="0">
                <a:solidFill>
                  <a:srgbClr val="05A3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Órgãos de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aspeto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esponjoso, constituídos por milhões</a:t>
            </a:r>
            <a:b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álveolos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pulmonares. Assentam no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diafragma, o principal m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úsculo respiratório.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Aft>
                <a:spcPts val="1800"/>
              </a:spcAft>
            </a:pPr>
            <a:r>
              <a:rPr lang="pt-PT" sz="2200" b="1" dirty="0" smtClean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Brônquios</a:t>
            </a:r>
            <a:r>
              <a:rPr lang="pt-PT" sz="2200" b="1" dirty="0" smtClean="0">
                <a:solidFill>
                  <a:srgbClr val="05A3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PT" sz="2200" b="1" dirty="0" smtClean="0">
                <a:solidFill>
                  <a:srgbClr val="05A3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Canais formados por anéis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endurecidos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completos, revestidos internamente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células produtoras de muco. Ramificam-se em tubos cada vez mais finos.</a:t>
            </a:r>
          </a:p>
          <a:p>
            <a:pPr>
              <a:spcAft>
                <a:spcPts val="1800"/>
              </a:spcAft>
            </a:pPr>
            <a:r>
              <a:rPr lang="pt-PT" sz="2200" b="1" dirty="0" smtClean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Bronquíolos</a:t>
            </a:r>
            <a:r>
              <a:rPr lang="pt-PT" sz="3200" b="1" dirty="0" smtClean="0">
                <a:solidFill>
                  <a:srgbClr val="05A3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PT" sz="3200" b="1" dirty="0" smtClean="0">
                <a:solidFill>
                  <a:srgbClr val="05A3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Pequenos tubos resultantes das ramificações dos brônquios. Possuem sacos alveolares nas suas extremidades.</a:t>
            </a:r>
          </a:p>
          <a:p>
            <a:pPr>
              <a:spcAft>
                <a:spcPts val="1800"/>
              </a:spcAft>
            </a:pPr>
            <a:r>
              <a:rPr lang="pt-PT" sz="2200" b="1" dirty="0" smtClean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Alvéolos</a:t>
            </a:r>
            <a:r>
              <a:rPr lang="pt-PT" dirty="0" smtClean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200" b="1" dirty="0" smtClean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pulmonares</a:t>
            </a:r>
            <a:r>
              <a:rPr lang="pt-PT" sz="2200" b="1" dirty="0" smtClean="0">
                <a:solidFill>
                  <a:srgbClr val="05A3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PT" sz="2200" b="1" dirty="0" smtClean="0">
                <a:solidFill>
                  <a:srgbClr val="05A3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Câmaras esféricas microscópicas, com paredes formadas por uma única camada de células, envolvidas por uma rede de capilares sanguíneos.</a:t>
            </a:r>
          </a:p>
        </p:txBody>
      </p:sp>
      <p:grpSp>
        <p:nvGrpSpPr>
          <p:cNvPr id="26" name="Grupo 25"/>
          <p:cNvGrpSpPr/>
          <p:nvPr/>
        </p:nvGrpSpPr>
        <p:grpSpPr>
          <a:xfrm>
            <a:off x="2501039" y="513053"/>
            <a:ext cx="4141923" cy="432220"/>
            <a:chOff x="3126782" y="513053"/>
            <a:chExt cx="4141923" cy="432220"/>
          </a:xfrm>
        </p:grpSpPr>
        <p:sp>
          <p:nvSpPr>
            <p:cNvPr id="27" name="Rectângulo arredondado 10"/>
            <p:cNvSpPr/>
            <p:nvPr/>
          </p:nvSpPr>
          <p:spPr>
            <a:xfrm>
              <a:off x="3126782" y="544047"/>
              <a:ext cx="4141923" cy="356461"/>
            </a:xfrm>
            <a:prstGeom prst="roundRect">
              <a:avLst>
                <a:gd name="adj" fmla="val 20999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8" name="Rectângulo 28"/>
            <p:cNvSpPr/>
            <p:nvPr/>
          </p:nvSpPr>
          <p:spPr>
            <a:xfrm>
              <a:off x="3177153" y="513053"/>
              <a:ext cx="4045057" cy="432220"/>
            </a:xfrm>
            <a:prstGeom prst="rect">
              <a:avLst/>
            </a:prstGeom>
          </p:spPr>
          <p:txBody>
            <a:bodyPr wrap="square" bIns="108000">
              <a:spAutoFit/>
            </a:bodyPr>
            <a:lstStyle/>
            <a:p>
              <a:pPr algn="ctr">
                <a:spcAft>
                  <a:spcPts val="1200"/>
                </a:spcAft>
              </a:pPr>
              <a:r>
                <a:rPr lang="pt-PT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Órgãos do sistema respiratório</a:t>
              </a:r>
              <a:endParaRPr lang="pt-PT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9" name="Oval 28"/>
          <p:cNvSpPr/>
          <p:nvPr/>
        </p:nvSpPr>
        <p:spPr>
          <a:xfrm>
            <a:off x="470427" y="1520169"/>
            <a:ext cx="170482" cy="170482"/>
          </a:xfrm>
          <a:prstGeom prst="ellipse">
            <a:avLst/>
          </a:prstGeom>
          <a:solidFill>
            <a:srgbClr val="E41F06"/>
          </a:solidFill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Oval 29"/>
          <p:cNvSpPr/>
          <p:nvPr/>
        </p:nvSpPr>
        <p:spPr>
          <a:xfrm>
            <a:off x="470427" y="2901745"/>
            <a:ext cx="170482" cy="170482"/>
          </a:xfrm>
          <a:prstGeom prst="ellipse">
            <a:avLst/>
          </a:prstGeom>
          <a:solidFill>
            <a:srgbClr val="E41F06"/>
          </a:solidFill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Oval 30"/>
          <p:cNvSpPr/>
          <p:nvPr/>
        </p:nvSpPr>
        <p:spPr>
          <a:xfrm>
            <a:off x="470427" y="4037213"/>
            <a:ext cx="170482" cy="170482"/>
          </a:xfrm>
          <a:prstGeom prst="ellipse">
            <a:avLst/>
          </a:prstGeom>
          <a:solidFill>
            <a:srgbClr val="E41F06"/>
          </a:solidFill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Oval 31"/>
          <p:cNvSpPr/>
          <p:nvPr/>
        </p:nvSpPr>
        <p:spPr>
          <a:xfrm>
            <a:off x="470427" y="5408641"/>
            <a:ext cx="170482" cy="170482"/>
          </a:xfrm>
          <a:prstGeom prst="ellipse">
            <a:avLst/>
          </a:prstGeom>
          <a:solidFill>
            <a:srgbClr val="E41F06"/>
          </a:solidFill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33" name="Forma 16"/>
          <p:cNvCxnSpPr>
            <a:stCxn id="27" idx="2"/>
            <a:endCxn id="29" idx="2"/>
          </p:cNvCxnSpPr>
          <p:nvPr/>
        </p:nvCxnSpPr>
        <p:spPr>
          <a:xfrm rot="5400000">
            <a:off x="2168763" y="-797828"/>
            <a:ext cx="704902" cy="4101574"/>
          </a:xfrm>
          <a:prstGeom prst="bentConnector4">
            <a:avLst>
              <a:gd name="adj1" fmla="val 43954"/>
              <a:gd name="adj2" fmla="val 105573"/>
            </a:avLst>
          </a:prstGeom>
          <a:ln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Forma 17"/>
          <p:cNvCxnSpPr>
            <a:endCxn id="30" idx="2"/>
          </p:cNvCxnSpPr>
          <p:nvPr/>
        </p:nvCxnSpPr>
        <p:spPr>
          <a:xfrm rot="16200000" flipH="1">
            <a:off x="-335545" y="2181013"/>
            <a:ext cx="1384405" cy="227539"/>
          </a:xfrm>
          <a:prstGeom prst="bentConnector2">
            <a:avLst/>
          </a:prstGeom>
          <a:ln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Forma 18"/>
          <p:cNvCxnSpPr/>
          <p:nvPr/>
        </p:nvCxnSpPr>
        <p:spPr>
          <a:xfrm rot="16200000" flipH="1">
            <a:off x="-338522" y="3306821"/>
            <a:ext cx="1390358" cy="227539"/>
          </a:xfrm>
          <a:prstGeom prst="bentConnector2">
            <a:avLst/>
          </a:prstGeom>
          <a:ln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Forma 19"/>
          <p:cNvCxnSpPr>
            <a:endCxn id="32" idx="2"/>
          </p:cNvCxnSpPr>
          <p:nvPr/>
        </p:nvCxnSpPr>
        <p:spPr>
          <a:xfrm rot="16200000" flipH="1">
            <a:off x="-352728" y="4670727"/>
            <a:ext cx="1416514" cy="229795"/>
          </a:xfrm>
          <a:prstGeom prst="bentConnector2">
            <a:avLst/>
          </a:prstGeom>
          <a:ln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8784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5592</TotalTime>
  <Words>122</Words>
  <Application>Microsoft Macintosh PowerPoint</Application>
  <PresentationFormat>On-screen Show (4:3)</PresentationFormat>
  <Paragraphs>62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Constituição do sistema respiratório </dc:title>
  <dc:subject/>
  <dc:creator>CienTIC6</dc:creator>
  <cp:keywords/>
  <dc:description/>
  <cp:lastModifiedBy>José Salsa</cp:lastModifiedBy>
  <cp:revision>84</cp:revision>
  <dcterms:created xsi:type="dcterms:W3CDTF">2014-03-11T17:02:37Z</dcterms:created>
  <dcterms:modified xsi:type="dcterms:W3CDTF">2017-06-27T09:52:23Z</dcterms:modified>
  <cp:category/>
</cp:coreProperties>
</file>