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8" r:id="rId2"/>
    <p:sldId id="265" r:id="rId3"/>
    <p:sldId id="263" r:id="rId4"/>
    <p:sldId id="270" r:id="rId5"/>
    <p:sldId id="269" r:id="rId6"/>
    <p:sldId id="267" r:id="rId7"/>
    <p:sldId id="271" r:id="rId8"/>
    <p:sldId id="268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206" d="100"/>
          <a:sy n="206" d="100"/>
        </p:scale>
        <p:origin x="-1800" y="-104"/>
      </p:cViewPr>
      <p:guideLst>
        <p:guide orient="horz" pos="3856"/>
        <p:guide pos="21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9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 smtClean="0">
                <a:solidFill>
                  <a:srgbClr val="7F7F7F"/>
                </a:solidFill>
                <a:latin typeface="Arial Rounded MT Bold" pitchFamily="34" charset="0"/>
              </a:rPr>
              <a:t>Mecanismo de ventilação pulmonar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F2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2000" b="1" dirty="0" smtClean="0">
                <a:solidFill>
                  <a:srgbClr val="262626"/>
                </a:solidFill>
                <a:latin typeface="Arial Rounded MT Bold" pitchFamily="34" charset="0"/>
              </a:rPr>
              <a:t>6</a:t>
            </a:r>
            <a:r>
              <a:rPr lang="pt-PT" sz="3200" b="1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Naturais</a:t>
            </a:r>
            <a:r>
              <a:rPr lang="pt-PT" sz="1400" baseline="0" dirty="0" smtClean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 smtClean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9/9c/Diaphragmatic_breathing.gif" TargetMode="External"/><Relationship Id="rId4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F</a:t>
            </a:r>
            <a:r>
              <a:rPr lang="pt-PT" sz="3200" b="1" dirty="0">
                <a:solidFill>
                  <a:schemeClr val="bg1"/>
                </a:solidFill>
                <a:latin typeface="Arial Rounded MT Bold" pitchFamily="34" charset="0"/>
              </a:rPr>
              <a:t>2</a:t>
            </a: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166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>
                <a:solidFill>
                  <a:srgbClr val="7F7F7F"/>
                </a:solidFill>
              </a:rPr>
              <a:t>Mecanismo de ventilação pulmonar</a:t>
            </a: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</a:t>
            </a:r>
            <a:r>
              <a:rPr lang="pt-PT" sz="2400" dirty="0" smtClean="0">
                <a:solidFill>
                  <a:schemeClr val="bg1"/>
                </a:solidFill>
              </a:rPr>
              <a:t>Naturais </a:t>
            </a:r>
            <a:r>
              <a:rPr lang="pt-PT" sz="2400" dirty="0">
                <a:solidFill>
                  <a:schemeClr val="bg1"/>
                </a:solidFill>
              </a:rPr>
              <a:t>– 6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  <a:r>
              <a:rPr lang="pt-PT" sz="2400" baseline="30000" dirty="0" smtClean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12" name="Rectângulo 1"/>
          <p:cNvSpPr/>
          <p:nvPr/>
        </p:nvSpPr>
        <p:spPr>
          <a:xfrm>
            <a:off x="242306" y="4520962"/>
            <a:ext cx="864597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2200" b="1" dirty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ventilação pulmonar</a:t>
            </a:r>
            <a:r>
              <a:rPr lang="pt-PT" sz="2200" dirty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é um processo mecânico pelo qual o ar entra e sai 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dos pulm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ões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PT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 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de dois movimentos respiratórios: a </a:t>
            </a: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inspiração</a:t>
            </a:r>
            <a:r>
              <a:rPr lang="pt-PT" sz="2200" dirty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expiração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6"/>
          <p:cNvGrpSpPr/>
          <p:nvPr/>
        </p:nvGrpSpPr>
        <p:grpSpPr>
          <a:xfrm>
            <a:off x="2324907" y="489666"/>
            <a:ext cx="4928140" cy="3595162"/>
            <a:chOff x="2107930" y="449896"/>
            <a:chExt cx="4928140" cy="3595162"/>
          </a:xfrm>
        </p:grpSpPr>
        <p:pic>
          <p:nvPicPr>
            <p:cNvPr id="14" name="Picture 2" descr="File:Diaphragmatic breathing.gif">
              <a:hlinkClick r:id="rId3"/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7930" y="449896"/>
              <a:ext cx="4928140" cy="3584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ângulo 4"/>
            <p:cNvSpPr/>
            <p:nvPr/>
          </p:nvSpPr>
          <p:spPr>
            <a:xfrm>
              <a:off x="2681207" y="3425125"/>
              <a:ext cx="3440624" cy="619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Rectângulo arredondado 5"/>
            <p:cNvSpPr/>
            <p:nvPr/>
          </p:nvSpPr>
          <p:spPr>
            <a:xfrm>
              <a:off x="2557220" y="488197"/>
              <a:ext cx="3649851" cy="3184901"/>
            </a:xfrm>
            <a:prstGeom prst="roundRect">
              <a:avLst>
                <a:gd name="adj" fmla="val 5231"/>
              </a:avLst>
            </a:prstGeom>
            <a:noFill/>
            <a:ln>
              <a:solidFill>
                <a:srgbClr val="05A3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52152" y="4062423"/>
            <a:ext cx="2754928" cy="395206"/>
            <a:chOff x="318478" y="1972297"/>
            <a:chExt cx="4205822" cy="395206"/>
          </a:xfrm>
        </p:grpSpPr>
        <p:sp>
          <p:nvSpPr>
            <p:cNvPr id="22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Ventilaç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ão pulmonar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6514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32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75" y="3592564"/>
            <a:ext cx="4012467" cy="2307168"/>
          </a:xfrm>
          <a:prstGeom prst="rect">
            <a:avLst/>
          </a:prstGeom>
        </p:spPr>
      </p:pic>
      <p:pic>
        <p:nvPicPr>
          <p:cNvPr id="4" name="Picture 3" descr="331_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319" y="685843"/>
            <a:ext cx="4691589" cy="5301230"/>
          </a:xfrm>
          <a:prstGeom prst="rect">
            <a:avLst/>
          </a:prstGeom>
        </p:spPr>
      </p:pic>
      <p:sp>
        <p:nvSpPr>
          <p:cNvPr id="16" name="Rectângulo 28"/>
          <p:cNvSpPr/>
          <p:nvPr/>
        </p:nvSpPr>
        <p:spPr>
          <a:xfrm>
            <a:off x="261300" y="2628659"/>
            <a:ext cx="4265884" cy="832330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Movimento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do ar para o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interior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dos pulmões.</a:t>
            </a:r>
            <a:endParaRPr lang="pt-PT" sz="2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52152" y="2206702"/>
            <a:ext cx="1452645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Ins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piração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5" name="CaixaDeTexto 26"/>
          <p:cNvSpPr txBox="1">
            <a:spLocks noChangeArrowheads="1"/>
          </p:cNvSpPr>
          <p:nvPr/>
        </p:nvSpPr>
        <p:spPr bwMode="auto">
          <a:xfrm>
            <a:off x="3853026" y="1632492"/>
            <a:ext cx="11158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Ar inspirado</a:t>
            </a:r>
            <a:endParaRPr lang="pt-PT" sz="1400" b="1" dirty="0"/>
          </a:p>
        </p:txBody>
      </p:sp>
      <p:grpSp>
        <p:nvGrpSpPr>
          <p:cNvPr id="17" name="Grupo 9"/>
          <p:cNvGrpSpPr/>
          <p:nvPr/>
        </p:nvGrpSpPr>
        <p:grpSpPr>
          <a:xfrm>
            <a:off x="4259588" y="1639946"/>
            <a:ext cx="300038" cy="300037"/>
            <a:chOff x="7103991" y="4665686"/>
            <a:chExt cx="300038" cy="300037"/>
          </a:xfrm>
        </p:grpSpPr>
        <p:sp>
          <p:nvSpPr>
            <p:cNvPr id="18" name="Oval 17"/>
            <p:cNvSpPr/>
            <p:nvPr/>
          </p:nvSpPr>
          <p:spPr bwMode="auto">
            <a:xfrm>
              <a:off x="7103991" y="4665686"/>
              <a:ext cx="300038" cy="300037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9" name="CaixaDeTexto 41"/>
            <p:cNvSpPr txBox="1">
              <a:spLocks noChangeArrowheads="1"/>
            </p:cNvSpPr>
            <p:nvPr/>
          </p:nvSpPr>
          <p:spPr bwMode="auto">
            <a:xfrm>
              <a:off x="7161390" y="4670141"/>
              <a:ext cx="197634" cy="27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469" y="2468697"/>
            <a:ext cx="3569752" cy="2560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ângulo 28"/>
          <p:cNvSpPr/>
          <p:nvPr/>
        </p:nvSpPr>
        <p:spPr>
          <a:xfrm>
            <a:off x="247973" y="5129940"/>
            <a:ext cx="8640304" cy="1170884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PT" sz="2200" dirty="0" smtClean="0">
                <a:latin typeface="Arial" pitchFamily="34" charset="0"/>
                <a:cs typeface="Arial" pitchFamily="34" charset="0"/>
              </a:rPr>
              <a:t>Na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inspiração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, o aumento do volume da caixa torácica e a dilatação dos pulmões provocam a descida da pressão no seu interior e consequente entrada de ar.</a:t>
            </a:r>
          </a:p>
        </p:txBody>
      </p:sp>
      <p:sp>
        <p:nvSpPr>
          <p:cNvPr id="5" name="Arco 3"/>
          <p:cNvSpPr/>
          <p:nvPr/>
        </p:nvSpPr>
        <p:spPr>
          <a:xfrm rot="19635885">
            <a:off x="3865211" y="4699669"/>
            <a:ext cx="1869743" cy="477672"/>
          </a:xfrm>
          <a:prstGeom prst="arc">
            <a:avLst>
              <a:gd name="adj1" fmla="val 16200000"/>
              <a:gd name="adj2" fmla="val 21238320"/>
            </a:avLst>
          </a:prstGeom>
          <a:ln>
            <a:solidFill>
              <a:srgbClr val="05A3C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Arco 4"/>
          <p:cNvSpPr/>
          <p:nvPr/>
        </p:nvSpPr>
        <p:spPr>
          <a:xfrm rot="1101058" flipV="1">
            <a:off x="3872475" y="3715256"/>
            <a:ext cx="1869743" cy="477672"/>
          </a:xfrm>
          <a:prstGeom prst="arc">
            <a:avLst>
              <a:gd name="adj1" fmla="val 16200000"/>
              <a:gd name="adj2" fmla="val 21238320"/>
            </a:avLst>
          </a:prstGeom>
          <a:ln>
            <a:solidFill>
              <a:srgbClr val="05A3C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Arco 5"/>
          <p:cNvSpPr/>
          <p:nvPr/>
        </p:nvSpPr>
        <p:spPr>
          <a:xfrm rot="14944627" flipV="1">
            <a:off x="7327864" y="2900581"/>
            <a:ext cx="1869743" cy="477672"/>
          </a:xfrm>
          <a:prstGeom prst="arc">
            <a:avLst>
              <a:gd name="adj1" fmla="val 19606083"/>
              <a:gd name="adj2" fmla="val 21238320"/>
            </a:avLst>
          </a:prstGeom>
          <a:ln w="50800">
            <a:solidFill>
              <a:srgbClr val="FF99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Arco 6"/>
          <p:cNvSpPr/>
          <p:nvPr/>
        </p:nvSpPr>
        <p:spPr>
          <a:xfrm rot="5636652">
            <a:off x="7424037" y="3611126"/>
            <a:ext cx="1869743" cy="477672"/>
          </a:xfrm>
          <a:prstGeom prst="arc">
            <a:avLst>
              <a:gd name="adj1" fmla="val 19606083"/>
              <a:gd name="adj2" fmla="val 21238320"/>
            </a:avLst>
          </a:prstGeom>
          <a:ln w="50800">
            <a:solidFill>
              <a:srgbClr val="FF99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18"/>
          <p:cNvSpPr/>
          <p:nvPr/>
        </p:nvSpPr>
        <p:spPr>
          <a:xfrm>
            <a:off x="4133247" y="1362451"/>
            <a:ext cx="13292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 smtClean="0">
                <a:latin typeface="Arial" pitchFamily="34" charset="0"/>
                <a:cs typeface="Arial" pitchFamily="34" charset="0"/>
              </a:rPr>
              <a:t>Entrada de ar</a:t>
            </a:r>
            <a:endParaRPr lang="pt-PT" sz="1400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5465" y="302216"/>
            <a:ext cx="4874217" cy="47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Forma livre 19"/>
          <p:cNvSpPr/>
          <p:nvPr/>
        </p:nvSpPr>
        <p:spPr>
          <a:xfrm>
            <a:off x="2929181" y="1061634"/>
            <a:ext cx="1162372" cy="472698"/>
          </a:xfrm>
          <a:custGeom>
            <a:avLst/>
            <a:gdLst>
              <a:gd name="connsiteX0" fmla="*/ 1472339 w 1472339"/>
              <a:gd name="connsiteY0" fmla="*/ 192437 h 192437"/>
              <a:gd name="connsiteX1" fmla="*/ 1162373 w 1472339"/>
              <a:gd name="connsiteY1" fmla="*/ 91698 h 192437"/>
              <a:gd name="connsiteX2" fmla="*/ 658678 w 1472339"/>
              <a:gd name="connsiteY2" fmla="*/ 29705 h 192437"/>
              <a:gd name="connsiteX3" fmla="*/ 201478 w 1472339"/>
              <a:gd name="connsiteY3" fmla="*/ 21956 h 192437"/>
              <a:gd name="connsiteX4" fmla="*/ 0 w 1472339"/>
              <a:gd name="connsiteY4" fmla="*/ 161441 h 192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2339" h="192437">
                <a:moveTo>
                  <a:pt x="1472339" y="192437"/>
                </a:moveTo>
                <a:cubicBezTo>
                  <a:pt x="1385161" y="155628"/>
                  <a:pt x="1297983" y="118820"/>
                  <a:pt x="1162373" y="91698"/>
                </a:cubicBezTo>
                <a:cubicBezTo>
                  <a:pt x="1026763" y="64576"/>
                  <a:pt x="818827" y="41329"/>
                  <a:pt x="658678" y="29705"/>
                </a:cubicBezTo>
                <a:cubicBezTo>
                  <a:pt x="498529" y="18081"/>
                  <a:pt x="311258" y="0"/>
                  <a:pt x="201478" y="21956"/>
                </a:cubicBezTo>
                <a:cubicBezTo>
                  <a:pt x="91698" y="43912"/>
                  <a:pt x="45849" y="102676"/>
                  <a:pt x="0" y="161441"/>
                </a:cubicBezTo>
              </a:path>
            </a:pathLst>
          </a:custGeom>
          <a:ln w="50800">
            <a:solidFill>
              <a:srgbClr val="0070C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Arco 21"/>
          <p:cNvSpPr/>
          <p:nvPr/>
        </p:nvSpPr>
        <p:spPr>
          <a:xfrm rot="1565913" flipV="1">
            <a:off x="2766284" y="1707156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Arco 22"/>
          <p:cNvSpPr/>
          <p:nvPr/>
        </p:nvSpPr>
        <p:spPr>
          <a:xfrm rot="1565913" flipV="1">
            <a:off x="2843775" y="2102363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Arco 23"/>
          <p:cNvSpPr/>
          <p:nvPr/>
        </p:nvSpPr>
        <p:spPr>
          <a:xfrm rot="1565913" flipV="1">
            <a:off x="2851523" y="2606058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Arco 24"/>
          <p:cNvSpPr/>
          <p:nvPr/>
        </p:nvSpPr>
        <p:spPr>
          <a:xfrm rot="20034087" flipH="1" flipV="1">
            <a:off x="2030114" y="1730403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Arco 25"/>
          <p:cNvSpPr/>
          <p:nvPr/>
        </p:nvSpPr>
        <p:spPr>
          <a:xfrm rot="20034087" flipH="1" flipV="1">
            <a:off x="1975869" y="2141108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Arco 26"/>
          <p:cNvSpPr/>
          <p:nvPr/>
        </p:nvSpPr>
        <p:spPr>
          <a:xfrm rot="20034087" flipH="1" flipV="1">
            <a:off x="1999116" y="2675800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Arco 27"/>
          <p:cNvSpPr/>
          <p:nvPr/>
        </p:nvSpPr>
        <p:spPr>
          <a:xfrm rot="9676582" flipV="1">
            <a:off x="2929015" y="3132999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5339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upo 8"/>
          <p:cNvGrpSpPr/>
          <p:nvPr/>
        </p:nvGrpSpPr>
        <p:grpSpPr>
          <a:xfrm>
            <a:off x="4978428" y="752221"/>
            <a:ext cx="1790055" cy="432220"/>
            <a:chOff x="4347275" y="542443"/>
            <a:chExt cx="2890434" cy="432220"/>
          </a:xfrm>
        </p:grpSpPr>
        <p:sp>
          <p:nvSpPr>
            <p:cNvPr id="4" name="Rectângulo arredondado 2"/>
            <p:cNvSpPr/>
            <p:nvPr/>
          </p:nvSpPr>
          <p:spPr>
            <a:xfrm>
              <a:off x="4347275" y="573437"/>
              <a:ext cx="2890434" cy="356461"/>
            </a:xfrm>
            <a:prstGeom prst="roundRect">
              <a:avLst>
                <a:gd name="adj" fmla="val 20999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" name="Rectângulo 28"/>
            <p:cNvSpPr/>
            <p:nvPr/>
          </p:nvSpPr>
          <p:spPr>
            <a:xfrm>
              <a:off x="4355024" y="542443"/>
              <a:ext cx="2874936" cy="432220"/>
            </a:xfrm>
            <a:prstGeom prst="rect">
              <a:avLst/>
            </a:prstGeom>
          </p:spPr>
          <p:txBody>
            <a:bodyPr wrap="square" bIns="10800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pt-PT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Inspiração</a:t>
              </a:r>
              <a:endParaRPr lang="pt-PT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Oval 5"/>
          <p:cNvSpPr/>
          <p:nvPr/>
        </p:nvSpPr>
        <p:spPr>
          <a:xfrm>
            <a:off x="4733198" y="2317544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Oval 6"/>
          <p:cNvSpPr/>
          <p:nvPr/>
        </p:nvSpPr>
        <p:spPr>
          <a:xfrm>
            <a:off x="4733198" y="3159619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8" name="Forma 17"/>
          <p:cNvCxnSpPr>
            <a:endCxn id="6" idx="2"/>
          </p:cNvCxnSpPr>
          <p:nvPr/>
        </p:nvCxnSpPr>
        <p:spPr>
          <a:xfrm rot="5400000">
            <a:off x="4671773" y="1201101"/>
            <a:ext cx="1263109" cy="1140258"/>
          </a:xfrm>
          <a:prstGeom prst="bentConnector4">
            <a:avLst>
              <a:gd name="adj1" fmla="val 46626"/>
              <a:gd name="adj2" fmla="val 120048"/>
            </a:avLst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Forma 22"/>
          <p:cNvCxnSpPr>
            <a:endCxn id="7" idx="2"/>
          </p:cNvCxnSpPr>
          <p:nvPr/>
        </p:nvCxnSpPr>
        <p:spPr>
          <a:xfrm rot="16200000" flipH="1">
            <a:off x="4204319" y="2710814"/>
            <a:ext cx="829159" cy="228600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ângulo 8"/>
          <p:cNvSpPr/>
          <p:nvPr/>
        </p:nvSpPr>
        <p:spPr>
          <a:xfrm>
            <a:off x="4971176" y="3045949"/>
            <a:ext cx="3906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Aumento do volume da caixa torácica.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9"/>
          <p:cNvSpPr/>
          <p:nvPr/>
        </p:nvSpPr>
        <p:spPr>
          <a:xfrm>
            <a:off x="4957923" y="2231371"/>
            <a:ext cx="39198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Contração do diafragma e dos músculos </a:t>
            </a:r>
            <a:r>
              <a:rPr lang="pt-PT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intercostais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Oval 12"/>
          <p:cNvSpPr/>
          <p:nvPr/>
        </p:nvSpPr>
        <p:spPr>
          <a:xfrm>
            <a:off x="4746449" y="3961213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4" name="Forma 22"/>
          <p:cNvCxnSpPr>
            <a:endCxn id="13" idx="2"/>
          </p:cNvCxnSpPr>
          <p:nvPr/>
        </p:nvCxnSpPr>
        <p:spPr>
          <a:xfrm rot="16200000" flipH="1">
            <a:off x="4234218" y="3534222"/>
            <a:ext cx="782613" cy="241850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ângulo 12"/>
          <p:cNvSpPr/>
          <p:nvPr/>
        </p:nvSpPr>
        <p:spPr>
          <a:xfrm>
            <a:off x="4957924" y="3860527"/>
            <a:ext cx="3919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Aumento do volume dos pulmões.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746051" y="4770258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7" name="Forma 22"/>
          <p:cNvCxnSpPr>
            <a:endCxn id="16" idx="2"/>
          </p:cNvCxnSpPr>
          <p:nvPr/>
        </p:nvCxnSpPr>
        <p:spPr>
          <a:xfrm rot="16200000" flipH="1">
            <a:off x="4217324" y="4326772"/>
            <a:ext cx="816896" cy="240558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ângulo 15"/>
          <p:cNvSpPr/>
          <p:nvPr/>
        </p:nvSpPr>
        <p:spPr>
          <a:xfrm>
            <a:off x="4957526" y="4675105"/>
            <a:ext cx="39202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Diminuição da pressão 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 interior dos pulm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ões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748323" y="5587710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0" name="Forma 22"/>
          <p:cNvCxnSpPr>
            <a:endCxn id="19" idx="2"/>
          </p:cNvCxnSpPr>
          <p:nvPr/>
        </p:nvCxnSpPr>
        <p:spPr>
          <a:xfrm rot="16200000" flipH="1">
            <a:off x="4212166" y="5136793"/>
            <a:ext cx="829485" cy="242830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ângulo 18"/>
          <p:cNvSpPr/>
          <p:nvPr/>
        </p:nvSpPr>
        <p:spPr>
          <a:xfrm>
            <a:off x="4959798" y="5489682"/>
            <a:ext cx="39202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Entrada do ar.</a:t>
            </a:r>
          </a:p>
        </p:txBody>
      </p:sp>
      <p:grpSp>
        <p:nvGrpSpPr>
          <p:cNvPr id="22" name="Grupo 46"/>
          <p:cNvGrpSpPr/>
          <p:nvPr/>
        </p:nvGrpSpPr>
        <p:grpSpPr>
          <a:xfrm>
            <a:off x="-131069" y="1161304"/>
            <a:ext cx="4277533" cy="4138048"/>
            <a:chOff x="325465" y="302216"/>
            <a:chExt cx="4874217" cy="4715275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5465" y="302216"/>
              <a:ext cx="4874217" cy="471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Forma livre 48"/>
            <p:cNvSpPr/>
            <p:nvPr/>
          </p:nvSpPr>
          <p:spPr>
            <a:xfrm>
              <a:off x="2929181" y="1061634"/>
              <a:ext cx="1162372" cy="472698"/>
            </a:xfrm>
            <a:custGeom>
              <a:avLst/>
              <a:gdLst>
                <a:gd name="connsiteX0" fmla="*/ 1472339 w 1472339"/>
                <a:gd name="connsiteY0" fmla="*/ 192437 h 192437"/>
                <a:gd name="connsiteX1" fmla="*/ 1162373 w 1472339"/>
                <a:gd name="connsiteY1" fmla="*/ 91698 h 192437"/>
                <a:gd name="connsiteX2" fmla="*/ 658678 w 1472339"/>
                <a:gd name="connsiteY2" fmla="*/ 29705 h 192437"/>
                <a:gd name="connsiteX3" fmla="*/ 201478 w 1472339"/>
                <a:gd name="connsiteY3" fmla="*/ 21956 h 192437"/>
                <a:gd name="connsiteX4" fmla="*/ 0 w 1472339"/>
                <a:gd name="connsiteY4" fmla="*/ 161441 h 19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339" h="192437">
                  <a:moveTo>
                    <a:pt x="1472339" y="192437"/>
                  </a:moveTo>
                  <a:cubicBezTo>
                    <a:pt x="1385161" y="155628"/>
                    <a:pt x="1297983" y="118820"/>
                    <a:pt x="1162373" y="91698"/>
                  </a:cubicBezTo>
                  <a:cubicBezTo>
                    <a:pt x="1026763" y="64576"/>
                    <a:pt x="818827" y="41329"/>
                    <a:pt x="658678" y="29705"/>
                  </a:cubicBezTo>
                  <a:cubicBezTo>
                    <a:pt x="498529" y="18081"/>
                    <a:pt x="311258" y="0"/>
                    <a:pt x="201478" y="21956"/>
                  </a:cubicBezTo>
                  <a:cubicBezTo>
                    <a:pt x="91698" y="43912"/>
                    <a:pt x="45849" y="102676"/>
                    <a:pt x="0" y="161441"/>
                  </a:cubicBezTo>
                </a:path>
              </a:pathLst>
            </a:custGeom>
            <a:ln w="50800">
              <a:solidFill>
                <a:srgbClr val="0070C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Arco 49"/>
            <p:cNvSpPr/>
            <p:nvPr/>
          </p:nvSpPr>
          <p:spPr>
            <a:xfrm rot="1565913" flipV="1">
              <a:off x="2766284" y="1707156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Arco 50"/>
            <p:cNvSpPr/>
            <p:nvPr/>
          </p:nvSpPr>
          <p:spPr>
            <a:xfrm rot="1565913" flipV="1">
              <a:off x="2843775" y="2102363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7" name="Arco 51"/>
            <p:cNvSpPr/>
            <p:nvPr/>
          </p:nvSpPr>
          <p:spPr>
            <a:xfrm rot="1565913" flipV="1">
              <a:off x="2851523" y="2606058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8" name="Arco 52"/>
            <p:cNvSpPr/>
            <p:nvPr/>
          </p:nvSpPr>
          <p:spPr>
            <a:xfrm rot="20034087" flipH="1" flipV="1">
              <a:off x="2030114" y="1730403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9" name="Arco 53"/>
            <p:cNvSpPr/>
            <p:nvPr/>
          </p:nvSpPr>
          <p:spPr>
            <a:xfrm rot="20034087" flipH="1" flipV="1">
              <a:off x="1975869" y="2141108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0" name="Arco 54"/>
            <p:cNvSpPr/>
            <p:nvPr/>
          </p:nvSpPr>
          <p:spPr>
            <a:xfrm rot="20034087" flipH="1" flipV="1">
              <a:off x="1999116" y="2675800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1" name="Arco 55"/>
            <p:cNvSpPr/>
            <p:nvPr/>
          </p:nvSpPr>
          <p:spPr>
            <a:xfrm rot="9676582" flipV="1">
              <a:off x="2929015" y="3132999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2663953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/>
      <p:bldP spid="12" grpId="0"/>
      <p:bldP spid="13" grpId="0" animBg="1"/>
      <p:bldP spid="15" grpId="0"/>
      <p:bldP spid="16" grpId="0" animBg="1"/>
      <p:bldP spid="18" grpId="0"/>
      <p:bldP spid="19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Captura de ecrã 2017-02-12, às 18.38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74" y="692297"/>
            <a:ext cx="4750504" cy="5192124"/>
          </a:xfrm>
          <a:prstGeom prst="rect">
            <a:avLst/>
          </a:prstGeom>
        </p:spPr>
      </p:pic>
      <p:sp>
        <p:nvSpPr>
          <p:cNvPr id="16" name="Rectângulo 28"/>
          <p:cNvSpPr/>
          <p:nvPr/>
        </p:nvSpPr>
        <p:spPr>
          <a:xfrm>
            <a:off x="261300" y="2628659"/>
            <a:ext cx="4265884" cy="832330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Movimento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do ar para o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exterior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dos pulmões.</a:t>
            </a:r>
            <a:endParaRPr lang="pt-PT" sz="2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52152" y="2206702"/>
            <a:ext cx="1452645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Expiração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48" y="3700540"/>
            <a:ext cx="4200810" cy="1979650"/>
          </a:xfrm>
          <a:prstGeom prst="rect">
            <a:avLst/>
          </a:prstGeom>
        </p:spPr>
      </p:pic>
      <p:sp>
        <p:nvSpPr>
          <p:cNvPr id="12" name="CaixaDeTexto 26"/>
          <p:cNvSpPr txBox="1">
            <a:spLocks noChangeArrowheads="1"/>
          </p:cNvSpPr>
          <p:nvPr/>
        </p:nvSpPr>
        <p:spPr bwMode="auto">
          <a:xfrm>
            <a:off x="3594103" y="1632492"/>
            <a:ext cx="11158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Ar </a:t>
            </a:r>
            <a:r>
              <a:rPr lang="pt-PT" sz="1400" b="1" dirty="0" smtClean="0"/>
              <a:t>ex</a:t>
            </a:r>
            <a:r>
              <a:rPr lang="pt-PT" sz="1400" b="1" dirty="0" smtClean="0"/>
              <a:t>pirado</a:t>
            </a:r>
            <a:endParaRPr lang="pt-PT" sz="1400" b="1" dirty="0"/>
          </a:p>
        </p:txBody>
      </p:sp>
      <p:grpSp>
        <p:nvGrpSpPr>
          <p:cNvPr id="17" name="Grupo 9"/>
          <p:cNvGrpSpPr/>
          <p:nvPr/>
        </p:nvGrpSpPr>
        <p:grpSpPr>
          <a:xfrm>
            <a:off x="4012994" y="1639946"/>
            <a:ext cx="300038" cy="300037"/>
            <a:chOff x="7103991" y="4665686"/>
            <a:chExt cx="300038" cy="300037"/>
          </a:xfrm>
        </p:grpSpPr>
        <p:sp>
          <p:nvSpPr>
            <p:cNvPr id="18" name="Oval 17"/>
            <p:cNvSpPr/>
            <p:nvPr/>
          </p:nvSpPr>
          <p:spPr bwMode="auto">
            <a:xfrm>
              <a:off x="7103991" y="4665686"/>
              <a:ext cx="300038" cy="300037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9" name="CaixaDeTexto 41"/>
            <p:cNvSpPr txBox="1">
              <a:spLocks noChangeArrowheads="1"/>
            </p:cNvSpPr>
            <p:nvPr/>
          </p:nvSpPr>
          <p:spPr bwMode="auto">
            <a:xfrm>
              <a:off x="7161390" y="4670141"/>
              <a:ext cx="197634" cy="27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110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7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1673" y="2936929"/>
            <a:ext cx="3414679" cy="1728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7971" y="247972"/>
            <a:ext cx="4521710" cy="4825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Arco 23"/>
          <p:cNvSpPr/>
          <p:nvPr/>
        </p:nvSpPr>
        <p:spPr>
          <a:xfrm rot="14634087" flipH="1" flipV="1">
            <a:off x="2874772" y="1676159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Arco 24"/>
          <p:cNvSpPr/>
          <p:nvPr/>
        </p:nvSpPr>
        <p:spPr>
          <a:xfrm rot="14634087" flipH="1" flipV="1">
            <a:off x="2905768" y="2141109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Arco 25"/>
          <p:cNvSpPr/>
          <p:nvPr/>
        </p:nvSpPr>
        <p:spPr>
          <a:xfrm rot="14634087" flipH="1" flipV="1">
            <a:off x="2929015" y="2551814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Arco 26"/>
          <p:cNvSpPr/>
          <p:nvPr/>
        </p:nvSpPr>
        <p:spPr>
          <a:xfrm rot="6965913" flipV="1">
            <a:off x="2084358" y="1428186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Arco 27"/>
          <p:cNvSpPr/>
          <p:nvPr/>
        </p:nvSpPr>
        <p:spPr>
          <a:xfrm rot="6965913" flipV="1">
            <a:off x="2022364" y="1900885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Arco 28"/>
          <p:cNvSpPr/>
          <p:nvPr/>
        </p:nvSpPr>
        <p:spPr>
          <a:xfrm rot="6965913" flipV="1">
            <a:off x="1944872" y="2296092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Arco 29"/>
          <p:cNvSpPr/>
          <p:nvPr/>
        </p:nvSpPr>
        <p:spPr>
          <a:xfrm rot="9676582" flipH="1">
            <a:off x="1999117" y="3148498"/>
            <a:ext cx="1010241" cy="1067450"/>
          </a:xfrm>
          <a:prstGeom prst="arc">
            <a:avLst>
              <a:gd name="adj1" fmla="val 20174741"/>
              <a:gd name="adj2" fmla="val 599254"/>
            </a:avLst>
          </a:prstGeom>
          <a:ln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ângulo 28"/>
          <p:cNvSpPr/>
          <p:nvPr/>
        </p:nvSpPr>
        <p:spPr>
          <a:xfrm>
            <a:off x="247973" y="5122203"/>
            <a:ext cx="8640304" cy="1170884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PT" sz="2200" dirty="0">
                <a:latin typeface="Arial" pitchFamily="34" charset="0"/>
                <a:cs typeface="Arial" pitchFamily="34" charset="0"/>
              </a:rPr>
              <a:t>Na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expiração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, a diminuição do 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volume da caixa 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torácica, devido 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ao relaxamento dos músculos intercostais e do diafragma, 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provoca 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a subida da pressão no 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interior dos pulmões, obrigando 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à saída de 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ar.</a:t>
            </a:r>
          </a:p>
        </p:txBody>
      </p:sp>
      <p:sp>
        <p:nvSpPr>
          <p:cNvPr id="14" name="Arco 5"/>
          <p:cNvSpPr/>
          <p:nvPr/>
        </p:nvSpPr>
        <p:spPr>
          <a:xfrm rot="16630109" flipV="1">
            <a:off x="7306797" y="4725015"/>
            <a:ext cx="1869743" cy="477672"/>
          </a:xfrm>
          <a:prstGeom prst="arc">
            <a:avLst>
              <a:gd name="adj1" fmla="val 19606083"/>
              <a:gd name="adj2" fmla="val 21238320"/>
            </a:avLst>
          </a:prstGeom>
          <a:ln w="50800">
            <a:solidFill>
              <a:srgbClr val="FF99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Arco 6"/>
          <p:cNvSpPr/>
          <p:nvPr/>
        </p:nvSpPr>
        <p:spPr>
          <a:xfrm rot="3468054">
            <a:off x="7000610" y="2064983"/>
            <a:ext cx="1869743" cy="477672"/>
          </a:xfrm>
          <a:prstGeom prst="arc">
            <a:avLst>
              <a:gd name="adj1" fmla="val 19606083"/>
              <a:gd name="adj2" fmla="val 21238320"/>
            </a:avLst>
          </a:prstGeom>
          <a:ln w="50800">
            <a:solidFill>
              <a:srgbClr val="FF99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8"/>
          <p:cNvSpPr/>
          <p:nvPr/>
        </p:nvSpPr>
        <p:spPr>
          <a:xfrm>
            <a:off x="4140997" y="1215218"/>
            <a:ext cx="1140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 smtClean="0">
                <a:latin typeface="Arial" pitchFamily="34" charset="0"/>
                <a:cs typeface="Arial" pitchFamily="34" charset="0"/>
              </a:rPr>
              <a:t>Saída de ar</a:t>
            </a:r>
            <a:endParaRPr lang="pt-PT" sz="1400" b="1" dirty="0"/>
          </a:p>
        </p:txBody>
      </p:sp>
      <p:sp>
        <p:nvSpPr>
          <p:cNvPr id="17" name="Forma livre 30"/>
          <p:cNvSpPr/>
          <p:nvPr/>
        </p:nvSpPr>
        <p:spPr>
          <a:xfrm>
            <a:off x="2991173" y="1239865"/>
            <a:ext cx="1077132" cy="209227"/>
          </a:xfrm>
          <a:custGeom>
            <a:avLst/>
            <a:gdLst>
              <a:gd name="connsiteX0" fmla="*/ 0 w 1077132"/>
              <a:gd name="connsiteY0" fmla="*/ 209227 h 209227"/>
              <a:gd name="connsiteX1" fmla="*/ 69742 w 1077132"/>
              <a:gd name="connsiteY1" fmla="*/ 23247 h 209227"/>
              <a:gd name="connsiteX2" fmla="*/ 325464 w 1077132"/>
              <a:gd name="connsiteY2" fmla="*/ 69742 h 209227"/>
              <a:gd name="connsiteX3" fmla="*/ 557939 w 1077132"/>
              <a:gd name="connsiteY3" fmla="*/ 123986 h 209227"/>
              <a:gd name="connsiteX4" fmla="*/ 953146 w 1077132"/>
              <a:gd name="connsiteY4" fmla="*/ 131735 h 209227"/>
              <a:gd name="connsiteX5" fmla="*/ 1077132 w 1077132"/>
              <a:gd name="connsiteY5" fmla="*/ 131735 h 209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7132" h="209227">
                <a:moveTo>
                  <a:pt x="0" y="209227"/>
                </a:moveTo>
                <a:cubicBezTo>
                  <a:pt x="7749" y="127860"/>
                  <a:pt x="15498" y="46494"/>
                  <a:pt x="69742" y="23247"/>
                </a:cubicBezTo>
                <a:cubicBezTo>
                  <a:pt x="123986" y="0"/>
                  <a:pt x="244098" y="52952"/>
                  <a:pt x="325464" y="69742"/>
                </a:cubicBezTo>
                <a:cubicBezTo>
                  <a:pt x="406830" y="86532"/>
                  <a:pt x="453325" y="113654"/>
                  <a:pt x="557939" y="123986"/>
                </a:cubicBezTo>
                <a:cubicBezTo>
                  <a:pt x="662553" y="134318"/>
                  <a:pt x="866614" y="130444"/>
                  <a:pt x="953146" y="131735"/>
                </a:cubicBezTo>
                <a:cubicBezTo>
                  <a:pt x="1039678" y="133027"/>
                  <a:pt x="1058405" y="132381"/>
                  <a:pt x="1077132" y="131735"/>
                </a:cubicBezTo>
              </a:path>
            </a:pathLst>
          </a:custGeom>
          <a:ln w="50800">
            <a:solidFill>
              <a:srgbClr val="0070C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Arco 32"/>
          <p:cNvSpPr/>
          <p:nvPr/>
        </p:nvSpPr>
        <p:spPr>
          <a:xfrm rot="20982615" flipH="1">
            <a:off x="4655625" y="4211473"/>
            <a:ext cx="1869743" cy="477672"/>
          </a:xfrm>
          <a:prstGeom prst="arc">
            <a:avLst>
              <a:gd name="adj1" fmla="val 16200000"/>
              <a:gd name="adj2" fmla="val 21238320"/>
            </a:avLst>
          </a:prstGeom>
          <a:ln>
            <a:solidFill>
              <a:srgbClr val="05A3C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Arco 33"/>
          <p:cNvSpPr/>
          <p:nvPr/>
        </p:nvSpPr>
        <p:spPr>
          <a:xfrm rot="21004064" flipH="1" flipV="1">
            <a:off x="4585397" y="3692010"/>
            <a:ext cx="1869743" cy="477672"/>
          </a:xfrm>
          <a:prstGeom prst="arc">
            <a:avLst>
              <a:gd name="adj1" fmla="val 16200000"/>
              <a:gd name="adj2" fmla="val 21238320"/>
            </a:avLst>
          </a:prstGeom>
          <a:ln>
            <a:solidFill>
              <a:srgbClr val="05A3C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1861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6" grpId="0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8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2" name="Grupo 8"/>
          <p:cNvGrpSpPr/>
          <p:nvPr/>
        </p:nvGrpSpPr>
        <p:grpSpPr>
          <a:xfrm>
            <a:off x="4423632" y="752221"/>
            <a:ext cx="2015914" cy="432220"/>
            <a:chOff x="4347275" y="542443"/>
            <a:chExt cx="2890434" cy="432220"/>
          </a:xfrm>
        </p:grpSpPr>
        <p:sp>
          <p:nvSpPr>
            <p:cNvPr id="33" name="Rectângulo arredondado 2"/>
            <p:cNvSpPr/>
            <p:nvPr/>
          </p:nvSpPr>
          <p:spPr>
            <a:xfrm>
              <a:off x="4347275" y="573437"/>
              <a:ext cx="2890434" cy="356461"/>
            </a:xfrm>
            <a:prstGeom prst="roundRect">
              <a:avLst>
                <a:gd name="adj" fmla="val 20999"/>
              </a:avLst>
            </a:prstGeom>
            <a:solidFill>
              <a:srgbClr val="E41F06"/>
            </a:solidFill>
            <a:ln>
              <a:solidFill>
                <a:srgbClr val="E41F0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4" name="Rectângulo 28"/>
            <p:cNvSpPr/>
            <p:nvPr/>
          </p:nvSpPr>
          <p:spPr>
            <a:xfrm>
              <a:off x="4355024" y="542443"/>
              <a:ext cx="2874936" cy="432220"/>
            </a:xfrm>
            <a:prstGeom prst="rect">
              <a:avLst/>
            </a:prstGeom>
          </p:spPr>
          <p:txBody>
            <a:bodyPr wrap="square" bIns="10800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pt-PT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Expiração</a:t>
              </a:r>
              <a:endParaRPr lang="pt-PT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5" name="Oval 34"/>
          <p:cNvSpPr/>
          <p:nvPr/>
        </p:nvSpPr>
        <p:spPr>
          <a:xfrm>
            <a:off x="4741161" y="2317544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Oval 35"/>
          <p:cNvSpPr/>
          <p:nvPr/>
        </p:nvSpPr>
        <p:spPr>
          <a:xfrm>
            <a:off x="4741161" y="3159619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37" name="Forma 17"/>
          <p:cNvCxnSpPr>
            <a:endCxn id="35" idx="2"/>
          </p:cNvCxnSpPr>
          <p:nvPr/>
        </p:nvCxnSpPr>
        <p:spPr>
          <a:xfrm rot="5400000">
            <a:off x="4454821" y="1426016"/>
            <a:ext cx="1263109" cy="690428"/>
          </a:xfrm>
          <a:prstGeom prst="bentConnector4">
            <a:avLst>
              <a:gd name="adj1" fmla="val 46626"/>
              <a:gd name="adj2" fmla="val 133110"/>
            </a:avLst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Forma 22"/>
          <p:cNvCxnSpPr/>
          <p:nvPr/>
        </p:nvCxnSpPr>
        <p:spPr>
          <a:xfrm rot="16200000" flipH="1">
            <a:off x="4207646" y="2713726"/>
            <a:ext cx="835032" cy="227236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ângulo 8"/>
          <p:cNvSpPr/>
          <p:nvPr/>
        </p:nvSpPr>
        <p:spPr>
          <a:xfrm>
            <a:off x="4977300" y="3053697"/>
            <a:ext cx="3906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Diminuição do volume da caixa torácica.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ângulo 9"/>
          <p:cNvSpPr/>
          <p:nvPr/>
        </p:nvSpPr>
        <p:spPr>
          <a:xfrm>
            <a:off x="4977300" y="2239119"/>
            <a:ext cx="39198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Relaxamento do diafragma e dos músculos </a:t>
            </a:r>
            <a:r>
              <a:rPr lang="pt-PT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intercostais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1" name="Oval 40"/>
          <p:cNvSpPr/>
          <p:nvPr/>
        </p:nvSpPr>
        <p:spPr>
          <a:xfrm>
            <a:off x="4741161" y="3961213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42" name="Forma 22"/>
          <p:cNvCxnSpPr/>
          <p:nvPr/>
        </p:nvCxnSpPr>
        <p:spPr>
          <a:xfrm rot="16200000" flipH="1">
            <a:off x="4229520" y="3532431"/>
            <a:ext cx="796045" cy="231999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ângulo 12"/>
          <p:cNvSpPr/>
          <p:nvPr/>
        </p:nvSpPr>
        <p:spPr>
          <a:xfrm>
            <a:off x="4977300" y="3868275"/>
            <a:ext cx="3919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Diminuição do volume dos pulmões. 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4741161" y="4770258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45" name="Forma 22"/>
          <p:cNvCxnSpPr/>
          <p:nvPr/>
        </p:nvCxnSpPr>
        <p:spPr>
          <a:xfrm rot="16200000" flipH="1">
            <a:off x="4223857" y="4335813"/>
            <a:ext cx="807371" cy="231999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ângulo 15"/>
          <p:cNvSpPr/>
          <p:nvPr/>
        </p:nvSpPr>
        <p:spPr>
          <a:xfrm>
            <a:off x="4977300" y="4682853"/>
            <a:ext cx="39202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Aumento da pressão 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 interior dos pulm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ões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4741161" y="5587709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48" name="Forma 22"/>
          <p:cNvCxnSpPr/>
          <p:nvPr/>
        </p:nvCxnSpPr>
        <p:spPr>
          <a:xfrm rot="16200000" flipH="1">
            <a:off x="4218751" y="5150540"/>
            <a:ext cx="815200" cy="229620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ângulo 18"/>
          <p:cNvSpPr/>
          <p:nvPr/>
        </p:nvSpPr>
        <p:spPr>
          <a:xfrm>
            <a:off x="4977300" y="5497430"/>
            <a:ext cx="39202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Saída do ar.</a:t>
            </a:r>
          </a:p>
        </p:txBody>
      </p:sp>
      <p:grpSp>
        <p:nvGrpSpPr>
          <p:cNvPr id="50" name="Grupo 56"/>
          <p:cNvGrpSpPr/>
          <p:nvPr/>
        </p:nvGrpSpPr>
        <p:grpSpPr>
          <a:xfrm>
            <a:off x="127783" y="1053885"/>
            <a:ext cx="4015264" cy="4285282"/>
            <a:chOff x="677971" y="247972"/>
            <a:chExt cx="4521710" cy="4825785"/>
          </a:xfrm>
        </p:grpSpPr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7971" y="247972"/>
              <a:ext cx="4521710" cy="4825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2" name="Arco 48"/>
            <p:cNvSpPr/>
            <p:nvPr/>
          </p:nvSpPr>
          <p:spPr>
            <a:xfrm rot="14634087" flipH="1" flipV="1">
              <a:off x="2874772" y="1676159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3" name="Arco 49"/>
            <p:cNvSpPr/>
            <p:nvPr/>
          </p:nvSpPr>
          <p:spPr>
            <a:xfrm rot="14634087" flipH="1" flipV="1">
              <a:off x="2905768" y="2141109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4" name="Arco 50"/>
            <p:cNvSpPr/>
            <p:nvPr/>
          </p:nvSpPr>
          <p:spPr>
            <a:xfrm rot="14634087" flipH="1" flipV="1">
              <a:off x="2929015" y="2551814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5" name="Arco 51"/>
            <p:cNvSpPr/>
            <p:nvPr/>
          </p:nvSpPr>
          <p:spPr>
            <a:xfrm rot="6965913" flipV="1">
              <a:off x="2084358" y="1428186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6" name="Arco 52"/>
            <p:cNvSpPr/>
            <p:nvPr/>
          </p:nvSpPr>
          <p:spPr>
            <a:xfrm rot="6965913" flipV="1">
              <a:off x="2022364" y="1900885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7" name="Arco 53"/>
            <p:cNvSpPr/>
            <p:nvPr/>
          </p:nvSpPr>
          <p:spPr>
            <a:xfrm rot="6965913" flipV="1">
              <a:off x="1944872" y="2296092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8" name="Arco 54"/>
            <p:cNvSpPr/>
            <p:nvPr/>
          </p:nvSpPr>
          <p:spPr>
            <a:xfrm rot="9676582" flipH="1">
              <a:off x="1999117" y="3148498"/>
              <a:ext cx="1010241" cy="1067450"/>
            </a:xfrm>
            <a:prstGeom prst="arc">
              <a:avLst>
                <a:gd name="adj1" fmla="val 20174741"/>
                <a:gd name="adj2" fmla="val 599254"/>
              </a:avLst>
            </a:prstGeom>
            <a:ln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9" name="Forma livre 55"/>
            <p:cNvSpPr/>
            <p:nvPr/>
          </p:nvSpPr>
          <p:spPr>
            <a:xfrm>
              <a:off x="2991173" y="1239865"/>
              <a:ext cx="1077132" cy="209227"/>
            </a:xfrm>
            <a:custGeom>
              <a:avLst/>
              <a:gdLst>
                <a:gd name="connsiteX0" fmla="*/ 0 w 1077132"/>
                <a:gd name="connsiteY0" fmla="*/ 209227 h 209227"/>
                <a:gd name="connsiteX1" fmla="*/ 69742 w 1077132"/>
                <a:gd name="connsiteY1" fmla="*/ 23247 h 209227"/>
                <a:gd name="connsiteX2" fmla="*/ 325464 w 1077132"/>
                <a:gd name="connsiteY2" fmla="*/ 69742 h 209227"/>
                <a:gd name="connsiteX3" fmla="*/ 557939 w 1077132"/>
                <a:gd name="connsiteY3" fmla="*/ 123986 h 209227"/>
                <a:gd name="connsiteX4" fmla="*/ 953146 w 1077132"/>
                <a:gd name="connsiteY4" fmla="*/ 131735 h 209227"/>
                <a:gd name="connsiteX5" fmla="*/ 1077132 w 1077132"/>
                <a:gd name="connsiteY5" fmla="*/ 131735 h 20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7132" h="209227">
                  <a:moveTo>
                    <a:pt x="0" y="209227"/>
                  </a:moveTo>
                  <a:cubicBezTo>
                    <a:pt x="7749" y="127860"/>
                    <a:pt x="15498" y="46494"/>
                    <a:pt x="69742" y="23247"/>
                  </a:cubicBezTo>
                  <a:cubicBezTo>
                    <a:pt x="123986" y="0"/>
                    <a:pt x="244098" y="52952"/>
                    <a:pt x="325464" y="69742"/>
                  </a:cubicBezTo>
                  <a:cubicBezTo>
                    <a:pt x="406830" y="86532"/>
                    <a:pt x="453325" y="113654"/>
                    <a:pt x="557939" y="123986"/>
                  </a:cubicBezTo>
                  <a:cubicBezTo>
                    <a:pt x="662553" y="134318"/>
                    <a:pt x="866614" y="130444"/>
                    <a:pt x="953146" y="131735"/>
                  </a:cubicBezTo>
                  <a:cubicBezTo>
                    <a:pt x="1039678" y="133027"/>
                    <a:pt x="1058405" y="132381"/>
                    <a:pt x="1077132" y="131735"/>
                  </a:cubicBezTo>
                </a:path>
              </a:pathLst>
            </a:custGeom>
            <a:ln w="50800">
              <a:solidFill>
                <a:srgbClr val="0070C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2291707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9" grpId="0"/>
      <p:bldP spid="40" grpId="0"/>
      <p:bldP spid="41" grpId="0" animBg="1"/>
      <p:bldP spid="43" grpId="0"/>
      <p:bldP spid="44" grpId="0" animBg="1"/>
      <p:bldP spid="46" grpId="0"/>
      <p:bldP spid="47" grpId="0" animBg="1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9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9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2" name="Picture 1" descr="Captura de ecrã 2017-02-13, às 00.23.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684" y="504420"/>
            <a:ext cx="4276633" cy="5164735"/>
          </a:xfrm>
          <a:prstGeom prst="roundRect">
            <a:avLst>
              <a:gd name="adj" fmla="val 5078"/>
            </a:avLst>
          </a:prstGeom>
        </p:spPr>
      </p:pic>
      <p:grpSp>
        <p:nvGrpSpPr>
          <p:cNvPr id="13" name="Group 12"/>
          <p:cNvGrpSpPr/>
          <p:nvPr/>
        </p:nvGrpSpPr>
        <p:grpSpPr>
          <a:xfrm>
            <a:off x="3845678" y="5726194"/>
            <a:ext cx="1452645" cy="395206"/>
            <a:chOff x="318478" y="1972297"/>
            <a:chExt cx="4205822" cy="395206"/>
          </a:xfrm>
        </p:grpSpPr>
        <p:sp>
          <p:nvSpPr>
            <p:cNvPr id="14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Simulador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5047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4731</TotalTime>
  <Words>244</Words>
  <Application>Microsoft Macintosh PowerPoint</Application>
  <PresentationFormat>On-screen Show (4:3)</PresentationFormat>
  <Paragraphs>48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Mecanismo de ventilação pulmonar </dc:title>
  <dc:subject/>
  <dc:creator>CienTIC6</dc:creator>
  <cp:keywords/>
  <dc:description/>
  <cp:lastModifiedBy>José Salsa</cp:lastModifiedBy>
  <cp:revision>80</cp:revision>
  <dcterms:created xsi:type="dcterms:W3CDTF">2014-03-11T17:02:37Z</dcterms:created>
  <dcterms:modified xsi:type="dcterms:W3CDTF">2017-06-27T10:29:05Z</dcterms:modified>
  <cp:category/>
</cp:coreProperties>
</file>