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8" r:id="rId2"/>
    <p:sldId id="266" r:id="rId3"/>
    <p:sldId id="263" r:id="rId4"/>
    <p:sldId id="265" r:id="rId5"/>
    <p:sldId id="264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208" d="100"/>
          <a:sy n="208" d="100"/>
        </p:scale>
        <p:origin x="-1768" y="-104"/>
      </p:cViewPr>
      <p:guideLst>
        <p:guide orient="horz" pos="3822"/>
        <p:guide pos="21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Trocas gasosas nos alvéolos pulmonares e nos tecidos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F3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F</a:t>
            </a:r>
            <a:r>
              <a:rPr lang="pt-PT" sz="3200" b="1" dirty="0">
                <a:solidFill>
                  <a:schemeClr val="bg1"/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16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Trocas gasosas nos </a:t>
            </a:r>
            <a:r>
              <a:rPr lang="pt-BR" sz="5400" b="1" dirty="0" smtClean="0">
                <a:solidFill>
                  <a:srgbClr val="7F7F7F"/>
                </a:solidFill>
              </a:rPr>
              <a:t>alvéolos </a:t>
            </a:r>
            <a:r>
              <a:rPr lang="pt-BR" sz="5400" b="1" dirty="0">
                <a:solidFill>
                  <a:srgbClr val="7F7F7F"/>
                </a:solidFill>
              </a:rPr>
              <a:t>pulmonares e nos tecidos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5" name="Picture 4" descr="330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12" y="1976796"/>
            <a:ext cx="3148833" cy="315783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V="1">
            <a:off x="2869662" y="2778002"/>
            <a:ext cx="2704811" cy="396859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808606" y="3327497"/>
            <a:ext cx="3278743" cy="1385948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333_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51381">
            <a:off x="4634316" y="2131776"/>
            <a:ext cx="4230920" cy="3511664"/>
          </a:xfrm>
          <a:prstGeom prst="rect">
            <a:avLst/>
          </a:prstGeom>
        </p:spPr>
      </p:pic>
      <p:pic>
        <p:nvPicPr>
          <p:cNvPr id="11" name="Picture 10" descr="329_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55" y="86602"/>
            <a:ext cx="2081986" cy="2427001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2564137" y="1856071"/>
            <a:ext cx="1392335" cy="726320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095089" y="1856071"/>
            <a:ext cx="867489" cy="1202548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ixaDeTexto 6"/>
          <p:cNvSpPr txBox="1">
            <a:spLocks noChangeArrowheads="1"/>
          </p:cNvSpPr>
          <p:nvPr/>
        </p:nvSpPr>
        <p:spPr bwMode="auto">
          <a:xfrm>
            <a:off x="5634782" y="1340601"/>
            <a:ext cx="11836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Alvéolo pulmonar</a:t>
            </a:r>
            <a:endParaRPr lang="pt-PT" sz="1400" b="1" dirty="0"/>
          </a:p>
        </p:txBody>
      </p:sp>
      <p:grpSp>
        <p:nvGrpSpPr>
          <p:cNvPr id="17" name="Grupo 47"/>
          <p:cNvGrpSpPr>
            <a:grpSpLocks/>
          </p:cNvGrpSpPr>
          <p:nvPr/>
        </p:nvGrpSpPr>
        <p:grpSpPr bwMode="auto">
          <a:xfrm>
            <a:off x="6062660" y="1538699"/>
            <a:ext cx="300038" cy="307965"/>
            <a:chOff x="449705" y="2668249"/>
            <a:chExt cx="299803" cy="307728"/>
          </a:xfrm>
        </p:grpSpPr>
        <p:sp>
          <p:nvSpPr>
            <p:cNvPr id="20" name="Oval 1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3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24" name="Line 30"/>
          <p:cNvSpPr>
            <a:spLocks noChangeShapeType="1"/>
          </p:cNvSpPr>
          <p:nvPr/>
        </p:nvSpPr>
        <p:spPr bwMode="auto">
          <a:xfrm>
            <a:off x="6227781" y="1837755"/>
            <a:ext cx="335811" cy="15263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7" name="CaixaDeTexto 6"/>
          <p:cNvSpPr txBox="1">
            <a:spLocks noChangeArrowheads="1"/>
          </p:cNvSpPr>
          <p:nvPr/>
        </p:nvSpPr>
        <p:spPr bwMode="auto">
          <a:xfrm>
            <a:off x="7444374" y="5621824"/>
            <a:ext cx="11836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Capilar sangu</a:t>
            </a:r>
            <a:r>
              <a:rPr lang="pt-PT" sz="1400" b="1" dirty="0" smtClean="0"/>
              <a:t>íneo</a:t>
            </a:r>
            <a:endParaRPr lang="pt-PT" sz="1400" b="1" dirty="0"/>
          </a:p>
        </p:txBody>
      </p:sp>
      <p:grpSp>
        <p:nvGrpSpPr>
          <p:cNvPr id="28" name="Grupo 47"/>
          <p:cNvGrpSpPr>
            <a:grpSpLocks/>
          </p:cNvGrpSpPr>
          <p:nvPr/>
        </p:nvGrpSpPr>
        <p:grpSpPr bwMode="auto">
          <a:xfrm>
            <a:off x="7865567" y="5612712"/>
            <a:ext cx="300038" cy="307965"/>
            <a:chOff x="449705" y="2668249"/>
            <a:chExt cx="299803" cy="307728"/>
          </a:xfrm>
        </p:grpSpPr>
        <p:sp>
          <p:nvSpPr>
            <p:cNvPr id="29" name="Oval 2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0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31" name="Line 30"/>
          <p:cNvSpPr>
            <a:spLocks noChangeShapeType="1"/>
          </p:cNvSpPr>
          <p:nvPr/>
        </p:nvSpPr>
        <p:spPr bwMode="auto">
          <a:xfrm flipH="1" flipV="1">
            <a:off x="7473336" y="5012612"/>
            <a:ext cx="539691" cy="600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2" name="CaixaDeTexto 6"/>
          <p:cNvSpPr txBox="1">
            <a:spLocks noChangeArrowheads="1"/>
          </p:cNvSpPr>
          <p:nvPr/>
        </p:nvSpPr>
        <p:spPr bwMode="auto">
          <a:xfrm>
            <a:off x="6782404" y="748130"/>
            <a:ext cx="16067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Parede do alvéolo </a:t>
            </a:r>
            <a:r>
              <a:rPr lang="pt-PT" sz="1400" b="1" dirty="0" smtClean="0"/>
              <a:t>pulmonar</a:t>
            </a:r>
            <a:endParaRPr lang="pt-PT" sz="1400" b="1" dirty="0"/>
          </a:p>
        </p:txBody>
      </p:sp>
      <p:grpSp>
        <p:nvGrpSpPr>
          <p:cNvPr id="33" name="Grupo 47"/>
          <p:cNvGrpSpPr>
            <a:grpSpLocks/>
          </p:cNvGrpSpPr>
          <p:nvPr/>
        </p:nvGrpSpPr>
        <p:grpSpPr bwMode="auto">
          <a:xfrm>
            <a:off x="7430088" y="946228"/>
            <a:ext cx="300038" cy="307965"/>
            <a:chOff x="449705" y="2668249"/>
            <a:chExt cx="299803" cy="307728"/>
          </a:xfrm>
        </p:grpSpPr>
        <p:sp>
          <p:nvSpPr>
            <p:cNvPr id="34" name="Oval 3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5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36" name="Line 30"/>
          <p:cNvSpPr>
            <a:spLocks noChangeShapeType="1"/>
          </p:cNvSpPr>
          <p:nvPr/>
        </p:nvSpPr>
        <p:spPr bwMode="auto">
          <a:xfrm flipH="1">
            <a:off x="6691812" y="1245520"/>
            <a:ext cx="867004" cy="13493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7" name="CaixaDeTexto 6"/>
          <p:cNvSpPr txBox="1">
            <a:spLocks noChangeArrowheads="1"/>
          </p:cNvSpPr>
          <p:nvPr/>
        </p:nvSpPr>
        <p:spPr bwMode="auto">
          <a:xfrm>
            <a:off x="3546158" y="5017400"/>
            <a:ext cx="16067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Parede do capilar sangu</a:t>
            </a:r>
            <a:r>
              <a:rPr lang="pt-PT" sz="1400" b="1" dirty="0" smtClean="0"/>
              <a:t>íneo</a:t>
            </a:r>
            <a:endParaRPr lang="pt-PT" sz="1400" b="1" dirty="0"/>
          </a:p>
        </p:txBody>
      </p:sp>
      <p:grpSp>
        <p:nvGrpSpPr>
          <p:cNvPr id="38" name="Grupo 47"/>
          <p:cNvGrpSpPr>
            <a:grpSpLocks/>
          </p:cNvGrpSpPr>
          <p:nvPr/>
        </p:nvGrpSpPr>
        <p:grpSpPr bwMode="auto">
          <a:xfrm>
            <a:off x="4798303" y="5062860"/>
            <a:ext cx="300038" cy="307965"/>
            <a:chOff x="449705" y="2668249"/>
            <a:chExt cx="299803" cy="307728"/>
          </a:xfrm>
        </p:grpSpPr>
        <p:sp>
          <p:nvSpPr>
            <p:cNvPr id="39" name="Oval 3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0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41" name="Line 30"/>
          <p:cNvSpPr>
            <a:spLocks noChangeShapeType="1"/>
          </p:cNvSpPr>
          <p:nvPr/>
        </p:nvSpPr>
        <p:spPr bwMode="auto">
          <a:xfrm flipV="1">
            <a:off x="5098232" y="4786710"/>
            <a:ext cx="1734009" cy="4151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6546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 animBg="1"/>
      <p:bldP spid="27" grpId="0"/>
      <p:bldP spid="31" grpId="0" animBg="1"/>
      <p:bldP spid="32" grpId="0"/>
      <p:bldP spid="36" grpId="0" animBg="1"/>
      <p:bldP spid="37" grpId="0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5" name="Picture 4" descr="330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49" y="792329"/>
            <a:ext cx="3148833" cy="315783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V="1">
            <a:off x="3016199" y="1593535"/>
            <a:ext cx="2704811" cy="396859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955143" y="2143030"/>
            <a:ext cx="3278743" cy="1385948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ângulo 1"/>
          <p:cNvSpPr/>
          <p:nvPr/>
        </p:nvSpPr>
        <p:spPr>
          <a:xfrm>
            <a:off x="242306" y="4520962"/>
            <a:ext cx="86459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alv</a:t>
            </a:r>
            <a:r>
              <a:rPr lang="pt-PT" sz="2200" b="1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éolos pulmonares 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possuem paredes muito finas, estão rodeados de capilares sanguíneos e, no conjunto, representam uma enorme área de trocas gasosas.</a:t>
            </a:r>
          </a:p>
          <a:p>
            <a:pPr algn="just">
              <a:spcAft>
                <a:spcPts val="1200"/>
              </a:spcAft>
            </a:pP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Assim, as trocas gasosas são muito eficazes.</a:t>
            </a:r>
            <a:endParaRPr lang="pt-PT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52152" y="4062423"/>
            <a:ext cx="3653166" cy="395206"/>
            <a:chOff x="318478" y="1972297"/>
            <a:chExt cx="4205822" cy="395206"/>
          </a:xfrm>
        </p:grpSpPr>
        <p:sp>
          <p:nvSpPr>
            <p:cNvPr id="25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Caracter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ísticas dos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alv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éolos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Picture 17" descr="333_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51381">
            <a:off x="4780853" y="947309"/>
            <a:ext cx="4230920" cy="351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ecrã 2017-02-12, às 19.08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411" y="336946"/>
            <a:ext cx="4830728" cy="5858339"/>
          </a:xfrm>
          <a:prstGeom prst="rect">
            <a:avLst/>
          </a:prstGeom>
        </p:spPr>
      </p:pic>
      <p:sp>
        <p:nvSpPr>
          <p:cNvPr id="16" name="Rectângulo 28"/>
          <p:cNvSpPr/>
          <p:nvPr/>
        </p:nvSpPr>
        <p:spPr>
          <a:xfrm>
            <a:off x="255223" y="1353963"/>
            <a:ext cx="3574080" cy="3356097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Ocorre nos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alvéolos pulmonares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 </a:t>
            </a:r>
            <a:endParaRPr lang="pt-BR" sz="22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passa do ar alveolar para o sangue dos capilares, e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dióxido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carbono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passa do sangue para o ar alveolar, libertando-se, também,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vapor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água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</a:t>
            </a:r>
            <a:endParaRPr lang="pt-PT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075" y="932006"/>
            <a:ext cx="270754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Hematose pulmonar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7" name="CaixaDeTexto 26"/>
          <p:cNvSpPr txBox="1">
            <a:spLocks noChangeArrowheads="1"/>
          </p:cNvSpPr>
          <p:nvPr/>
        </p:nvSpPr>
        <p:spPr bwMode="auto">
          <a:xfrm>
            <a:off x="6948599" y="1076891"/>
            <a:ext cx="11158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Oxig</a:t>
            </a:r>
            <a:r>
              <a:rPr lang="pt-PT" sz="1400" b="1" dirty="0" smtClean="0"/>
              <a:t>énio</a:t>
            </a:r>
            <a:endParaRPr lang="pt-PT" sz="1400" b="1" dirty="0"/>
          </a:p>
        </p:txBody>
      </p:sp>
      <p:sp>
        <p:nvSpPr>
          <p:cNvPr id="18" name="CaixaDeTexto 26"/>
          <p:cNvSpPr txBox="1">
            <a:spLocks noChangeArrowheads="1"/>
          </p:cNvSpPr>
          <p:nvPr/>
        </p:nvSpPr>
        <p:spPr bwMode="auto">
          <a:xfrm>
            <a:off x="4689152" y="429471"/>
            <a:ext cx="17875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1400" b="1" dirty="0" smtClean="0"/>
              <a:t>Di</a:t>
            </a:r>
            <a:r>
              <a:rPr lang="pt-PT" sz="1400" b="1" dirty="0" smtClean="0"/>
              <a:t>óxido de carbono</a:t>
            </a:r>
            <a:endParaRPr lang="pt-PT" sz="1400" b="1" dirty="0"/>
          </a:p>
        </p:txBody>
      </p:sp>
      <p:grpSp>
        <p:nvGrpSpPr>
          <p:cNvPr id="13" name="Grupo 9"/>
          <p:cNvGrpSpPr/>
          <p:nvPr/>
        </p:nvGrpSpPr>
        <p:grpSpPr>
          <a:xfrm>
            <a:off x="7345473" y="1080431"/>
            <a:ext cx="300038" cy="300037"/>
            <a:chOff x="7103991" y="4665686"/>
            <a:chExt cx="300038" cy="300037"/>
          </a:xfrm>
        </p:grpSpPr>
        <p:sp>
          <p:nvSpPr>
            <p:cNvPr id="14" name="Oval 13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5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8" name="Grupo 9"/>
          <p:cNvGrpSpPr/>
          <p:nvPr/>
        </p:nvGrpSpPr>
        <p:grpSpPr>
          <a:xfrm>
            <a:off x="6161038" y="448751"/>
            <a:ext cx="300038" cy="300037"/>
            <a:chOff x="7103991" y="4665686"/>
            <a:chExt cx="300038" cy="300037"/>
          </a:xfrm>
        </p:grpSpPr>
        <p:sp>
          <p:nvSpPr>
            <p:cNvPr id="9" name="Oval 8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9" name="CaixaDeTexto 6"/>
          <p:cNvSpPr txBox="1">
            <a:spLocks noChangeArrowheads="1"/>
          </p:cNvSpPr>
          <p:nvPr/>
        </p:nvSpPr>
        <p:spPr bwMode="auto">
          <a:xfrm>
            <a:off x="2666942" y="5477045"/>
            <a:ext cx="16067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Parede do capilar sangu</a:t>
            </a:r>
            <a:r>
              <a:rPr lang="pt-PT" sz="1400" b="1" dirty="0" smtClean="0"/>
              <a:t>íneo</a:t>
            </a:r>
            <a:endParaRPr lang="pt-PT" sz="1400" b="1" dirty="0"/>
          </a:p>
        </p:txBody>
      </p:sp>
      <p:sp>
        <p:nvSpPr>
          <p:cNvPr id="20" name="CaixaDeTexto 6"/>
          <p:cNvSpPr txBox="1">
            <a:spLocks noChangeArrowheads="1"/>
          </p:cNvSpPr>
          <p:nvPr/>
        </p:nvSpPr>
        <p:spPr bwMode="auto">
          <a:xfrm>
            <a:off x="2685502" y="4722809"/>
            <a:ext cx="16067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Parede do alvéolo </a:t>
            </a:r>
            <a:r>
              <a:rPr lang="pt-PT" sz="1400" b="1" dirty="0" smtClean="0"/>
              <a:t>pulmonar</a:t>
            </a:r>
            <a:endParaRPr lang="pt-PT" sz="1400" b="1" dirty="0"/>
          </a:p>
        </p:txBody>
      </p:sp>
      <p:sp>
        <p:nvSpPr>
          <p:cNvPr id="21" name="Line 30"/>
          <p:cNvSpPr>
            <a:spLocks noChangeShapeType="1"/>
          </p:cNvSpPr>
          <p:nvPr/>
        </p:nvSpPr>
        <p:spPr bwMode="auto">
          <a:xfrm flipV="1">
            <a:off x="4255651" y="4866081"/>
            <a:ext cx="409080" cy="97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2" name="Line 30"/>
          <p:cNvSpPr>
            <a:spLocks noChangeShapeType="1"/>
          </p:cNvSpPr>
          <p:nvPr/>
        </p:nvSpPr>
        <p:spPr bwMode="auto">
          <a:xfrm flipV="1">
            <a:off x="4176276" y="5275148"/>
            <a:ext cx="421293" cy="3419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475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ângulo 28"/>
          <p:cNvSpPr/>
          <p:nvPr/>
        </p:nvSpPr>
        <p:spPr>
          <a:xfrm>
            <a:off x="255223" y="2504296"/>
            <a:ext cx="3574080" cy="2340435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Ocorre nos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células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passa do sangue para as células e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dióxido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carbono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passa das células para o sangue.</a:t>
            </a:r>
          </a:p>
        </p:txBody>
      </p: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075" y="2082339"/>
            <a:ext cx="270754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Hematose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tecidular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Picture 3" descr="Captura de ecrã 2017-02-13, às 00.28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626" y="1790390"/>
            <a:ext cx="4838130" cy="3345849"/>
          </a:xfrm>
          <a:prstGeom prst="rect">
            <a:avLst/>
          </a:prstGeom>
        </p:spPr>
      </p:pic>
      <p:sp>
        <p:nvSpPr>
          <p:cNvPr id="19" name="CaixaDeTexto 6"/>
          <p:cNvSpPr txBox="1">
            <a:spLocks noChangeArrowheads="1"/>
          </p:cNvSpPr>
          <p:nvPr/>
        </p:nvSpPr>
        <p:spPr bwMode="auto">
          <a:xfrm>
            <a:off x="4315472" y="1293047"/>
            <a:ext cx="16067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Parede do capilar sangu</a:t>
            </a:r>
            <a:r>
              <a:rPr lang="pt-PT" sz="1400" b="1" dirty="0" smtClean="0"/>
              <a:t>íneo</a:t>
            </a:r>
            <a:endParaRPr lang="pt-PT" sz="1400" b="1" dirty="0"/>
          </a:p>
        </p:txBody>
      </p:sp>
      <p:grpSp>
        <p:nvGrpSpPr>
          <p:cNvPr id="20" name="Grupo 47"/>
          <p:cNvGrpSpPr>
            <a:grpSpLocks/>
          </p:cNvGrpSpPr>
          <p:nvPr/>
        </p:nvGrpSpPr>
        <p:grpSpPr bwMode="auto">
          <a:xfrm>
            <a:off x="5567617" y="1338507"/>
            <a:ext cx="300038" cy="307965"/>
            <a:chOff x="449705" y="2668249"/>
            <a:chExt cx="299803" cy="307728"/>
          </a:xfrm>
        </p:grpSpPr>
        <p:sp>
          <p:nvSpPr>
            <p:cNvPr id="21" name="Oval 20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2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25" name="Line 30"/>
          <p:cNvSpPr>
            <a:spLocks noChangeShapeType="1"/>
          </p:cNvSpPr>
          <p:nvPr/>
        </p:nvSpPr>
        <p:spPr bwMode="auto">
          <a:xfrm>
            <a:off x="5769856" y="1624062"/>
            <a:ext cx="628883" cy="61665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6" name="CaixaDeTexto 6"/>
          <p:cNvSpPr txBox="1">
            <a:spLocks noChangeArrowheads="1"/>
          </p:cNvSpPr>
          <p:nvPr/>
        </p:nvSpPr>
        <p:spPr bwMode="auto">
          <a:xfrm>
            <a:off x="6525723" y="5267725"/>
            <a:ext cx="16067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C</a:t>
            </a:r>
            <a:r>
              <a:rPr lang="pt-PT" sz="1400" b="1" dirty="0" smtClean="0"/>
              <a:t>élulas dos tecidos</a:t>
            </a:r>
            <a:endParaRPr lang="pt-PT" sz="1400" b="1" dirty="0"/>
          </a:p>
        </p:txBody>
      </p:sp>
      <p:grpSp>
        <p:nvGrpSpPr>
          <p:cNvPr id="27" name="Grupo 47"/>
          <p:cNvGrpSpPr>
            <a:grpSpLocks/>
          </p:cNvGrpSpPr>
          <p:nvPr/>
        </p:nvGrpSpPr>
        <p:grpSpPr bwMode="auto">
          <a:xfrm>
            <a:off x="7130667" y="5246025"/>
            <a:ext cx="300038" cy="307965"/>
            <a:chOff x="449705" y="2668249"/>
            <a:chExt cx="299803" cy="307728"/>
          </a:xfrm>
        </p:grpSpPr>
        <p:sp>
          <p:nvSpPr>
            <p:cNvPr id="28" name="Oval 2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9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30" name="Line 30"/>
          <p:cNvSpPr>
            <a:spLocks noChangeShapeType="1"/>
          </p:cNvSpPr>
          <p:nvPr/>
        </p:nvSpPr>
        <p:spPr bwMode="auto">
          <a:xfrm flipH="1" flipV="1">
            <a:off x="6734551" y="4347113"/>
            <a:ext cx="518982" cy="9097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9997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 animBg="1"/>
      <p:bldP spid="26" grpId="0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1"/>
          <p:cNvSpPr/>
          <p:nvPr/>
        </p:nvSpPr>
        <p:spPr>
          <a:xfrm>
            <a:off x="242306" y="5332998"/>
            <a:ext cx="86459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2200" b="1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PT" sz="2200" b="1" dirty="0" err="1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angue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transporta os gases respirat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órios, </a:t>
            </a:r>
            <a:r>
              <a:rPr lang="pt-PT" sz="2200" b="1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oxigénio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2200" b="1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dióxido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carbono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entre os </a:t>
            </a:r>
            <a:r>
              <a:rPr lang="pt-PT" sz="2200" b="1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pulmões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 as </a:t>
            </a:r>
            <a:r>
              <a:rPr lang="pt-PT" sz="2200" b="1" dirty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células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52152" y="4874459"/>
            <a:ext cx="4703341" cy="395206"/>
            <a:chOff x="318478" y="1972297"/>
            <a:chExt cx="4205822" cy="395206"/>
          </a:xfrm>
        </p:grpSpPr>
        <p:sp>
          <p:nvSpPr>
            <p:cNvPr id="25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CaixaDeTexto 23"/>
            <p:cNvSpPr txBox="1"/>
            <p:nvPr/>
          </p:nvSpPr>
          <p:spPr>
            <a:xfrm>
              <a:off x="483406" y="1978196"/>
              <a:ext cx="3839665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Funç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ão do sangue nas trocas gasosas 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Picture 17" descr="333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51381">
            <a:off x="486793" y="1130011"/>
            <a:ext cx="2143507" cy="1779111"/>
          </a:xfrm>
          <a:prstGeom prst="rect">
            <a:avLst/>
          </a:prstGeom>
        </p:spPr>
      </p:pic>
      <p:pic>
        <p:nvPicPr>
          <p:cNvPr id="2" name="Picture 1" descr="112_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5338">
            <a:off x="5098540" y="1473920"/>
            <a:ext cx="3646734" cy="2488896"/>
          </a:xfrm>
          <a:prstGeom prst="rect">
            <a:avLst/>
          </a:prstGeom>
        </p:spPr>
      </p:pic>
      <p:pic>
        <p:nvPicPr>
          <p:cNvPr id="3" name="Picture 2" descr="111_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2038">
            <a:off x="1320757" y="2371423"/>
            <a:ext cx="3511389" cy="1786419"/>
          </a:xfrm>
          <a:prstGeom prst="rect">
            <a:avLst/>
          </a:prstGeom>
        </p:spPr>
      </p:pic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3045736" y="1486895"/>
            <a:ext cx="16067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Parede do alvéolo pulmonar</a:t>
            </a:r>
            <a:endParaRPr lang="pt-PT" sz="1400" b="1" dirty="0"/>
          </a:p>
        </p:txBody>
      </p:sp>
      <p:sp>
        <p:nvSpPr>
          <p:cNvPr id="14" name="CaixaDeTexto 6"/>
          <p:cNvSpPr txBox="1">
            <a:spLocks noChangeArrowheads="1"/>
          </p:cNvSpPr>
          <p:nvPr/>
        </p:nvSpPr>
        <p:spPr bwMode="auto">
          <a:xfrm>
            <a:off x="5622083" y="3924515"/>
            <a:ext cx="16067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C</a:t>
            </a:r>
            <a:r>
              <a:rPr lang="pt-PT" sz="1400" b="1" dirty="0" smtClean="0"/>
              <a:t>élulas dos tecidos</a:t>
            </a:r>
            <a:endParaRPr lang="pt-PT" sz="1400" b="1" dirty="0"/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7230675" y="957224"/>
            <a:ext cx="11836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Capilar sangu</a:t>
            </a:r>
            <a:r>
              <a:rPr lang="pt-PT" sz="1400" b="1" dirty="0" smtClean="0"/>
              <a:t>íneo</a:t>
            </a:r>
            <a:endParaRPr lang="pt-PT" sz="1400" b="1" dirty="0"/>
          </a:p>
        </p:txBody>
      </p:sp>
      <p:sp>
        <p:nvSpPr>
          <p:cNvPr id="16" name="Line 30"/>
          <p:cNvSpPr>
            <a:spLocks noChangeShapeType="1"/>
          </p:cNvSpPr>
          <p:nvPr/>
        </p:nvSpPr>
        <p:spPr bwMode="auto">
          <a:xfrm flipH="1">
            <a:off x="3620661" y="2002603"/>
            <a:ext cx="189275" cy="5311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7" name="Line 30"/>
          <p:cNvSpPr>
            <a:spLocks noChangeShapeType="1"/>
          </p:cNvSpPr>
          <p:nvPr/>
        </p:nvSpPr>
        <p:spPr bwMode="auto">
          <a:xfrm flipH="1">
            <a:off x="7619630" y="1453108"/>
            <a:ext cx="189517" cy="70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0" name="Line 30"/>
          <p:cNvSpPr>
            <a:spLocks noChangeShapeType="1"/>
          </p:cNvSpPr>
          <p:nvPr/>
        </p:nvSpPr>
        <p:spPr bwMode="auto">
          <a:xfrm flipV="1">
            <a:off x="6478112" y="3370235"/>
            <a:ext cx="268649" cy="525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9" name="Arc 28"/>
          <p:cNvSpPr/>
          <p:nvPr/>
        </p:nvSpPr>
        <p:spPr>
          <a:xfrm rot="5400000">
            <a:off x="6121903" y="1841952"/>
            <a:ext cx="826116" cy="822960"/>
          </a:xfrm>
          <a:prstGeom prst="arc">
            <a:avLst>
              <a:gd name="adj1" fmla="val 13469088"/>
              <a:gd name="adj2" fmla="val 40718"/>
            </a:avLst>
          </a:prstGeom>
          <a:ln w="12700" cmpd="sng">
            <a:solidFill>
              <a:srgbClr val="00B3F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ln w="12700" cmpd="sng">
                <a:solidFill>
                  <a:schemeClr val="tx1"/>
                </a:solidFill>
              </a:ln>
            </a:endParaRPr>
          </a:p>
        </p:txBody>
      </p:sp>
      <p:cxnSp>
        <p:nvCxnSpPr>
          <p:cNvPr id="30" name="Curved Connector 29"/>
          <p:cNvCxnSpPr/>
          <p:nvPr/>
        </p:nvCxnSpPr>
        <p:spPr>
          <a:xfrm>
            <a:off x="1819489" y="2216296"/>
            <a:ext cx="1477571" cy="1355420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B3F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5" name="Group 54"/>
          <p:cNvGrpSpPr/>
          <p:nvPr/>
        </p:nvGrpSpPr>
        <p:grpSpPr>
          <a:xfrm>
            <a:off x="1343222" y="1933921"/>
            <a:ext cx="603920" cy="263991"/>
            <a:chOff x="1343222" y="1933921"/>
            <a:chExt cx="603920" cy="263991"/>
          </a:xfrm>
        </p:grpSpPr>
        <p:pic>
          <p:nvPicPr>
            <p:cNvPr id="31" name="Picture 30" descr="8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58036">
              <a:off x="1588641" y="1933921"/>
              <a:ext cx="358501" cy="254659"/>
            </a:xfrm>
            <a:prstGeom prst="rect">
              <a:avLst/>
            </a:prstGeom>
          </p:spPr>
        </p:pic>
        <p:pic>
          <p:nvPicPr>
            <p:cNvPr id="32" name="Picture 31" descr="8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14120">
              <a:off x="1343222" y="2025528"/>
              <a:ext cx="242677" cy="172384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2454369" y="2973471"/>
            <a:ext cx="701175" cy="584622"/>
            <a:chOff x="2454369" y="2973471"/>
            <a:chExt cx="701175" cy="584622"/>
          </a:xfrm>
        </p:grpSpPr>
        <p:pic>
          <p:nvPicPr>
            <p:cNvPr id="24" name="Picture 23" descr="8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4369" y="3244149"/>
              <a:ext cx="441960" cy="313944"/>
            </a:xfrm>
            <a:prstGeom prst="rect">
              <a:avLst/>
            </a:prstGeom>
          </p:spPr>
        </p:pic>
        <p:pic>
          <p:nvPicPr>
            <p:cNvPr id="27" name="Picture 26" descr="8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58036">
              <a:off x="2675067" y="3080107"/>
              <a:ext cx="358501" cy="254659"/>
            </a:xfrm>
            <a:prstGeom prst="rect">
              <a:avLst/>
            </a:prstGeom>
          </p:spPr>
        </p:pic>
        <p:pic>
          <p:nvPicPr>
            <p:cNvPr id="28" name="Picture 27" descr="8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14120">
              <a:off x="2912867" y="2973471"/>
              <a:ext cx="242677" cy="172384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5940464" y="2411527"/>
            <a:ext cx="701175" cy="584622"/>
            <a:chOff x="5940464" y="2411527"/>
            <a:chExt cx="701175" cy="584622"/>
          </a:xfrm>
        </p:grpSpPr>
        <p:pic>
          <p:nvPicPr>
            <p:cNvPr id="33" name="Picture 32" descr="8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0464" y="2682205"/>
              <a:ext cx="441960" cy="313944"/>
            </a:xfrm>
            <a:prstGeom prst="rect">
              <a:avLst/>
            </a:prstGeom>
          </p:spPr>
        </p:pic>
        <p:pic>
          <p:nvPicPr>
            <p:cNvPr id="34" name="Picture 33" descr="8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58036">
              <a:off x="6161162" y="2518163"/>
              <a:ext cx="358501" cy="254659"/>
            </a:xfrm>
            <a:prstGeom prst="rect">
              <a:avLst/>
            </a:prstGeom>
          </p:spPr>
        </p:pic>
        <p:pic>
          <p:nvPicPr>
            <p:cNvPr id="35" name="Picture 34" descr="80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114120">
              <a:off x="6398962" y="2411527"/>
              <a:ext cx="242677" cy="172384"/>
            </a:xfrm>
            <a:prstGeom prst="rect">
              <a:avLst/>
            </a:prstGeom>
          </p:spPr>
        </p:pic>
      </p:grpSp>
      <p:cxnSp>
        <p:nvCxnSpPr>
          <p:cNvPr id="37" name="Straight Connector 36"/>
          <p:cNvCxnSpPr/>
          <p:nvPr/>
        </p:nvCxnSpPr>
        <p:spPr>
          <a:xfrm flipV="1">
            <a:off x="4304495" y="1324893"/>
            <a:ext cx="1605791" cy="1062357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4542374" y="1978181"/>
            <a:ext cx="1172531" cy="1037699"/>
          </a:xfrm>
          <a:prstGeom prst="line">
            <a:avLst/>
          </a:prstGeom>
          <a:ln w="12700" cmpd="sng">
            <a:solidFill>
              <a:srgbClr val="E41F0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9"/>
          <p:cNvCxnSpPr/>
          <p:nvPr/>
        </p:nvCxnSpPr>
        <p:spPr>
          <a:xfrm rot="16200000" flipV="1">
            <a:off x="659444" y="2417764"/>
            <a:ext cx="2136923" cy="1062384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Arc 43"/>
          <p:cNvSpPr/>
          <p:nvPr/>
        </p:nvSpPr>
        <p:spPr>
          <a:xfrm rot="5400000" flipH="1" flipV="1">
            <a:off x="7391639" y="2714801"/>
            <a:ext cx="826116" cy="822960"/>
          </a:xfrm>
          <a:prstGeom prst="arc">
            <a:avLst>
              <a:gd name="adj1" fmla="val 13469088"/>
              <a:gd name="adj2" fmla="val 40718"/>
            </a:avLst>
          </a:prstGeom>
          <a:ln w="12700" cmpd="sng">
            <a:solidFill>
              <a:srgbClr val="FFFF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>
              <a:ln w="12700" cmpd="sng">
                <a:solidFill>
                  <a:schemeClr val="tx1"/>
                </a:solidFill>
              </a:ln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6929476" y="3409571"/>
            <a:ext cx="1001868" cy="508437"/>
            <a:chOff x="6929476" y="3409571"/>
            <a:chExt cx="1001868" cy="508437"/>
          </a:xfrm>
        </p:grpSpPr>
        <p:pic>
          <p:nvPicPr>
            <p:cNvPr id="46" name="Picture 45" descr="8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20490">
              <a:off x="7477122" y="3631754"/>
              <a:ext cx="454222" cy="286254"/>
            </a:xfrm>
            <a:prstGeom prst="rect">
              <a:avLst/>
            </a:prstGeom>
          </p:spPr>
        </p:pic>
        <p:pic>
          <p:nvPicPr>
            <p:cNvPr id="47" name="Picture 46" descr="8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9476" y="3517765"/>
              <a:ext cx="585216" cy="368808"/>
            </a:xfrm>
            <a:prstGeom prst="rect">
              <a:avLst/>
            </a:prstGeom>
          </p:spPr>
        </p:pic>
        <p:pic>
          <p:nvPicPr>
            <p:cNvPr id="48" name="Picture 47" descr="8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28298">
              <a:off x="7569748" y="3409571"/>
              <a:ext cx="331071" cy="208643"/>
            </a:xfrm>
            <a:prstGeom prst="rect">
              <a:avLst/>
            </a:prstGeom>
          </p:spPr>
        </p:pic>
      </p:grpSp>
      <p:grpSp>
        <p:nvGrpSpPr>
          <p:cNvPr id="57" name="Group 56"/>
          <p:cNvGrpSpPr/>
          <p:nvPr/>
        </p:nvGrpSpPr>
        <p:grpSpPr>
          <a:xfrm>
            <a:off x="2077360" y="3576579"/>
            <a:ext cx="516227" cy="584941"/>
            <a:chOff x="2077360" y="3576579"/>
            <a:chExt cx="516227" cy="584941"/>
          </a:xfrm>
        </p:grpSpPr>
        <p:pic>
          <p:nvPicPr>
            <p:cNvPr id="50" name="Picture 49" descr="8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20490">
              <a:off x="2139365" y="3875266"/>
              <a:ext cx="454222" cy="286254"/>
            </a:xfrm>
            <a:prstGeom prst="rect">
              <a:avLst/>
            </a:prstGeom>
          </p:spPr>
        </p:pic>
        <p:pic>
          <p:nvPicPr>
            <p:cNvPr id="51" name="Picture 50" descr="8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28298">
              <a:off x="2077360" y="3576579"/>
              <a:ext cx="331071" cy="208643"/>
            </a:xfrm>
            <a:prstGeom prst="rect">
              <a:avLst/>
            </a:prstGeom>
          </p:spPr>
        </p:pic>
      </p:grpSp>
      <p:grpSp>
        <p:nvGrpSpPr>
          <p:cNvPr id="58" name="Group 57"/>
          <p:cNvGrpSpPr/>
          <p:nvPr/>
        </p:nvGrpSpPr>
        <p:grpSpPr>
          <a:xfrm>
            <a:off x="954073" y="1531080"/>
            <a:ext cx="507978" cy="331071"/>
            <a:chOff x="954073" y="1531080"/>
            <a:chExt cx="507978" cy="331071"/>
          </a:xfrm>
        </p:grpSpPr>
        <p:pic>
          <p:nvPicPr>
            <p:cNvPr id="53" name="Picture 52" descr="8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28298">
              <a:off x="1130980" y="1647244"/>
              <a:ext cx="331071" cy="208643"/>
            </a:xfrm>
            <a:prstGeom prst="rect">
              <a:avLst/>
            </a:prstGeom>
          </p:spPr>
        </p:pic>
        <p:pic>
          <p:nvPicPr>
            <p:cNvPr id="54" name="Picture 53" descr="81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31646">
              <a:off x="892859" y="1592294"/>
              <a:ext cx="331071" cy="208643"/>
            </a:xfrm>
            <a:prstGeom prst="rect">
              <a:avLst/>
            </a:prstGeom>
          </p:spPr>
        </p:pic>
      </p:grpSp>
      <p:sp>
        <p:nvSpPr>
          <p:cNvPr id="61" name="Line 30"/>
          <p:cNvSpPr>
            <a:spLocks noChangeShapeType="1"/>
          </p:cNvSpPr>
          <p:nvPr/>
        </p:nvSpPr>
        <p:spPr bwMode="auto">
          <a:xfrm flipH="1">
            <a:off x="1904967" y="1105095"/>
            <a:ext cx="903639" cy="8975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63" name="CaixaDeTexto 26"/>
          <p:cNvSpPr txBox="1">
            <a:spLocks noChangeArrowheads="1"/>
          </p:cNvSpPr>
          <p:nvPr/>
        </p:nvSpPr>
        <p:spPr bwMode="auto">
          <a:xfrm>
            <a:off x="2344926" y="802144"/>
            <a:ext cx="11158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Oxig</a:t>
            </a:r>
            <a:r>
              <a:rPr lang="pt-PT" sz="1400" b="1" dirty="0" smtClean="0"/>
              <a:t>énio</a:t>
            </a:r>
            <a:endParaRPr lang="pt-PT" sz="1400" b="1" dirty="0"/>
          </a:p>
        </p:txBody>
      </p:sp>
      <p:grpSp>
        <p:nvGrpSpPr>
          <p:cNvPr id="64" name="Grupo 9"/>
          <p:cNvGrpSpPr/>
          <p:nvPr/>
        </p:nvGrpSpPr>
        <p:grpSpPr>
          <a:xfrm>
            <a:off x="2662426" y="805684"/>
            <a:ext cx="300038" cy="300037"/>
            <a:chOff x="7103991" y="4665686"/>
            <a:chExt cx="300038" cy="300037"/>
          </a:xfrm>
        </p:grpSpPr>
        <p:sp>
          <p:nvSpPr>
            <p:cNvPr id="65" name="Oval 64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6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67" name="Line 30"/>
          <p:cNvSpPr>
            <a:spLocks noChangeShapeType="1"/>
          </p:cNvSpPr>
          <p:nvPr/>
        </p:nvSpPr>
        <p:spPr bwMode="auto">
          <a:xfrm flipH="1" flipV="1">
            <a:off x="7784724" y="3907517"/>
            <a:ext cx="134325" cy="6960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68" name="CaixaDeTexto 26"/>
          <p:cNvSpPr txBox="1">
            <a:spLocks noChangeArrowheads="1"/>
          </p:cNvSpPr>
          <p:nvPr/>
        </p:nvSpPr>
        <p:spPr bwMode="auto">
          <a:xfrm>
            <a:off x="7064254" y="4587314"/>
            <a:ext cx="17645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Di</a:t>
            </a:r>
            <a:r>
              <a:rPr lang="pt-PT" sz="1400" b="1" dirty="0" smtClean="0"/>
              <a:t>óxido de carbono</a:t>
            </a:r>
            <a:endParaRPr lang="pt-PT" sz="1400" b="1" dirty="0"/>
          </a:p>
        </p:txBody>
      </p:sp>
      <p:grpSp>
        <p:nvGrpSpPr>
          <p:cNvPr id="69" name="Grupo 9"/>
          <p:cNvGrpSpPr/>
          <p:nvPr/>
        </p:nvGrpSpPr>
        <p:grpSpPr>
          <a:xfrm>
            <a:off x="7784839" y="4590854"/>
            <a:ext cx="300038" cy="300037"/>
            <a:chOff x="7103991" y="4665686"/>
            <a:chExt cx="300038" cy="300037"/>
          </a:xfrm>
        </p:grpSpPr>
        <p:sp>
          <p:nvSpPr>
            <p:cNvPr id="70" name="Oval 69"/>
            <p:cNvSpPr/>
            <p:nvPr/>
          </p:nvSpPr>
          <p:spPr bwMode="auto">
            <a:xfrm>
              <a:off x="7103991" y="4665686"/>
              <a:ext cx="300038" cy="300037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1" name="CaixaDeTexto 41"/>
            <p:cNvSpPr txBox="1">
              <a:spLocks noChangeArrowheads="1"/>
            </p:cNvSpPr>
            <p:nvPr/>
          </p:nvSpPr>
          <p:spPr bwMode="auto">
            <a:xfrm>
              <a:off x="7161390" y="4670141"/>
              <a:ext cx="197634" cy="27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602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 animBg="1"/>
      <p:bldP spid="44" grpId="0" animBg="1"/>
      <p:bldP spid="61" grpId="0" animBg="1"/>
      <p:bldP spid="63" grpId="0"/>
      <p:bldP spid="67" grpId="0" animBg="1"/>
      <p:bldP spid="6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4768</TotalTime>
  <Words>224</Words>
  <Application>Microsoft Macintosh PowerPoint</Application>
  <PresentationFormat>On-screen Show (4:3)</PresentationFormat>
  <Paragraphs>50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Trocas gasosas nos alvéolos pulmonares e nos tecidos </dc:title>
  <dc:subject/>
  <dc:creator>CienTIC6</dc:creator>
  <cp:keywords/>
  <dc:description/>
  <cp:lastModifiedBy>José Salsa</cp:lastModifiedBy>
  <cp:revision>85</cp:revision>
  <dcterms:created xsi:type="dcterms:W3CDTF">2014-03-11T17:02:37Z</dcterms:created>
  <dcterms:modified xsi:type="dcterms:W3CDTF">2017-06-27T11:36:42Z</dcterms:modified>
  <cp:category/>
</cp:coreProperties>
</file>