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64" r:id="rId3"/>
    <p:sldId id="263" r:id="rId4"/>
    <p:sldId id="267" r:id="rId5"/>
    <p:sldId id="265" r:id="rId6"/>
    <p:sldId id="266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93" d="100"/>
          <a:sy n="193" d="100"/>
        </p:scale>
        <p:origin x="-1928" y="-104"/>
      </p:cViewPr>
      <p:guideLst>
        <p:guide orient="horz" pos="3835"/>
        <p:guide pos="21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Doenças respiratórias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F4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F</a:t>
            </a:r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4</a:t>
            </a: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Doenças respiratórias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ecrã 2017-02-13, às 00.33.04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10" y="0"/>
            <a:ext cx="5885368" cy="5217029"/>
          </a:xfrm>
          <a:prstGeom prst="rect">
            <a:avLst/>
          </a:prstGeom>
        </p:spPr>
      </p:pic>
      <p:sp>
        <p:nvSpPr>
          <p:cNvPr id="16" name="Rectângulo 28"/>
          <p:cNvSpPr/>
          <p:nvPr/>
        </p:nvSpPr>
        <p:spPr>
          <a:xfrm>
            <a:off x="255223" y="4953183"/>
            <a:ext cx="8586458" cy="1170884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Algumas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doenças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do sistema respiratório são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provocadas por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agentes infeciosos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como bactérias e vírus; outras têm origem em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agentes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químicos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, como o fumo do tabaco.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4531226"/>
            <a:ext cx="246062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Causas de doença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9802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4853609"/>
            <a:ext cx="4174517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Doenças do sistema respirat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ório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3" name="Rectângulo 13"/>
          <p:cNvSpPr/>
          <p:nvPr/>
        </p:nvSpPr>
        <p:spPr>
          <a:xfrm>
            <a:off x="245658" y="5278934"/>
            <a:ext cx="864261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cancro do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pulmão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asma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enfisema pulmonar</a:t>
            </a:r>
            <a:r>
              <a:rPr lang="pt-PT" sz="2200" dirty="0" smtClean="0">
                <a:solidFill>
                  <a:srgbClr val="E41F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são exemplos de </a:t>
            </a:r>
            <a:r>
              <a:rPr lang="pt-PT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doenças</a:t>
            </a:r>
            <a:r>
              <a:rPr lang="pt-PT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que afetam o sistema respiratório.</a:t>
            </a:r>
            <a:endParaRPr lang="pt-PT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3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078" y="1221626"/>
            <a:ext cx="2854875" cy="2154133"/>
          </a:xfrm>
          <a:prstGeom prst="rect">
            <a:avLst/>
          </a:prstGeom>
        </p:spPr>
      </p:pic>
      <p:pic>
        <p:nvPicPr>
          <p:cNvPr id="5" name="Picture 4" descr="33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553" y="2422644"/>
            <a:ext cx="3501876" cy="2209671"/>
          </a:xfrm>
          <a:prstGeom prst="rect">
            <a:avLst/>
          </a:prstGeom>
        </p:spPr>
      </p:pic>
      <p:pic>
        <p:nvPicPr>
          <p:cNvPr id="7" name="Picture 6" descr="33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1" y="528382"/>
            <a:ext cx="3348564" cy="4220108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2370863" y="1121435"/>
            <a:ext cx="2011545" cy="304209"/>
            <a:chOff x="4712661" y="3675846"/>
            <a:chExt cx="969107" cy="304209"/>
          </a:xfrm>
        </p:grpSpPr>
        <p:sp>
          <p:nvSpPr>
            <p:cNvPr id="22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Cancro do pulm</a:t>
              </a:r>
              <a:r>
                <a:rPr lang="pt-PT" dirty="0" smtClean="0">
                  <a:solidFill>
                    <a:schemeClr val="bg1"/>
                  </a:solidFill>
                </a:rPr>
                <a:t>ão</a:t>
              </a:r>
              <a:endParaRPr lang="pt-PT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708267" y="4182193"/>
            <a:ext cx="865536" cy="304209"/>
            <a:chOff x="4712661" y="3675846"/>
            <a:chExt cx="969107" cy="304209"/>
          </a:xfrm>
        </p:grpSpPr>
        <p:sp>
          <p:nvSpPr>
            <p:cNvPr id="27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Asma</a:t>
              </a:r>
              <a:endParaRPr lang="pt-PT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530600" y="839555"/>
            <a:ext cx="2161834" cy="304209"/>
            <a:chOff x="4712661" y="3675846"/>
            <a:chExt cx="969107" cy="304209"/>
          </a:xfrm>
        </p:grpSpPr>
        <p:sp>
          <p:nvSpPr>
            <p:cNvPr id="30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Enfisema pulmonar</a:t>
              </a:r>
              <a:endParaRPr lang="pt-PT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28"/>
          <p:cNvSpPr/>
          <p:nvPr/>
        </p:nvSpPr>
        <p:spPr>
          <a:xfrm>
            <a:off x="255223" y="4847866"/>
            <a:ext cx="8586458" cy="1324772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Um cancro é uma massa de células que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cresce sem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controlo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cancro do pulmão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é o mais comum em todo o mundo e um dos que mais óbitos provoca em Portugal. 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4425909"/>
            <a:ext cx="246062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Cancro do pulmão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 descr="Captura de ecrã - 2015-02-22, 16.47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939" y="336550"/>
            <a:ext cx="3229423" cy="4558344"/>
          </a:xfrm>
          <a:prstGeom prst="rect">
            <a:avLst/>
          </a:prstGeom>
        </p:spPr>
      </p:pic>
      <p:cxnSp>
        <p:nvCxnSpPr>
          <p:cNvPr id="19" name="Conexão recta 12"/>
          <p:cNvCxnSpPr/>
          <p:nvPr/>
        </p:nvCxnSpPr>
        <p:spPr>
          <a:xfrm flipH="1">
            <a:off x="5486401" y="1709202"/>
            <a:ext cx="1540753" cy="589498"/>
          </a:xfrm>
          <a:prstGeom prst="line">
            <a:avLst/>
          </a:prstGeom>
          <a:ln w="12700" cmpd="sng">
            <a:solidFill>
              <a:schemeClr val="tx1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ixaDeTexto 6"/>
          <p:cNvSpPr txBox="1">
            <a:spLocks noChangeArrowheads="1"/>
          </p:cNvSpPr>
          <p:nvPr/>
        </p:nvSpPr>
        <p:spPr bwMode="auto">
          <a:xfrm>
            <a:off x="7012711" y="1498250"/>
            <a:ext cx="7190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Cancro</a:t>
            </a:r>
            <a:endParaRPr lang="pt-PT" sz="1400" b="1" dirty="0"/>
          </a:p>
        </p:txBody>
      </p:sp>
    </p:spTree>
    <p:extLst>
      <p:ext uri="{BB962C8B-B14F-4D97-AF65-F5344CB8AC3E}">
        <p14:creationId xmlns:p14="http://schemas.microsoft.com/office/powerpoint/2010/main" val="440355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28"/>
          <p:cNvSpPr/>
          <p:nvPr/>
        </p:nvSpPr>
        <p:spPr>
          <a:xfrm>
            <a:off x="255223" y="5295305"/>
            <a:ext cx="8586458" cy="832330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Nove em cada dez casos de cancros do pulm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ão são provocados pelo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fumo do tabaco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075" y="4873348"/>
            <a:ext cx="2286002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Fumo do tabaco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Picture 4" descr="13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34" y="1011426"/>
            <a:ext cx="4520187" cy="4086098"/>
          </a:xfrm>
          <a:prstGeom prst="rect">
            <a:avLst/>
          </a:prstGeom>
        </p:spPr>
      </p:pic>
      <p:pic>
        <p:nvPicPr>
          <p:cNvPr id="20" name="Picture 19" descr="Captura de ecrã - 2015-02-22, 16.47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75" y="527369"/>
            <a:ext cx="2456024" cy="346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76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2" name="Picture 1" descr="337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22" y="-269781"/>
            <a:ext cx="8635078" cy="6659804"/>
          </a:xfrm>
          <a:prstGeom prst="rect">
            <a:avLst/>
          </a:prstGeom>
        </p:spPr>
      </p:pic>
      <p:sp>
        <p:nvSpPr>
          <p:cNvPr id="9" name="CaixaDeTexto 6"/>
          <p:cNvSpPr txBox="1">
            <a:spLocks noChangeArrowheads="1"/>
          </p:cNvSpPr>
          <p:nvPr/>
        </p:nvSpPr>
        <p:spPr bwMode="auto">
          <a:xfrm>
            <a:off x="7887420" y="1750153"/>
            <a:ext cx="90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Inc</a:t>
            </a:r>
            <a:r>
              <a:rPr lang="pt-PT" sz="1400" b="1" dirty="0" smtClean="0"/>
              <a:t>êndios</a:t>
            </a:r>
            <a:endParaRPr lang="pt-PT" sz="1400" b="1" dirty="0"/>
          </a:p>
        </p:txBody>
      </p:sp>
      <p:grpSp>
        <p:nvGrpSpPr>
          <p:cNvPr id="11" name="Grupo 47"/>
          <p:cNvGrpSpPr>
            <a:grpSpLocks/>
          </p:cNvGrpSpPr>
          <p:nvPr/>
        </p:nvGrpSpPr>
        <p:grpSpPr bwMode="auto">
          <a:xfrm>
            <a:off x="8171030" y="1756287"/>
            <a:ext cx="300038" cy="307965"/>
            <a:chOff x="449705" y="2668249"/>
            <a:chExt cx="299803" cy="307728"/>
          </a:xfrm>
        </p:grpSpPr>
        <p:sp>
          <p:nvSpPr>
            <p:cNvPr id="12" name="Oval 1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3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14" name="Line 30"/>
          <p:cNvSpPr>
            <a:spLocks noChangeShapeType="1"/>
          </p:cNvSpPr>
          <p:nvPr/>
        </p:nvSpPr>
        <p:spPr bwMode="auto">
          <a:xfrm flipH="1">
            <a:off x="7994934" y="2033218"/>
            <a:ext cx="309269" cy="12041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5" name="CaixaDeTexto 6"/>
          <p:cNvSpPr txBox="1">
            <a:spLocks noChangeArrowheads="1"/>
          </p:cNvSpPr>
          <p:nvPr/>
        </p:nvSpPr>
        <p:spPr bwMode="auto">
          <a:xfrm>
            <a:off x="1003913" y="4725371"/>
            <a:ext cx="7745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Escapes</a:t>
            </a:r>
            <a:endParaRPr lang="pt-PT" sz="1400" b="1" dirty="0"/>
          </a:p>
        </p:txBody>
      </p:sp>
      <p:grpSp>
        <p:nvGrpSpPr>
          <p:cNvPr id="17" name="Grupo 47"/>
          <p:cNvGrpSpPr>
            <a:grpSpLocks/>
          </p:cNvGrpSpPr>
          <p:nvPr/>
        </p:nvGrpSpPr>
        <p:grpSpPr bwMode="auto">
          <a:xfrm>
            <a:off x="1223402" y="4731505"/>
            <a:ext cx="300038" cy="307965"/>
            <a:chOff x="449705" y="2668249"/>
            <a:chExt cx="299803" cy="307728"/>
          </a:xfrm>
        </p:grpSpPr>
        <p:sp>
          <p:nvSpPr>
            <p:cNvPr id="18" name="Oval 1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0" name="Line 30"/>
          <p:cNvSpPr>
            <a:spLocks noChangeShapeType="1"/>
          </p:cNvSpPr>
          <p:nvPr/>
        </p:nvSpPr>
        <p:spPr bwMode="auto">
          <a:xfrm flipV="1">
            <a:off x="1480542" y="4429396"/>
            <a:ext cx="527471" cy="3476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1" name="CaixaDeTexto 6"/>
          <p:cNvSpPr txBox="1">
            <a:spLocks noChangeArrowheads="1"/>
          </p:cNvSpPr>
          <p:nvPr/>
        </p:nvSpPr>
        <p:spPr bwMode="auto">
          <a:xfrm>
            <a:off x="2274947" y="5200191"/>
            <a:ext cx="7745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Lareiras</a:t>
            </a:r>
            <a:endParaRPr lang="pt-PT" sz="1400" b="1" dirty="0"/>
          </a:p>
        </p:txBody>
      </p:sp>
      <p:grpSp>
        <p:nvGrpSpPr>
          <p:cNvPr id="22" name="Grupo 47"/>
          <p:cNvGrpSpPr>
            <a:grpSpLocks/>
          </p:cNvGrpSpPr>
          <p:nvPr/>
        </p:nvGrpSpPr>
        <p:grpSpPr bwMode="auto">
          <a:xfrm>
            <a:off x="2494435" y="5206325"/>
            <a:ext cx="300038" cy="307965"/>
            <a:chOff x="449705" y="2668249"/>
            <a:chExt cx="299803" cy="307728"/>
          </a:xfrm>
        </p:grpSpPr>
        <p:sp>
          <p:nvSpPr>
            <p:cNvPr id="25" name="Oval 2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6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7" name="Line 30"/>
          <p:cNvSpPr>
            <a:spLocks noChangeShapeType="1"/>
          </p:cNvSpPr>
          <p:nvPr/>
        </p:nvSpPr>
        <p:spPr bwMode="auto">
          <a:xfrm flipV="1">
            <a:off x="2751575" y="4904216"/>
            <a:ext cx="527471" cy="3476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8" name="CaixaDeTexto 6"/>
          <p:cNvSpPr txBox="1">
            <a:spLocks noChangeArrowheads="1"/>
          </p:cNvSpPr>
          <p:nvPr/>
        </p:nvSpPr>
        <p:spPr bwMode="auto">
          <a:xfrm>
            <a:off x="3537672" y="5594991"/>
            <a:ext cx="7232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Tabaco</a:t>
            </a:r>
            <a:endParaRPr lang="pt-PT" sz="1400" b="1" dirty="0"/>
          </a:p>
        </p:txBody>
      </p:sp>
      <p:grpSp>
        <p:nvGrpSpPr>
          <p:cNvPr id="29" name="Grupo 47"/>
          <p:cNvGrpSpPr>
            <a:grpSpLocks/>
          </p:cNvGrpSpPr>
          <p:nvPr/>
        </p:nvGrpSpPr>
        <p:grpSpPr bwMode="auto">
          <a:xfrm>
            <a:off x="3731511" y="5601125"/>
            <a:ext cx="300038" cy="307965"/>
            <a:chOff x="449705" y="2668249"/>
            <a:chExt cx="299803" cy="307728"/>
          </a:xfrm>
        </p:grpSpPr>
        <p:sp>
          <p:nvSpPr>
            <p:cNvPr id="30" name="Oval 2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1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2" name="Line 30"/>
          <p:cNvSpPr>
            <a:spLocks noChangeShapeType="1"/>
          </p:cNvSpPr>
          <p:nvPr/>
        </p:nvSpPr>
        <p:spPr bwMode="auto">
          <a:xfrm flipV="1">
            <a:off x="3988651" y="5299016"/>
            <a:ext cx="527471" cy="3476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3" name="CaixaDeTexto 6"/>
          <p:cNvSpPr txBox="1">
            <a:spLocks noChangeArrowheads="1"/>
          </p:cNvSpPr>
          <p:nvPr/>
        </p:nvSpPr>
        <p:spPr bwMode="auto">
          <a:xfrm>
            <a:off x="5324799" y="5894486"/>
            <a:ext cx="14414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Pelos de animais</a:t>
            </a:r>
            <a:endParaRPr lang="pt-PT" sz="1400" b="1" dirty="0"/>
          </a:p>
        </p:txBody>
      </p:sp>
      <p:grpSp>
        <p:nvGrpSpPr>
          <p:cNvPr id="34" name="Grupo 47"/>
          <p:cNvGrpSpPr>
            <a:grpSpLocks/>
          </p:cNvGrpSpPr>
          <p:nvPr/>
        </p:nvGrpSpPr>
        <p:grpSpPr bwMode="auto">
          <a:xfrm>
            <a:off x="5877709" y="5900620"/>
            <a:ext cx="300038" cy="307965"/>
            <a:chOff x="449705" y="2668249"/>
            <a:chExt cx="299803" cy="307728"/>
          </a:xfrm>
        </p:grpSpPr>
        <p:sp>
          <p:nvSpPr>
            <p:cNvPr id="35" name="Oval 3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6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37" name="Line 30"/>
          <p:cNvSpPr>
            <a:spLocks noChangeShapeType="1"/>
          </p:cNvSpPr>
          <p:nvPr/>
        </p:nvSpPr>
        <p:spPr bwMode="auto">
          <a:xfrm flipH="1" flipV="1">
            <a:off x="5468140" y="5546936"/>
            <a:ext cx="521945" cy="3663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8" name="CaixaDeTexto 6"/>
          <p:cNvSpPr txBox="1">
            <a:spLocks noChangeArrowheads="1"/>
          </p:cNvSpPr>
          <p:nvPr/>
        </p:nvSpPr>
        <p:spPr bwMode="auto">
          <a:xfrm>
            <a:off x="7141310" y="5339431"/>
            <a:ext cx="4667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G</a:t>
            </a:r>
            <a:r>
              <a:rPr lang="pt-PT" sz="1400" b="1" dirty="0" smtClean="0"/>
              <a:t>ás</a:t>
            </a:r>
            <a:endParaRPr lang="pt-PT" sz="1400" b="1" dirty="0"/>
          </a:p>
        </p:txBody>
      </p:sp>
      <p:grpSp>
        <p:nvGrpSpPr>
          <p:cNvPr id="39" name="Grupo 47"/>
          <p:cNvGrpSpPr>
            <a:grpSpLocks/>
          </p:cNvGrpSpPr>
          <p:nvPr/>
        </p:nvGrpSpPr>
        <p:grpSpPr bwMode="auto">
          <a:xfrm>
            <a:off x="7206908" y="5345565"/>
            <a:ext cx="300038" cy="307965"/>
            <a:chOff x="449705" y="2668249"/>
            <a:chExt cx="299803" cy="307728"/>
          </a:xfrm>
        </p:grpSpPr>
        <p:sp>
          <p:nvSpPr>
            <p:cNvPr id="40" name="Oval 3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1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42" name="Line 30"/>
          <p:cNvSpPr>
            <a:spLocks noChangeShapeType="1"/>
          </p:cNvSpPr>
          <p:nvPr/>
        </p:nvSpPr>
        <p:spPr bwMode="auto">
          <a:xfrm flipH="1" flipV="1">
            <a:off x="6520971" y="4566517"/>
            <a:ext cx="756722" cy="7830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3" name="CaixaDeTexto 6"/>
          <p:cNvSpPr txBox="1">
            <a:spLocks noChangeArrowheads="1"/>
          </p:cNvSpPr>
          <p:nvPr/>
        </p:nvSpPr>
        <p:spPr bwMode="auto">
          <a:xfrm>
            <a:off x="5367996" y="1296130"/>
            <a:ext cx="17124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Produtos de limpeza</a:t>
            </a:r>
            <a:endParaRPr lang="pt-PT" sz="1400" b="1" dirty="0"/>
          </a:p>
        </p:txBody>
      </p:sp>
      <p:grpSp>
        <p:nvGrpSpPr>
          <p:cNvPr id="44" name="Grupo 47"/>
          <p:cNvGrpSpPr>
            <a:grpSpLocks/>
          </p:cNvGrpSpPr>
          <p:nvPr/>
        </p:nvGrpSpPr>
        <p:grpSpPr bwMode="auto">
          <a:xfrm>
            <a:off x="6056430" y="1315424"/>
            <a:ext cx="300038" cy="307965"/>
            <a:chOff x="449705" y="2668249"/>
            <a:chExt cx="299803" cy="307728"/>
          </a:xfrm>
        </p:grpSpPr>
        <p:sp>
          <p:nvSpPr>
            <p:cNvPr id="45" name="Oval 4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6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47" name="Line 30"/>
          <p:cNvSpPr>
            <a:spLocks noChangeShapeType="1"/>
          </p:cNvSpPr>
          <p:nvPr/>
        </p:nvSpPr>
        <p:spPr bwMode="auto">
          <a:xfrm flipH="1">
            <a:off x="5395758" y="1598939"/>
            <a:ext cx="815944" cy="21648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8" name="CaixaDeTexto 6"/>
          <p:cNvSpPr txBox="1">
            <a:spLocks noChangeArrowheads="1"/>
          </p:cNvSpPr>
          <p:nvPr/>
        </p:nvSpPr>
        <p:spPr bwMode="auto">
          <a:xfrm>
            <a:off x="4198672" y="1395893"/>
            <a:ext cx="10310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Humidades</a:t>
            </a:r>
            <a:endParaRPr lang="pt-PT" sz="1400" b="1" dirty="0"/>
          </a:p>
        </p:txBody>
      </p:sp>
      <p:grpSp>
        <p:nvGrpSpPr>
          <p:cNvPr id="49" name="Grupo 47"/>
          <p:cNvGrpSpPr>
            <a:grpSpLocks/>
          </p:cNvGrpSpPr>
          <p:nvPr/>
        </p:nvGrpSpPr>
        <p:grpSpPr bwMode="auto">
          <a:xfrm>
            <a:off x="4533240" y="1395447"/>
            <a:ext cx="300038" cy="307965"/>
            <a:chOff x="449705" y="2668249"/>
            <a:chExt cx="299803" cy="307728"/>
          </a:xfrm>
        </p:grpSpPr>
        <p:sp>
          <p:nvSpPr>
            <p:cNvPr id="50" name="Oval 4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1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2" name="Line 30"/>
          <p:cNvSpPr>
            <a:spLocks noChangeShapeType="1"/>
          </p:cNvSpPr>
          <p:nvPr/>
        </p:nvSpPr>
        <p:spPr bwMode="auto">
          <a:xfrm>
            <a:off x="4691676" y="1684479"/>
            <a:ext cx="93179" cy="1192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3" name="CaixaDeTexto 6"/>
          <p:cNvSpPr txBox="1">
            <a:spLocks noChangeArrowheads="1"/>
          </p:cNvSpPr>
          <p:nvPr/>
        </p:nvSpPr>
        <p:spPr bwMode="auto">
          <a:xfrm>
            <a:off x="808175" y="1553810"/>
            <a:ext cx="15824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Produtos qu</a:t>
            </a:r>
            <a:r>
              <a:rPr lang="pt-PT" sz="1400" b="1" dirty="0" smtClean="0"/>
              <a:t>ímicos</a:t>
            </a:r>
            <a:endParaRPr lang="pt-PT" sz="1400" b="1" dirty="0"/>
          </a:p>
        </p:txBody>
      </p:sp>
      <p:grpSp>
        <p:nvGrpSpPr>
          <p:cNvPr id="54" name="Grupo 47"/>
          <p:cNvGrpSpPr>
            <a:grpSpLocks/>
          </p:cNvGrpSpPr>
          <p:nvPr/>
        </p:nvGrpSpPr>
        <p:grpSpPr bwMode="auto">
          <a:xfrm>
            <a:off x="1405289" y="1566524"/>
            <a:ext cx="300038" cy="307965"/>
            <a:chOff x="449705" y="2668249"/>
            <a:chExt cx="299803" cy="307728"/>
          </a:xfrm>
        </p:grpSpPr>
        <p:sp>
          <p:nvSpPr>
            <p:cNvPr id="55" name="Oval 5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6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57" name="Line 30"/>
          <p:cNvSpPr>
            <a:spLocks noChangeShapeType="1"/>
          </p:cNvSpPr>
          <p:nvPr/>
        </p:nvSpPr>
        <p:spPr bwMode="auto">
          <a:xfrm>
            <a:off x="1572666" y="1868719"/>
            <a:ext cx="264263" cy="1981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8" name="CaixaDeTexto 6"/>
          <p:cNvSpPr txBox="1">
            <a:spLocks noChangeArrowheads="1"/>
          </p:cNvSpPr>
          <p:nvPr/>
        </p:nvSpPr>
        <p:spPr bwMode="auto">
          <a:xfrm>
            <a:off x="2003586" y="757629"/>
            <a:ext cx="14157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Ar condicionado</a:t>
            </a:r>
            <a:endParaRPr lang="pt-PT" sz="1400" b="1" dirty="0"/>
          </a:p>
        </p:txBody>
      </p:sp>
      <p:grpSp>
        <p:nvGrpSpPr>
          <p:cNvPr id="59" name="Grupo 47"/>
          <p:cNvGrpSpPr>
            <a:grpSpLocks/>
          </p:cNvGrpSpPr>
          <p:nvPr/>
        </p:nvGrpSpPr>
        <p:grpSpPr bwMode="auto">
          <a:xfrm>
            <a:off x="2576564" y="776923"/>
            <a:ext cx="300038" cy="307965"/>
            <a:chOff x="449705" y="2668249"/>
            <a:chExt cx="299803" cy="307728"/>
          </a:xfrm>
        </p:grpSpPr>
        <p:sp>
          <p:nvSpPr>
            <p:cNvPr id="60" name="Oval 5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1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62" name="Line 30"/>
          <p:cNvSpPr>
            <a:spLocks noChangeShapeType="1"/>
          </p:cNvSpPr>
          <p:nvPr/>
        </p:nvSpPr>
        <p:spPr bwMode="auto">
          <a:xfrm>
            <a:off x="2730780" y="1065959"/>
            <a:ext cx="415608" cy="1586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63" name="CaixaDeTexto 6"/>
          <p:cNvSpPr txBox="1">
            <a:spLocks noChangeArrowheads="1"/>
          </p:cNvSpPr>
          <p:nvPr/>
        </p:nvSpPr>
        <p:spPr bwMode="auto">
          <a:xfrm>
            <a:off x="3229917" y="1475914"/>
            <a:ext cx="8386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Alcatifas</a:t>
            </a:r>
            <a:endParaRPr lang="pt-PT" sz="1400" b="1" dirty="0"/>
          </a:p>
        </p:txBody>
      </p:sp>
      <p:grpSp>
        <p:nvGrpSpPr>
          <p:cNvPr id="64" name="Grupo 47"/>
          <p:cNvGrpSpPr>
            <a:grpSpLocks/>
          </p:cNvGrpSpPr>
          <p:nvPr/>
        </p:nvGrpSpPr>
        <p:grpSpPr bwMode="auto">
          <a:xfrm>
            <a:off x="3468304" y="1475468"/>
            <a:ext cx="300038" cy="307965"/>
            <a:chOff x="449705" y="2668249"/>
            <a:chExt cx="299803" cy="307728"/>
          </a:xfrm>
        </p:grpSpPr>
        <p:sp>
          <p:nvSpPr>
            <p:cNvPr id="65" name="Oval 6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6" name="CaixaDeTexto 49"/>
            <p:cNvSpPr txBox="1">
              <a:spLocks noChangeArrowheads="1"/>
            </p:cNvSpPr>
            <p:nvPr/>
          </p:nvSpPr>
          <p:spPr bwMode="auto">
            <a:xfrm>
              <a:off x="500867" y="2698978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67" name="Line 30"/>
          <p:cNvSpPr>
            <a:spLocks noChangeShapeType="1"/>
          </p:cNvSpPr>
          <p:nvPr/>
        </p:nvSpPr>
        <p:spPr bwMode="auto">
          <a:xfrm flipH="1">
            <a:off x="3513823" y="1764499"/>
            <a:ext cx="112917" cy="2071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grpSp>
        <p:nvGrpSpPr>
          <p:cNvPr id="68" name="Group 67"/>
          <p:cNvGrpSpPr/>
          <p:nvPr/>
        </p:nvGrpSpPr>
        <p:grpSpPr>
          <a:xfrm>
            <a:off x="3067088" y="346312"/>
            <a:ext cx="3009824" cy="395206"/>
            <a:chOff x="318478" y="1972297"/>
            <a:chExt cx="4205822" cy="395206"/>
          </a:xfrm>
        </p:grpSpPr>
        <p:sp>
          <p:nvSpPr>
            <p:cNvPr id="69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0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Poluiç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ão do ar interior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896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5" grpId="0"/>
      <p:bldP spid="20" grpId="0" animBg="1"/>
      <p:bldP spid="21" grpId="0"/>
      <p:bldP spid="27" grpId="0" animBg="1"/>
      <p:bldP spid="28" grpId="0"/>
      <p:bldP spid="32" grpId="0" animBg="1"/>
      <p:bldP spid="33" grpId="0"/>
      <p:bldP spid="37" grpId="0" animBg="1"/>
      <p:bldP spid="38" grpId="0"/>
      <p:bldP spid="42" grpId="0" animBg="1"/>
      <p:bldP spid="43" grpId="0"/>
      <p:bldP spid="47" grpId="0" animBg="1"/>
      <p:bldP spid="48" grpId="0"/>
      <p:bldP spid="52" grpId="0" animBg="1"/>
      <p:bldP spid="53" grpId="0"/>
      <p:bldP spid="57" grpId="0" animBg="1"/>
      <p:bldP spid="58" grpId="0"/>
      <p:bldP spid="62" grpId="0" animBg="1"/>
      <p:bldP spid="63" grpId="0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ângulo 28"/>
          <p:cNvSpPr/>
          <p:nvPr/>
        </p:nvSpPr>
        <p:spPr>
          <a:xfrm>
            <a:off x="294703" y="4939986"/>
            <a:ext cx="8586458" cy="1170884"/>
          </a:xfrm>
          <a:prstGeom prst="rect">
            <a:avLst/>
          </a:prstGeom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en-US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pt-BR" sz="2200" b="1" dirty="0" err="1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 interior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de espaços fechados, como casas, escrit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órios ou fábricas,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pode conter diversos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poluentes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que afetam o sistema respirat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ório.</a:t>
            </a:r>
            <a:endParaRPr lang="pt-PT" sz="2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85555" y="4518029"/>
            <a:ext cx="3009824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Poluiç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ão do ar interior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1" descr="337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74" y="388219"/>
            <a:ext cx="5374907" cy="414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68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5018</TotalTime>
  <Words>216</Words>
  <Application>Microsoft Macintosh PowerPoint</Application>
  <PresentationFormat>On-screen Show (4:3)</PresentationFormat>
  <Paragraphs>54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Doenças respiratórias </dc:title>
  <dc:subject/>
  <dc:creator>CienTIC6</dc:creator>
  <cp:keywords/>
  <dc:description/>
  <cp:lastModifiedBy>José Salsa</cp:lastModifiedBy>
  <cp:revision>83</cp:revision>
  <dcterms:created xsi:type="dcterms:W3CDTF">2014-03-11T17:02:37Z</dcterms:created>
  <dcterms:modified xsi:type="dcterms:W3CDTF">2017-06-27T16:43:52Z</dcterms:modified>
  <cp:category/>
</cp:coreProperties>
</file>