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8" r:id="rId2"/>
    <p:sldId id="264" r:id="rId3"/>
    <p:sldId id="265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195" d="100"/>
          <a:sy n="195" d="100"/>
        </p:scale>
        <p:origin x="-1912" y="-112"/>
      </p:cViewPr>
      <p:guideLst>
        <p:guide orient="horz" pos="3884"/>
        <p:guide pos="22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 smtClean="0">
                <a:solidFill>
                  <a:srgbClr val="7F7F7F"/>
                </a:solidFill>
                <a:latin typeface="Arial Rounded MT Bold" pitchFamily="34" charset="0"/>
              </a:rPr>
              <a:t>Higiene e sistema respiratório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F5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2000" b="1" dirty="0" smtClean="0">
                <a:solidFill>
                  <a:srgbClr val="262626"/>
                </a:solidFill>
                <a:latin typeface="Arial Rounded MT Bold" pitchFamily="34" charset="0"/>
              </a:rPr>
              <a:t>6</a:t>
            </a:r>
            <a:r>
              <a:rPr lang="pt-PT" sz="3200" b="1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Naturais</a:t>
            </a:r>
            <a:r>
              <a:rPr lang="pt-PT" sz="1400" baseline="0" dirty="0" smtClean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 smtClean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F5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166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>
                <a:solidFill>
                  <a:srgbClr val="7F7F7F"/>
                </a:solidFill>
              </a:rPr>
              <a:t>Higiene e </a:t>
            </a:r>
            <a:r>
              <a:rPr lang="pt-BR" sz="5400" b="1" dirty="0" smtClean="0">
                <a:solidFill>
                  <a:srgbClr val="7F7F7F"/>
                </a:solidFill>
              </a:rPr>
              <a:t>sistema</a:t>
            </a:r>
            <a:br>
              <a:rPr lang="pt-BR" sz="5400" b="1" dirty="0" smtClean="0">
                <a:solidFill>
                  <a:srgbClr val="7F7F7F"/>
                </a:solidFill>
              </a:rPr>
            </a:br>
            <a:r>
              <a:rPr lang="pt-BR" sz="5400" b="1" dirty="0" smtClean="0">
                <a:solidFill>
                  <a:srgbClr val="7F7F7F"/>
                </a:solidFill>
              </a:rPr>
              <a:t>respiratório</a:t>
            </a:r>
            <a:endParaRPr lang="pt-BR" sz="5400" b="1" dirty="0">
              <a:solidFill>
                <a:srgbClr val="7F7F7F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</a:t>
            </a:r>
            <a:r>
              <a:rPr lang="pt-PT" sz="2400" dirty="0" smtClean="0">
                <a:solidFill>
                  <a:schemeClr val="bg1"/>
                </a:solidFill>
              </a:rPr>
              <a:t>Naturais </a:t>
            </a:r>
            <a:r>
              <a:rPr lang="pt-PT" sz="2400" dirty="0">
                <a:solidFill>
                  <a:schemeClr val="bg1"/>
                </a:solidFill>
              </a:rPr>
              <a:t>– 6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  <a:r>
              <a:rPr lang="pt-PT" sz="2400" baseline="30000" dirty="0" smtClean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Captura de ecrã 2017-02-12, às 19.27.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461191"/>
            <a:ext cx="7200900" cy="4587184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373313" y="812759"/>
            <a:ext cx="4397375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Equilíbrio do sistema respiratório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892774" y="2719758"/>
            <a:ext cx="552450" cy="552450"/>
            <a:chOff x="2394260" y="1495348"/>
            <a:chExt cx="552450" cy="552450"/>
          </a:xfrm>
        </p:grpSpPr>
        <p:sp>
          <p:nvSpPr>
            <p:cNvPr id="12" name="Oval 11"/>
            <p:cNvSpPr/>
            <p:nvPr/>
          </p:nvSpPr>
          <p:spPr>
            <a:xfrm>
              <a:off x="2394260" y="1495348"/>
              <a:ext cx="552450" cy="55245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E41F0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upo 9"/>
            <p:cNvGrpSpPr/>
            <p:nvPr/>
          </p:nvGrpSpPr>
          <p:grpSpPr>
            <a:xfrm>
              <a:off x="2520466" y="1621555"/>
              <a:ext cx="300038" cy="300037"/>
              <a:chOff x="7103991" y="4665686"/>
              <a:chExt cx="300038" cy="300037"/>
            </a:xfrm>
          </p:grpSpPr>
          <p:sp>
            <p:nvSpPr>
              <p:cNvPr id="14" name="Oval 13"/>
              <p:cNvSpPr/>
              <p:nvPr/>
            </p:nvSpPr>
            <p:spPr bwMode="auto">
              <a:xfrm>
                <a:off x="7103991" y="4665686"/>
                <a:ext cx="300038" cy="300037"/>
              </a:xfrm>
              <a:prstGeom prst="ellipse">
                <a:avLst/>
              </a:prstGeom>
              <a:solidFill>
                <a:srgbClr val="E41F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6" name="CaixaDeTexto 41"/>
              <p:cNvSpPr txBox="1">
                <a:spLocks noChangeArrowheads="1"/>
              </p:cNvSpPr>
              <p:nvPr/>
            </p:nvSpPr>
            <p:spPr bwMode="auto">
              <a:xfrm>
                <a:off x="7161390" y="4670141"/>
                <a:ext cx="197634" cy="277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pt-PT" b="1" dirty="0" smtClean="0">
                    <a:solidFill>
                      <a:schemeClr val="bg1"/>
                    </a:solidFill>
                    <a:latin typeface="Arial Rounded MT Bold" pitchFamily="34" charset="0"/>
                  </a:rPr>
                  <a:t>?</a:t>
                </a:r>
                <a:endParaRPr lang="pt-PT" b="1" dirty="0">
                  <a:solidFill>
                    <a:schemeClr val="bg1"/>
                  </a:solidFill>
                  <a:latin typeface="Arial Rounded MT Bold" pitchFamily="34" charset="0"/>
                </a:endParaRPr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1011910" y="2683385"/>
            <a:ext cx="2329167" cy="646331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/>
                <a:cs typeface="Arial"/>
              </a:rPr>
              <a:t>Fazer exerc</a:t>
            </a:r>
            <a:r>
              <a:rPr lang="pt-PT" b="1" dirty="0" smtClean="0">
                <a:latin typeface="Arial"/>
                <a:cs typeface="Arial"/>
              </a:rPr>
              <a:t>ício físico</a:t>
            </a:r>
            <a:endParaRPr lang="pt-PT" b="1" dirty="0">
              <a:latin typeface="Arial"/>
              <a:cs typeface="Arial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4279071" y="2722363"/>
            <a:ext cx="552450" cy="552450"/>
            <a:chOff x="2394260" y="1495348"/>
            <a:chExt cx="552450" cy="552450"/>
          </a:xfrm>
        </p:grpSpPr>
        <p:sp>
          <p:nvSpPr>
            <p:cNvPr id="74" name="Oval 73"/>
            <p:cNvSpPr/>
            <p:nvPr/>
          </p:nvSpPr>
          <p:spPr>
            <a:xfrm>
              <a:off x="2394260" y="1495348"/>
              <a:ext cx="552450" cy="55245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E41F0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upo 9"/>
            <p:cNvGrpSpPr/>
            <p:nvPr/>
          </p:nvGrpSpPr>
          <p:grpSpPr>
            <a:xfrm>
              <a:off x="2520466" y="1621555"/>
              <a:ext cx="300038" cy="300037"/>
              <a:chOff x="7103991" y="4665686"/>
              <a:chExt cx="300038" cy="300037"/>
            </a:xfrm>
          </p:grpSpPr>
          <p:sp>
            <p:nvSpPr>
              <p:cNvPr id="76" name="Oval 75"/>
              <p:cNvSpPr/>
              <p:nvPr/>
            </p:nvSpPr>
            <p:spPr bwMode="auto">
              <a:xfrm>
                <a:off x="7103991" y="4665686"/>
                <a:ext cx="300038" cy="300037"/>
              </a:xfrm>
              <a:prstGeom prst="ellipse">
                <a:avLst/>
              </a:prstGeom>
              <a:solidFill>
                <a:srgbClr val="E41F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77" name="CaixaDeTexto 41"/>
              <p:cNvSpPr txBox="1">
                <a:spLocks noChangeArrowheads="1"/>
              </p:cNvSpPr>
              <p:nvPr/>
            </p:nvSpPr>
            <p:spPr bwMode="auto">
              <a:xfrm>
                <a:off x="7161390" y="4670141"/>
                <a:ext cx="197634" cy="277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pt-PT" b="1" dirty="0" smtClean="0">
                    <a:solidFill>
                      <a:schemeClr val="bg1"/>
                    </a:solidFill>
                    <a:latin typeface="Arial Rounded MT Bold" pitchFamily="34" charset="0"/>
                  </a:rPr>
                  <a:t>?</a:t>
                </a:r>
                <a:endParaRPr lang="pt-PT" b="1" dirty="0">
                  <a:solidFill>
                    <a:schemeClr val="bg1"/>
                  </a:solidFill>
                  <a:latin typeface="Arial Rounded MT Bold" pitchFamily="34" charset="0"/>
                </a:endParaRPr>
              </a:p>
            </p:txBody>
          </p:sp>
        </p:grpSp>
      </p:grpSp>
      <p:sp>
        <p:nvSpPr>
          <p:cNvPr id="78" name="TextBox 77"/>
          <p:cNvSpPr txBox="1"/>
          <p:nvPr/>
        </p:nvSpPr>
        <p:spPr>
          <a:xfrm>
            <a:off x="3398208" y="2685990"/>
            <a:ext cx="2339588" cy="646331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/>
                <a:cs typeface="Arial"/>
              </a:rPr>
              <a:t>Proteger da tosse</a:t>
            </a:r>
          </a:p>
          <a:p>
            <a:pPr algn="ctr"/>
            <a:r>
              <a:rPr lang="pt-PT" b="1" dirty="0" smtClean="0">
                <a:latin typeface="Arial"/>
                <a:cs typeface="Arial"/>
              </a:rPr>
              <a:t>e dos espirros</a:t>
            </a:r>
            <a:endParaRPr lang="pt-PT" b="1" dirty="0">
              <a:latin typeface="Arial"/>
              <a:cs typeface="Arial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6652342" y="2724968"/>
            <a:ext cx="552450" cy="552450"/>
            <a:chOff x="2394260" y="1495348"/>
            <a:chExt cx="552450" cy="552450"/>
          </a:xfrm>
        </p:grpSpPr>
        <p:sp>
          <p:nvSpPr>
            <p:cNvPr id="80" name="Oval 79"/>
            <p:cNvSpPr/>
            <p:nvPr/>
          </p:nvSpPr>
          <p:spPr>
            <a:xfrm>
              <a:off x="2394260" y="1495348"/>
              <a:ext cx="552450" cy="55245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E41F0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1" name="Grupo 9"/>
            <p:cNvGrpSpPr/>
            <p:nvPr/>
          </p:nvGrpSpPr>
          <p:grpSpPr>
            <a:xfrm>
              <a:off x="2520466" y="1621555"/>
              <a:ext cx="300038" cy="300037"/>
              <a:chOff x="7103991" y="4665686"/>
              <a:chExt cx="300038" cy="300037"/>
            </a:xfrm>
          </p:grpSpPr>
          <p:sp>
            <p:nvSpPr>
              <p:cNvPr id="82" name="Oval 81"/>
              <p:cNvSpPr/>
              <p:nvPr/>
            </p:nvSpPr>
            <p:spPr bwMode="auto">
              <a:xfrm>
                <a:off x="7103991" y="4665686"/>
                <a:ext cx="300038" cy="300037"/>
              </a:xfrm>
              <a:prstGeom prst="ellipse">
                <a:avLst/>
              </a:prstGeom>
              <a:solidFill>
                <a:srgbClr val="E41F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83" name="CaixaDeTexto 41"/>
              <p:cNvSpPr txBox="1">
                <a:spLocks noChangeArrowheads="1"/>
              </p:cNvSpPr>
              <p:nvPr/>
            </p:nvSpPr>
            <p:spPr bwMode="auto">
              <a:xfrm>
                <a:off x="7161390" y="4670141"/>
                <a:ext cx="197634" cy="277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pt-PT" b="1" dirty="0" smtClean="0">
                    <a:solidFill>
                      <a:schemeClr val="bg1"/>
                    </a:solidFill>
                    <a:latin typeface="Arial Rounded MT Bold" pitchFamily="34" charset="0"/>
                  </a:rPr>
                  <a:t>?</a:t>
                </a:r>
                <a:endParaRPr lang="pt-PT" b="1" dirty="0">
                  <a:solidFill>
                    <a:schemeClr val="bg1"/>
                  </a:solidFill>
                  <a:latin typeface="Arial Rounded MT Bold" pitchFamily="34" charset="0"/>
                </a:endParaRPr>
              </a:p>
            </p:txBody>
          </p:sp>
        </p:grpSp>
      </p:grpSp>
      <p:sp>
        <p:nvSpPr>
          <p:cNvPr id="84" name="TextBox 83"/>
          <p:cNvSpPr txBox="1"/>
          <p:nvPr/>
        </p:nvSpPr>
        <p:spPr>
          <a:xfrm>
            <a:off x="5777992" y="2688595"/>
            <a:ext cx="2339588" cy="646331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/>
                <a:cs typeface="Arial"/>
              </a:rPr>
              <a:t>Lavar as m</a:t>
            </a:r>
            <a:r>
              <a:rPr lang="pt-PT" b="1" dirty="0" smtClean="0">
                <a:latin typeface="Arial"/>
                <a:cs typeface="Arial"/>
              </a:rPr>
              <a:t>ãos</a:t>
            </a:r>
            <a:br>
              <a:rPr lang="pt-PT" b="1" dirty="0" smtClean="0">
                <a:latin typeface="Arial"/>
                <a:cs typeface="Arial"/>
              </a:rPr>
            </a:br>
            <a:r>
              <a:rPr lang="pt-PT" b="1" dirty="0" smtClean="0">
                <a:latin typeface="Arial"/>
                <a:cs typeface="Arial"/>
              </a:rPr>
              <a:t>com frequência</a:t>
            </a:r>
            <a:endParaRPr lang="pt-PT" b="1" dirty="0">
              <a:latin typeface="Arial"/>
              <a:cs typeface="Arial"/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1875840" y="4949748"/>
            <a:ext cx="552450" cy="552450"/>
            <a:chOff x="2394260" y="1495348"/>
            <a:chExt cx="552450" cy="552450"/>
          </a:xfrm>
        </p:grpSpPr>
        <p:sp>
          <p:nvSpPr>
            <p:cNvPr id="86" name="Oval 85"/>
            <p:cNvSpPr/>
            <p:nvPr/>
          </p:nvSpPr>
          <p:spPr>
            <a:xfrm>
              <a:off x="2394260" y="1495348"/>
              <a:ext cx="552450" cy="55245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E41F0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7" name="Grupo 9"/>
            <p:cNvGrpSpPr/>
            <p:nvPr/>
          </p:nvGrpSpPr>
          <p:grpSpPr>
            <a:xfrm>
              <a:off x="2520466" y="1621555"/>
              <a:ext cx="300038" cy="300037"/>
              <a:chOff x="7103991" y="4665686"/>
              <a:chExt cx="300038" cy="300037"/>
            </a:xfrm>
          </p:grpSpPr>
          <p:sp>
            <p:nvSpPr>
              <p:cNvPr id="88" name="Oval 87"/>
              <p:cNvSpPr/>
              <p:nvPr/>
            </p:nvSpPr>
            <p:spPr bwMode="auto">
              <a:xfrm>
                <a:off x="7103991" y="4665686"/>
                <a:ext cx="300038" cy="300037"/>
              </a:xfrm>
              <a:prstGeom prst="ellipse">
                <a:avLst/>
              </a:prstGeom>
              <a:solidFill>
                <a:srgbClr val="E41F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89" name="CaixaDeTexto 41"/>
              <p:cNvSpPr txBox="1">
                <a:spLocks noChangeArrowheads="1"/>
              </p:cNvSpPr>
              <p:nvPr/>
            </p:nvSpPr>
            <p:spPr bwMode="auto">
              <a:xfrm>
                <a:off x="7161390" y="4670141"/>
                <a:ext cx="197634" cy="277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pt-PT" b="1" dirty="0" smtClean="0">
                    <a:solidFill>
                      <a:schemeClr val="bg1"/>
                    </a:solidFill>
                    <a:latin typeface="Arial Rounded MT Bold" pitchFamily="34" charset="0"/>
                  </a:rPr>
                  <a:t>?</a:t>
                </a:r>
                <a:endParaRPr lang="pt-PT" b="1" dirty="0">
                  <a:solidFill>
                    <a:schemeClr val="bg1"/>
                  </a:solidFill>
                  <a:latin typeface="Arial Rounded MT Bold" pitchFamily="34" charset="0"/>
                </a:endParaRPr>
              </a:p>
            </p:txBody>
          </p:sp>
        </p:grpSp>
      </p:grpSp>
      <p:sp>
        <p:nvSpPr>
          <p:cNvPr id="90" name="TextBox 89"/>
          <p:cNvSpPr txBox="1"/>
          <p:nvPr/>
        </p:nvSpPr>
        <p:spPr>
          <a:xfrm>
            <a:off x="994976" y="4913375"/>
            <a:ext cx="2352614" cy="646331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/>
                <a:cs typeface="Arial"/>
              </a:rPr>
              <a:t>Arejar os espaços fechados</a:t>
            </a:r>
            <a:endParaRPr lang="pt-PT" b="1" dirty="0">
              <a:latin typeface="Arial"/>
              <a:cs typeface="Arial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4262137" y="4952353"/>
            <a:ext cx="552450" cy="552450"/>
            <a:chOff x="2394260" y="1495348"/>
            <a:chExt cx="552450" cy="552450"/>
          </a:xfrm>
        </p:grpSpPr>
        <p:sp>
          <p:nvSpPr>
            <p:cNvPr id="92" name="Oval 91"/>
            <p:cNvSpPr/>
            <p:nvPr/>
          </p:nvSpPr>
          <p:spPr>
            <a:xfrm>
              <a:off x="2394260" y="1495348"/>
              <a:ext cx="552450" cy="55245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E41F0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upo 9"/>
            <p:cNvGrpSpPr/>
            <p:nvPr/>
          </p:nvGrpSpPr>
          <p:grpSpPr>
            <a:xfrm>
              <a:off x="2520466" y="1621555"/>
              <a:ext cx="300038" cy="300037"/>
              <a:chOff x="7103991" y="4665686"/>
              <a:chExt cx="300038" cy="300037"/>
            </a:xfrm>
          </p:grpSpPr>
          <p:sp>
            <p:nvSpPr>
              <p:cNvPr id="94" name="Oval 93"/>
              <p:cNvSpPr/>
              <p:nvPr/>
            </p:nvSpPr>
            <p:spPr bwMode="auto">
              <a:xfrm>
                <a:off x="7103991" y="4665686"/>
                <a:ext cx="300038" cy="300037"/>
              </a:xfrm>
              <a:prstGeom prst="ellipse">
                <a:avLst/>
              </a:prstGeom>
              <a:solidFill>
                <a:srgbClr val="E41F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95" name="CaixaDeTexto 41"/>
              <p:cNvSpPr txBox="1">
                <a:spLocks noChangeArrowheads="1"/>
              </p:cNvSpPr>
              <p:nvPr/>
            </p:nvSpPr>
            <p:spPr bwMode="auto">
              <a:xfrm>
                <a:off x="7161390" y="4670141"/>
                <a:ext cx="197634" cy="277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pt-PT" b="1" dirty="0" smtClean="0">
                    <a:solidFill>
                      <a:schemeClr val="bg1"/>
                    </a:solidFill>
                    <a:latin typeface="Arial Rounded MT Bold" pitchFamily="34" charset="0"/>
                  </a:rPr>
                  <a:t>?</a:t>
                </a:r>
                <a:endParaRPr lang="pt-PT" b="1" dirty="0">
                  <a:solidFill>
                    <a:schemeClr val="bg1"/>
                  </a:solidFill>
                  <a:latin typeface="Arial Rounded MT Bold" pitchFamily="34" charset="0"/>
                </a:endParaRPr>
              </a:p>
            </p:txBody>
          </p:sp>
        </p:grpSp>
      </p:grpSp>
      <p:sp>
        <p:nvSpPr>
          <p:cNvPr id="96" name="TextBox 95"/>
          <p:cNvSpPr txBox="1"/>
          <p:nvPr/>
        </p:nvSpPr>
        <p:spPr>
          <a:xfrm>
            <a:off x="3381273" y="4915980"/>
            <a:ext cx="2350009" cy="646331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/>
                <a:cs typeface="Arial"/>
              </a:rPr>
              <a:t>Limpar aparelhos de ar condicionado</a:t>
            </a:r>
            <a:endParaRPr lang="pt-PT" b="1" dirty="0">
              <a:latin typeface="Arial"/>
              <a:cs typeface="Arial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6635408" y="4954958"/>
            <a:ext cx="552450" cy="552450"/>
            <a:chOff x="2394260" y="1495348"/>
            <a:chExt cx="552450" cy="552450"/>
          </a:xfrm>
        </p:grpSpPr>
        <p:sp>
          <p:nvSpPr>
            <p:cNvPr id="98" name="Oval 97"/>
            <p:cNvSpPr/>
            <p:nvPr/>
          </p:nvSpPr>
          <p:spPr>
            <a:xfrm>
              <a:off x="2394260" y="1495348"/>
              <a:ext cx="552450" cy="55245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E41F0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Grupo 9"/>
            <p:cNvGrpSpPr/>
            <p:nvPr/>
          </p:nvGrpSpPr>
          <p:grpSpPr>
            <a:xfrm>
              <a:off x="2520466" y="1621555"/>
              <a:ext cx="300038" cy="300037"/>
              <a:chOff x="7103991" y="4665686"/>
              <a:chExt cx="300038" cy="300037"/>
            </a:xfrm>
          </p:grpSpPr>
          <p:sp>
            <p:nvSpPr>
              <p:cNvPr id="100" name="Oval 99"/>
              <p:cNvSpPr/>
              <p:nvPr/>
            </p:nvSpPr>
            <p:spPr bwMode="auto">
              <a:xfrm>
                <a:off x="7103991" y="4665686"/>
                <a:ext cx="300038" cy="300037"/>
              </a:xfrm>
              <a:prstGeom prst="ellipse">
                <a:avLst/>
              </a:prstGeom>
              <a:solidFill>
                <a:srgbClr val="E41F0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01" name="CaixaDeTexto 41"/>
              <p:cNvSpPr txBox="1">
                <a:spLocks noChangeArrowheads="1"/>
              </p:cNvSpPr>
              <p:nvPr/>
            </p:nvSpPr>
            <p:spPr bwMode="auto">
              <a:xfrm>
                <a:off x="7161390" y="4670141"/>
                <a:ext cx="197634" cy="277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pt-PT" b="1" dirty="0" smtClean="0">
                    <a:solidFill>
                      <a:schemeClr val="bg1"/>
                    </a:solidFill>
                    <a:latin typeface="Arial Rounded MT Bold" pitchFamily="34" charset="0"/>
                  </a:rPr>
                  <a:t>?</a:t>
                </a:r>
                <a:endParaRPr lang="pt-PT" b="1" dirty="0">
                  <a:solidFill>
                    <a:schemeClr val="bg1"/>
                  </a:solidFill>
                  <a:latin typeface="Arial Rounded MT Bold" pitchFamily="34" charset="0"/>
                </a:endParaRPr>
              </a:p>
            </p:txBody>
          </p:sp>
        </p:grpSp>
      </p:grpSp>
      <p:sp>
        <p:nvSpPr>
          <p:cNvPr id="102" name="TextBox 101"/>
          <p:cNvSpPr txBox="1"/>
          <p:nvPr/>
        </p:nvSpPr>
        <p:spPr>
          <a:xfrm>
            <a:off x="5761057" y="4918585"/>
            <a:ext cx="2366943" cy="646331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/>
                <a:cs typeface="Arial"/>
              </a:rPr>
              <a:t>Rejeitar o tabaco</a:t>
            </a:r>
            <a:br>
              <a:rPr lang="pt-PT" b="1" dirty="0" smtClean="0">
                <a:latin typeface="Arial"/>
                <a:cs typeface="Arial"/>
              </a:rPr>
            </a:br>
            <a:r>
              <a:rPr lang="pt-PT" b="1" dirty="0" smtClean="0">
                <a:latin typeface="Arial"/>
                <a:cs typeface="Arial"/>
              </a:rPr>
              <a:t>e evitar o seu fumo</a:t>
            </a:r>
            <a:endParaRPr lang="pt-PT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5565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78" grpId="0" animBg="1"/>
      <p:bldP spid="84" grpId="0" animBg="1"/>
      <p:bldP spid="90" grpId="0" animBg="1"/>
      <p:bldP spid="96" grpId="0" animBg="1"/>
      <p:bldP spid="10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r>
              <a:rPr lang="pt-PT" b="1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43" name="Rectângulo 28"/>
          <p:cNvSpPr/>
          <p:nvPr/>
        </p:nvSpPr>
        <p:spPr>
          <a:xfrm>
            <a:off x="240224" y="4787009"/>
            <a:ext cx="8640304" cy="1509438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PT" sz="2200" dirty="0" smtClean="0">
                <a:latin typeface="Arial" pitchFamily="34" charset="0"/>
                <a:cs typeface="Arial" pitchFamily="34" charset="0"/>
              </a:rPr>
              <a:t>O evitamento de ambientes poluídos ou pouco ventilados, o arejamento de espaços interiores, a limpeza das mãos e a abstinência de tabaco são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medidas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importantes para um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bom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funcionamento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do sistema respiratório. </a:t>
            </a: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0808" y="599941"/>
            <a:ext cx="4102385" cy="414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07964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4732</TotalTime>
  <Words>90</Words>
  <Application>Microsoft Macintosh PowerPoint</Application>
  <PresentationFormat>On-screen Show (4:3)</PresentationFormat>
  <Paragraphs>23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Higiene e sistema respiratório </dc:title>
  <dc:subject/>
  <dc:creator>CienTIC6</dc:creator>
  <cp:keywords/>
  <dc:description/>
  <cp:lastModifiedBy>José Salsa</cp:lastModifiedBy>
  <cp:revision>84</cp:revision>
  <dcterms:created xsi:type="dcterms:W3CDTF">2014-03-11T17:02:37Z</dcterms:created>
  <dcterms:modified xsi:type="dcterms:W3CDTF">2017-06-27T16:56:43Z</dcterms:modified>
  <cp:category/>
</cp:coreProperties>
</file>