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8" r:id="rId2"/>
    <p:sldId id="265" r:id="rId3"/>
    <p:sldId id="268" r:id="rId4"/>
    <p:sldId id="266" r:id="rId5"/>
    <p:sldId id="267" r:id="rId6"/>
    <p:sldId id="264" r:id="rId7"/>
    <p:sldId id="269" r:id="rId8"/>
    <p:sldId id="270" r:id="rId9"/>
    <p:sldId id="27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F06"/>
    <a:srgbClr val="E47A00"/>
    <a:srgbClr val="FF0000"/>
    <a:srgbClr val="FAC090"/>
    <a:srgbClr val="00B3F0"/>
    <a:srgbClr val="017DC7"/>
    <a:srgbClr val="00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9" autoAdjust="0"/>
    <p:restoredTop sz="94660"/>
  </p:normalViewPr>
  <p:slideViewPr>
    <p:cSldViewPr snapToGrid="0" showGuides="1">
      <p:cViewPr varScale="1">
        <p:scale>
          <a:sx n="10" d="100"/>
          <a:sy n="10" d="100"/>
        </p:scale>
        <p:origin x="-4216" y="-48"/>
      </p:cViewPr>
      <p:guideLst>
        <p:guide orient="horz" pos="3807"/>
        <p:guide pos="22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-356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76B6E-855B-42EC-820D-12D0DE0D6AEA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41E28-0F35-49B4-BBD1-E31B11B3E4D2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9579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66584-E857-4AC1-84D9-25967A6A2364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30721-E5D6-442E-9308-15DD3F709A3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306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9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61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7"/>
          <p:cNvSpPr txBox="1"/>
          <p:nvPr userDrawn="1"/>
        </p:nvSpPr>
        <p:spPr>
          <a:xfrm>
            <a:off x="4067944" y="27896"/>
            <a:ext cx="493318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400" dirty="0" smtClean="0">
                <a:solidFill>
                  <a:srgbClr val="7F7F7F"/>
                </a:solidFill>
                <a:latin typeface="Arial Rounded MT Bold" pitchFamily="34" charset="0"/>
              </a:rPr>
              <a:t> Transformação dos alimentos</a:t>
            </a:r>
          </a:p>
        </p:txBody>
      </p:sp>
      <p:sp>
        <p:nvSpPr>
          <p:cNvPr id="8" name="Fluxograma: atraso 8"/>
          <p:cNvSpPr/>
          <p:nvPr userDrawn="1"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9" name="CaixaDeTexto 9"/>
          <p:cNvSpPr txBox="1"/>
          <p:nvPr userDrawn="1"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B2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0" name="Conexão recta 10"/>
          <p:cNvCxnSpPr/>
          <p:nvPr userDrawn="1"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ângulo 11"/>
          <p:cNvSpPr/>
          <p:nvPr userDrawn="1"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2" name="CaixaDeTexto 12"/>
          <p:cNvSpPr txBox="1"/>
          <p:nvPr userDrawn="1"/>
        </p:nvSpPr>
        <p:spPr>
          <a:xfrm>
            <a:off x="0" y="6327775"/>
            <a:ext cx="9144000" cy="49244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/>
            <a:r>
              <a:rPr lang="pt-PT" sz="2000" b="1" dirty="0" err="1">
                <a:solidFill>
                  <a:srgbClr val="262626"/>
                </a:solidFill>
                <a:latin typeface="Arial Rounded MT Bold" pitchFamily="34" charset="0"/>
              </a:rPr>
              <a:t>CienTIC</a:t>
            </a:r>
            <a:r>
              <a:rPr lang="pt-PT" sz="2000" b="1" dirty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2000" b="1" dirty="0" smtClean="0">
                <a:solidFill>
                  <a:srgbClr val="262626"/>
                </a:solidFill>
                <a:latin typeface="Arial Rounded MT Bold" pitchFamily="34" charset="0"/>
              </a:rPr>
              <a:t>6</a:t>
            </a:r>
            <a:r>
              <a:rPr lang="pt-PT" sz="3200" b="1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Ciências 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Naturais</a:t>
            </a:r>
            <a:r>
              <a:rPr lang="pt-PT" sz="1400" baseline="0" dirty="0" smtClean="0">
                <a:solidFill>
                  <a:srgbClr val="262626"/>
                </a:solidFill>
                <a:latin typeface="Arial Rounded MT Bold" pitchFamily="34" charset="0"/>
              </a:rPr>
              <a:t> 6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.</a:t>
            </a:r>
            <a:r>
              <a:rPr lang="pt-PT" sz="1400" baseline="30000" dirty="0" smtClean="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356853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2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B</a:t>
            </a:r>
            <a:r>
              <a:rPr lang="pt-PT" sz="3200" b="1" dirty="0">
                <a:solidFill>
                  <a:schemeClr val="bg1"/>
                </a:solidFill>
                <a:latin typeface="Arial Rounded MT Bold" pitchFamily="34" charset="0"/>
              </a:rPr>
              <a:t>2</a:t>
            </a:r>
          </a:p>
        </p:txBody>
      </p:sp>
      <p:sp>
        <p:nvSpPr>
          <p:cNvPr id="5123" name="CaixaDeTexto 7"/>
          <p:cNvSpPr txBox="1">
            <a:spLocks noChangeArrowheads="1"/>
          </p:cNvSpPr>
          <p:nvPr/>
        </p:nvSpPr>
        <p:spPr bwMode="auto">
          <a:xfrm>
            <a:off x="0" y="212965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BR" sz="5400" b="1" dirty="0" smtClean="0">
                <a:solidFill>
                  <a:srgbClr val="7F7F7F"/>
                </a:solidFill>
              </a:rPr>
              <a:t>Transformação </a:t>
            </a:r>
            <a:r>
              <a:rPr lang="pt-BR" sz="5400" b="1" dirty="0">
                <a:solidFill>
                  <a:srgbClr val="7F7F7F"/>
                </a:solidFill>
              </a:rPr>
              <a:t>dos alimentos</a:t>
            </a: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125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6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</a:t>
            </a:r>
            <a:r>
              <a:rPr lang="pt-PT" sz="2400" dirty="0" smtClean="0">
                <a:solidFill>
                  <a:schemeClr val="bg1"/>
                </a:solidFill>
              </a:rPr>
              <a:t>Naturais </a:t>
            </a:r>
            <a:r>
              <a:rPr lang="pt-PT" sz="2400" dirty="0">
                <a:solidFill>
                  <a:schemeClr val="bg1"/>
                </a:solidFill>
              </a:rPr>
              <a:t>– 6</a:t>
            </a:r>
            <a:r>
              <a:rPr lang="pt-PT" sz="2400" dirty="0" smtClean="0">
                <a:solidFill>
                  <a:schemeClr val="bg1"/>
                </a:solidFill>
              </a:rPr>
              <a:t>.</a:t>
            </a:r>
            <a:r>
              <a:rPr lang="pt-PT" sz="2400" baseline="30000" dirty="0" smtClean="0">
                <a:solidFill>
                  <a:schemeClr val="bg1"/>
                </a:solidFill>
                <a:cs typeface="Arial" charset="0"/>
              </a:rPr>
              <a:t>o</a:t>
            </a:r>
            <a:r>
              <a:rPr lang="pt-PT" sz="2400" dirty="0" smtClean="0">
                <a:solidFill>
                  <a:schemeClr val="bg1"/>
                </a:solidFill>
              </a:rPr>
              <a:t> </a:t>
            </a:r>
            <a:r>
              <a:rPr lang="pt-PT" sz="2400" dirty="0">
                <a:solidFill>
                  <a:schemeClr val="bg1"/>
                </a:solidFill>
              </a:rPr>
              <a:t>ano</a:t>
            </a:r>
          </a:p>
        </p:txBody>
      </p:sp>
      <p:pic>
        <p:nvPicPr>
          <p:cNvPr id="5126" name="Picture 10" descr="LOGO.pdf"/>
          <p:cNvPicPr>
            <a:picLocks noChangeAspect="1"/>
          </p:cNvPicPr>
          <p:nvPr/>
        </p:nvPicPr>
        <p:blipFill>
          <a:blip r:embed="rId2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2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/9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11" name="Rectângulo 28"/>
          <p:cNvSpPr/>
          <p:nvPr/>
        </p:nvSpPr>
        <p:spPr>
          <a:xfrm>
            <a:off x="3107410" y="1547173"/>
            <a:ext cx="5780868" cy="2001881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>
              <a:spcAft>
                <a:spcPts val="1200"/>
              </a:spcAft>
            </a:pPr>
            <a:r>
              <a:rPr lang="pt-PT" sz="2200" dirty="0" smtClean="0">
                <a:latin typeface="Arial" pitchFamily="34" charset="0"/>
                <a:cs typeface="Arial" pitchFamily="34" charset="0"/>
              </a:rPr>
              <a:t>Transformação de moléculas orgânicas de grandes dimensões em moléculas mais simples que são absorvidas para o sangue e para a </a:t>
            </a:r>
            <a:r>
              <a:rPr lang="pt-PT" sz="2200" dirty="0" err="1" smtClean="0">
                <a:latin typeface="Arial" pitchFamily="34" charset="0"/>
                <a:cs typeface="Arial" pitchFamily="34" charset="0"/>
              </a:rPr>
              <a:t>linfa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>
              <a:spcAft>
                <a:spcPts val="1200"/>
              </a:spcAft>
            </a:pPr>
            <a:r>
              <a:rPr lang="pt-PT" sz="2200" dirty="0" smtClean="0">
                <a:latin typeface="Arial" pitchFamily="34" charset="0"/>
                <a:cs typeface="Arial" pitchFamily="34" charset="0"/>
              </a:rPr>
              <a:t>A digestão é </a:t>
            </a:r>
            <a:r>
              <a:rPr lang="pt-PT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mecânica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e </a:t>
            </a:r>
            <a:r>
              <a:rPr lang="pt-PT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química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3543" y="1737908"/>
            <a:ext cx="2667887" cy="4503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Group 12"/>
          <p:cNvGrpSpPr/>
          <p:nvPr/>
        </p:nvGrpSpPr>
        <p:grpSpPr>
          <a:xfrm>
            <a:off x="3183783" y="1047499"/>
            <a:ext cx="1515222" cy="395206"/>
            <a:chOff x="470446" y="4206900"/>
            <a:chExt cx="3418188" cy="395206"/>
          </a:xfrm>
        </p:grpSpPr>
        <p:sp>
          <p:nvSpPr>
            <p:cNvPr id="14" name="Rectângulo arredondado 22"/>
            <p:cNvSpPr/>
            <p:nvPr/>
          </p:nvSpPr>
          <p:spPr>
            <a:xfrm>
              <a:off x="470446" y="4206900"/>
              <a:ext cx="3418188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CaixaDeTexto 23"/>
            <p:cNvSpPr txBox="1"/>
            <p:nvPr/>
          </p:nvSpPr>
          <p:spPr>
            <a:xfrm>
              <a:off x="487466" y="4212799"/>
              <a:ext cx="33801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sz="2200" b="1" dirty="0" smtClean="0">
                  <a:solidFill>
                    <a:schemeClr val="bg1"/>
                  </a:solidFill>
                </a:rPr>
                <a:t>Digestão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9069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/9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11" name="Rectângulo 28"/>
          <p:cNvSpPr/>
          <p:nvPr/>
        </p:nvSpPr>
        <p:spPr>
          <a:xfrm>
            <a:off x="3107410" y="1547173"/>
            <a:ext cx="5780868" cy="1170884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>
              <a:spcAft>
                <a:spcPts val="1200"/>
              </a:spcAft>
            </a:pPr>
            <a:r>
              <a:rPr lang="pt-PT" sz="2200" dirty="0" smtClean="0">
                <a:latin typeface="Arial" pitchFamily="34" charset="0"/>
                <a:cs typeface="Arial" pitchFamily="34" charset="0"/>
              </a:rPr>
              <a:t>Os alimentos e os nutrientes complexos são </a:t>
            </a:r>
            <a:r>
              <a:rPr lang="pt-PT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transformados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em nutrientes simples, por </a:t>
            </a:r>
            <a:r>
              <a:rPr lang="pt-PT" sz="2200" dirty="0" err="1" smtClean="0">
                <a:latin typeface="Arial" pitchFamily="34" charset="0"/>
                <a:cs typeface="Arial" pitchFamily="34" charset="0"/>
              </a:rPr>
              <a:t>ação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dos sucos digestivos.  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3543" y="1737908"/>
            <a:ext cx="2667887" cy="4503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12"/>
          <p:cNvGrpSpPr/>
          <p:nvPr/>
        </p:nvGrpSpPr>
        <p:grpSpPr>
          <a:xfrm>
            <a:off x="3183784" y="1047499"/>
            <a:ext cx="2239864" cy="395206"/>
            <a:chOff x="470446" y="4206900"/>
            <a:chExt cx="3418188" cy="395206"/>
          </a:xfrm>
        </p:grpSpPr>
        <p:sp>
          <p:nvSpPr>
            <p:cNvPr id="14" name="Rectângulo arredondado 22"/>
            <p:cNvSpPr/>
            <p:nvPr/>
          </p:nvSpPr>
          <p:spPr>
            <a:xfrm>
              <a:off x="470446" y="4206900"/>
              <a:ext cx="3418188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CaixaDeTexto 23"/>
            <p:cNvSpPr txBox="1"/>
            <p:nvPr/>
          </p:nvSpPr>
          <p:spPr>
            <a:xfrm>
              <a:off x="487466" y="4212799"/>
              <a:ext cx="33801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sz="2200" b="1" dirty="0" err="1" smtClean="0">
                  <a:solidFill>
                    <a:schemeClr val="bg1"/>
                  </a:solidFill>
                </a:rPr>
                <a:t>Ações</a:t>
              </a:r>
              <a:r>
                <a:rPr lang="pt-PT" sz="2200" b="1" dirty="0" smtClean="0">
                  <a:solidFill>
                    <a:schemeClr val="bg1"/>
                  </a:solidFill>
                </a:rPr>
                <a:t> químicas</a:t>
              </a:r>
            </a:p>
          </p:txBody>
        </p:sp>
      </p:grpSp>
      <p:grpSp>
        <p:nvGrpSpPr>
          <p:cNvPr id="8" name="Group 12"/>
          <p:cNvGrpSpPr/>
          <p:nvPr/>
        </p:nvGrpSpPr>
        <p:grpSpPr>
          <a:xfrm>
            <a:off x="3183783" y="3109382"/>
            <a:ext cx="2396746" cy="395206"/>
            <a:chOff x="470446" y="4206900"/>
            <a:chExt cx="3418188" cy="395206"/>
          </a:xfrm>
        </p:grpSpPr>
        <p:sp>
          <p:nvSpPr>
            <p:cNvPr id="9" name="Rectângulo arredondado 22"/>
            <p:cNvSpPr/>
            <p:nvPr/>
          </p:nvSpPr>
          <p:spPr>
            <a:xfrm>
              <a:off x="470446" y="4206900"/>
              <a:ext cx="3418188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CaixaDeTexto 23"/>
            <p:cNvSpPr txBox="1"/>
            <p:nvPr/>
          </p:nvSpPr>
          <p:spPr>
            <a:xfrm>
              <a:off x="487466" y="4212799"/>
              <a:ext cx="33801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sz="2200" b="1" dirty="0" err="1" smtClean="0">
                  <a:solidFill>
                    <a:schemeClr val="bg1"/>
                  </a:solidFill>
                </a:rPr>
                <a:t>Ações</a:t>
              </a:r>
              <a:r>
                <a:rPr lang="pt-PT" sz="2200" b="1" dirty="0" smtClean="0">
                  <a:solidFill>
                    <a:schemeClr val="bg1"/>
                  </a:solidFill>
                </a:rPr>
                <a:t> mecânicas</a:t>
              </a:r>
            </a:p>
          </p:txBody>
        </p:sp>
      </p:grpSp>
      <p:sp>
        <p:nvSpPr>
          <p:cNvPr id="15" name="Rectângulo 28"/>
          <p:cNvSpPr/>
          <p:nvPr/>
        </p:nvSpPr>
        <p:spPr>
          <a:xfrm>
            <a:off x="3099940" y="3623996"/>
            <a:ext cx="5780868" cy="1170884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>
              <a:spcAft>
                <a:spcPts val="1200"/>
              </a:spcAft>
            </a:pPr>
            <a:r>
              <a:rPr lang="pt-PT" sz="2200" dirty="0" smtClean="0">
                <a:latin typeface="Arial" pitchFamily="34" charset="0"/>
                <a:cs typeface="Arial" pitchFamily="34" charset="0"/>
              </a:rPr>
              <a:t>Os materiais digestivos são </a:t>
            </a:r>
            <a:r>
              <a:rPr lang="pt-PT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amassados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e </a:t>
            </a:r>
            <a:r>
              <a:rPr lang="pt-PT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misturados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com os sucos digestivos há medida que se deslocam no tubo digestivo.</a:t>
            </a:r>
          </a:p>
        </p:txBody>
      </p:sp>
    </p:spTree>
    <p:extLst>
      <p:ext uri="{BB962C8B-B14F-4D97-AF65-F5344CB8AC3E}">
        <p14:creationId xmlns:p14="http://schemas.microsoft.com/office/powerpoint/2010/main" val="1479069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ptura de ecrã 2017-02-12, às 23.22.4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539" y="402682"/>
            <a:ext cx="4634247" cy="5796037"/>
          </a:xfrm>
          <a:prstGeom prst="rect">
            <a:avLst/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4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/9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2" name="Grupo 17"/>
          <p:cNvGrpSpPr/>
          <p:nvPr/>
        </p:nvGrpSpPr>
        <p:grpSpPr>
          <a:xfrm>
            <a:off x="3151890" y="928548"/>
            <a:ext cx="300038" cy="300037"/>
            <a:chOff x="7103991" y="4665686"/>
            <a:chExt cx="300038" cy="300037"/>
          </a:xfrm>
        </p:grpSpPr>
        <p:sp>
          <p:nvSpPr>
            <p:cNvPr id="16" name="Oval 15"/>
            <p:cNvSpPr/>
            <p:nvPr/>
          </p:nvSpPr>
          <p:spPr bwMode="auto">
            <a:xfrm>
              <a:off x="7103991" y="4665686"/>
              <a:ext cx="300038" cy="300037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7" name="CaixaDeTexto 41"/>
            <p:cNvSpPr txBox="1">
              <a:spLocks noChangeArrowheads="1"/>
            </p:cNvSpPr>
            <p:nvPr/>
          </p:nvSpPr>
          <p:spPr bwMode="auto">
            <a:xfrm>
              <a:off x="7161390" y="4670141"/>
              <a:ext cx="197634" cy="277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1" name="CaixaDeTexto 24"/>
          <p:cNvSpPr txBox="1">
            <a:spLocks noChangeArrowheads="1"/>
          </p:cNvSpPr>
          <p:nvPr/>
        </p:nvSpPr>
        <p:spPr bwMode="auto">
          <a:xfrm>
            <a:off x="2630955" y="917937"/>
            <a:ext cx="82598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PT" sz="1400" b="1" dirty="0" smtClean="0"/>
              <a:t>Incisivos</a:t>
            </a:r>
            <a:endParaRPr lang="pt-PT" sz="1400" b="1" dirty="0"/>
          </a:p>
        </p:txBody>
      </p:sp>
      <p:grpSp>
        <p:nvGrpSpPr>
          <p:cNvPr id="12" name="Grupo 17"/>
          <p:cNvGrpSpPr/>
          <p:nvPr/>
        </p:nvGrpSpPr>
        <p:grpSpPr>
          <a:xfrm>
            <a:off x="2546773" y="2146254"/>
            <a:ext cx="300038" cy="300037"/>
            <a:chOff x="7103991" y="4665686"/>
            <a:chExt cx="300038" cy="300037"/>
          </a:xfrm>
        </p:grpSpPr>
        <p:sp>
          <p:nvSpPr>
            <p:cNvPr id="13" name="Oval 12"/>
            <p:cNvSpPr/>
            <p:nvPr/>
          </p:nvSpPr>
          <p:spPr bwMode="auto">
            <a:xfrm>
              <a:off x="7103991" y="4665686"/>
              <a:ext cx="300038" cy="300037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4" name="CaixaDeTexto 41"/>
            <p:cNvSpPr txBox="1">
              <a:spLocks noChangeArrowheads="1"/>
            </p:cNvSpPr>
            <p:nvPr/>
          </p:nvSpPr>
          <p:spPr bwMode="auto">
            <a:xfrm>
              <a:off x="7161390" y="4670141"/>
              <a:ext cx="197634" cy="277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5" name="CaixaDeTexto 24"/>
          <p:cNvSpPr txBox="1">
            <a:spLocks noChangeArrowheads="1"/>
          </p:cNvSpPr>
          <p:nvPr/>
        </p:nvSpPr>
        <p:spPr bwMode="auto">
          <a:xfrm>
            <a:off x="2018367" y="2143113"/>
            <a:ext cx="82598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PT" sz="1400" b="1" dirty="0" smtClean="0"/>
              <a:t>Canino</a:t>
            </a:r>
            <a:endParaRPr lang="pt-PT" sz="1400" b="1" dirty="0"/>
          </a:p>
        </p:txBody>
      </p:sp>
      <p:grpSp>
        <p:nvGrpSpPr>
          <p:cNvPr id="18" name="Grupo 17"/>
          <p:cNvGrpSpPr/>
          <p:nvPr/>
        </p:nvGrpSpPr>
        <p:grpSpPr>
          <a:xfrm>
            <a:off x="2475055" y="3777830"/>
            <a:ext cx="300038" cy="300037"/>
            <a:chOff x="7103991" y="4665686"/>
            <a:chExt cx="300038" cy="300037"/>
          </a:xfrm>
        </p:grpSpPr>
        <p:sp>
          <p:nvSpPr>
            <p:cNvPr id="19" name="Oval 18"/>
            <p:cNvSpPr/>
            <p:nvPr/>
          </p:nvSpPr>
          <p:spPr bwMode="auto">
            <a:xfrm>
              <a:off x="7103991" y="4665686"/>
              <a:ext cx="300038" cy="300037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2" name="CaixaDeTexto 41"/>
            <p:cNvSpPr txBox="1">
              <a:spLocks noChangeArrowheads="1"/>
            </p:cNvSpPr>
            <p:nvPr/>
          </p:nvSpPr>
          <p:spPr bwMode="auto">
            <a:xfrm>
              <a:off x="7161390" y="4670141"/>
              <a:ext cx="197634" cy="277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3" name="CaixaDeTexto 24"/>
          <p:cNvSpPr txBox="1">
            <a:spLocks noChangeArrowheads="1"/>
          </p:cNvSpPr>
          <p:nvPr/>
        </p:nvSpPr>
        <p:spPr bwMode="auto">
          <a:xfrm>
            <a:off x="1531471" y="3774689"/>
            <a:ext cx="12411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PT" sz="1400" b="1" dirty="0" smtClean="0"/>
              <a:t>Pré-molares</a:t>
            </a:r>
            <a:endParaRPr lang="pt-PT" sz="1400" b="1" dirty="0"/>
          </a:p>
        </p:txBody>
      </p:sp>
      <p:grpSp>
        <p:nvGrpSpPr>
          <p:cNvPr id="24" name="Grupo 17"/>
          <p:cNvGrpSpPr/>
          <p:nvPr/>
        </p:nvGrpSpPr>
        <p:grpSpPr>
          <a:xfrm>
            <a:off x="2758938" y="4913360"/>
            <a:ext cx="300038" cy="300037"/>
            <a:chOff x="7103991" y="4665686"/>
            <a:chExt cx="300038" cy="300037"/>
          </a:xfrm>
        </p:grpSpPr>
        <p:sp>
          <p:nvSpPr>
            <p:cNvPr id="25" name="Oval 24"/>
            <p:cNvSpPr/>
            <p:nvPr/>
          </p:nvSpPr>
          <p:spPr bwMode="auto">
            <a:xfrm>
              <a:off x="7103991" y="4665686"/>
              <a:ext cx="300038" cy="300037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6" name="CaixaDeTexto 41"/>
            <p:cNvSpPr txBox="1">
              <a:spLocks noChangeArrowheads="1"/>
            </p:cNvSpPr>
            <p:nvPr/>
          </p:nvSpPr>
          <p:spPr bwMode="auto">
            <a:xfrm>
              <a:off x="7161390" y="4670141"/>
              <a:ext cx="197634" cy="277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7" name="CaixaDeTexto 24"/>
          <p:cNvSpPr txBox="1">
            <a:spLocks noChangeArrowheads="1"/>
          </p:cNvSpPr>
          <p:nvPr/>
        </p:nvSpPr>
        <p:spPr bwMode="auto">
          <a:xfrm>
            <a:off x="2230532" y="4910219"/>
            <a:ext cx="82598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PT" sz="1400" b="1" dirty="0" smtClean="0"/>
              <a:t>Molares</a:t>
            </a:r>
            <a:endParaRPr lang="pt-PT" sz="1400" b="1" dirty="0"/>
          </a:p>
        </p:txBody>
      </p:sp>
    </p:spTree>
    <p:extLst>
      <p:ext uri="{BB962C8B-B14F-4D97-AF65-F5344CB8AC3E}">
        <p14:creationId xmlns:p14="http://schemas.microsoft.com/office/powerpoint/2010/main" val="1479069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23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5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/9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3795" y="549037"/>
            <a:ext cx="7214461" cy="4436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ângulo 28"/>
          <p:cNvSpPr/>
          <p:nvPr/>
        </p:nvSpPr>
        <p:spPr>
          <a:xfrm>
            <a:off x="247970" y="5203655"/>
            <a:ext cx="8640308" cy="986218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 algn="just" hangingPunct="0">
              <a:spcAft>
                <a:spcPts val="1200"/>
              </a:spcAft>
            </a:pPr>
            <a:r>
              <a:rPr lang="pt-PT" sz="2200" dirty="0" smtClean="0"/>
              <a:t>A </a:t>
            </a:r>
            <a:r>
              <a:rPr lang="pt-PT" sz="2200" b="1" dirty="0" smtClean="0">
                <a:solidFill>
                  <a:srgbClr val="E41F06"/>
                </a:solidFill>
                <a:cs typeface="Arial" pitchFamily="34" charset="0"/>
              </a:rPr>
              <a:t>mastigação</a:t>
            </a:r>
            <a:r>
              <a:rPr lang="pt-PT" sz="2200" dirty="0" smtClean="0"/>
              <a:t> e a </a:t>
            </a:r>
            <a:r>
              <a:rPr lang="pt-PT" sz="2200" b="1" dirty="0" smtClean="0">
                <a:solidFill>
                  <a:srgbClr val="E41F06"/>
                </a:solidFill>
                <a:cs typeface="Arial" pitchFamily="34" charset="0"/>
              </a:rPr>
              <a:t>insalivação</a:t>
            </a:r>
            <a:r>
              <a:rPr lang="pt-PT" sz="2200" dirty="0" smtClean="0"/>
              <a:t> dos alimentos formam o </a:t>
            </a:r>
            <a:r>
              <a:rPr lang="pt-PT" sz="2200" b="1" dirty="0" smtClean="0">
                <a:solidFill>
                  <a:srgbClr val="E41F06"/>
                </a:solidFill>
                <a:cs typeface="Arial" pitchFamily="34" charset="0"/>
              </a:rPr>
              <a:t>bolo</a:t>
            </a:r>
            <a:r>
              <a:rPr lang="pt-PT" sz="2200" dirty="0" smtClean="0"/>
              <a:t> </a:t>
            </a:r>
            <a:r>
              <a:rPr lang="pt-PT" sz="2200" b="1" dirty="0" smtClean="0">
                <a:solidFill>
                  <a:srgbClr val="E41F06"/>
                </a:solidFill>
                <a:cs typeface="Arial" pitchFamily="34" charset="0"/>
              </a:rPr>
              <a:t>alimentar</a:t>
            </a:r>
            <a:r>
              <a:rPr lang="pt-PT" sz="2200" dirty="0" smtClean="0"/>
              <a:t>.</a:t>
            </a:r>
          </a:p>
          <a:p>
            <a:pPr algn="just" hangingPunct="0">
              <a:spcAft>
                <a:spcPts val="1200"/>
              </a:spcAft>
            </a:pPr>
            <a:r>
              <a:rPr lang="pt-PT" sz="2200" dirty="0" smtClean="0"/>
              <a:t>A </a:t>
            </a:r>
            <a:r>
              <a:rPr lang="pt-PT" sz="2200" b="1" dirty="0" smtClean="0">
                <a:solidFill>
                  <a:srgbClr val="E41F06"/>
                </a:solidFill>
                <a:cs typeface="Arial" pitchFamily="34" charset="0"/>
              </a:rPr>
              <a:t>deglutição</a:t>
            </a:r>
            <a:r>
              <a:rPr lang="pt-PT" sz="2200" dirty="0" smtClean="0"/>
              <a:t> é passagem do bolo alimentar para o esófago. </a:t>
            </a:r>
            <a:endParaRPr lang="pt-PT" sz="2200" dirty="0"/>
          </a:p>
        </p:txBody>
      </p:sp>
      <p:sp>
        <p:nvSpPr>
          <p:cNvPr id="11" name="Line 29"/>
          <p:cNvSpPr>
            <a:spLocks noChangeShapeType="1"/>
          </p:cNvSpPr>
          <p:nvPr/>
        </p:nvSpPr>
        <p:spPr bwMode="auto">
          <a:xfrm flipV="1">
            <a:off x="1488375" y="3547960"/>
            <a:ext cx="643179" cy="689674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2" name="Line 29"/>
          <p:cNvSpPr>
            <a:spLocks noChangeShapeType="1"/>
          </p:cNvSpPr>
          <p:nvPr/>
        </p:nvSpPr>
        <p:spPr bwMode="auto">
          <a:xfrm flipV="1">
            <a:off x="1139662" y="3292237"/>
            <a:ext cx="402954" cy="54245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3" name="CaixaDeTexto 22"/>
          <p:cNvSpPr txBox="1">
            <a:spLocks noChangeArrowheads="1"/>
          </p:cNvSpPr>
          <p:nvPr/>
        </p:nvSpPr>
        <p:spPr bwMode="auto">
          <a:xfrm>
            <a:off x="651466" y="4074889"/>
            <a:ext cx="86790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PT" sz="1400" b="1" dirty="0" smtClean="0"/>
              <a:t>Língua</a:t>
            </a:r>
            <a:endParaRPr lang="pt-PT" sz="1400" b="1" dirty="0"/>
          </a:p>
        </p:txBody>
      </p:sp>
      <p:sp>
        <p:nvSpPr>
          <p:cNvPr id="14" name="CaixaDeTexto 24"/>
          <p:cNvSpPr txBox="1">
            <a:spLocks noChangeArrowheads="1"/>
          </p:cNvSpPr>
          <p:nvPr/>
        </p:nvSpPr>
        <p:spPr bwMode="auto">
          <a:xfrm>
            <a:off x="352425" y="3181526"/>
            <a:ext cx="82598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PT" sz="1400" b="1" dirty="0" smtClean="0"/>
              <a:t>Dentes</a:t>
            </a:r>
            <a:endParaRPr lang="pt-PT" sz="1400" b="1" dirty="0"/>
          </a:p>
        </p:txBody>
      </p:sp>
      <p:grpSp>
        <p:nvGrpSpPr>
          <p:cNvPr id="15" name="Grupo 44"/>
          <p:cNvGrpSpPr>
            <a:grpSpLocks/>
          </p:cNvGrpSpPr>
          <p:nvPr/>
        </p:nvGrpSpPr>
        <p:grpSpPr bwMode="auto">
          <a:xfrm>
            <a:off x="1185081" y="4083133"/>
            <a:ext cx="300038" cy="300037"/>
            <a:chOff x="449705" y="2668249"/>
            <a:chExt cx="299803" cy="299803"/>
          </a:xfrm>
        </p:grpSpPr>
        <p:sp>
          <p:nvSpPr>
            <p:cNvPr id="16" name="Oval 15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7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18" name="Grupo 44"/>
          <p:cNvGrpSpPr>
            <a:grpSpLocks/>
          </p:cNvGrpSpPr>
          <p:nvPr/>
        </p:nvGrpSpPr>
        <p:grpSpPr bwMode="auto">
          <a:xfrm>
            <a:off x="850962" y="3199945"/>
            <a:ext cx="300038" cy="300037"/>
            <a:chOff x="449705" y="2668249"/>
            <a:chExt cx="299803" cy="299803"/>
          </a:xfrm>
        </p:grpSpPr>
        <p:sp>
          <p:nvSpPr>
            <p:cNvPr id="19" name="Oval 1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0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1" name="Line 29"/>
          <p:cNvSpPr>
            <a:spLocks noChangeShapeType="1"/>
          </p:cNvSpPr>
          <p:nvPr/>
        </p:nvSpPr>
        <p:spPr bwMode="auto">
          <a:xfrm flipH="1" flipV="1">
            <a:off x="2488015" y="3516964"/>
            <a:ext cx="1348352" cy="45719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2" name="CaixaDeTexto 36"/>
          <p:cNvSpPr txBox="1">
            <a:spLocks noChangeArrowheads="1"/>
          </p:cNvSpPr>
          <p:nvPr/>
        </p:nvSpPr>
        <p:spPr bwMode="auto">
          <a:xfrm>
            <a:off x="3828618" y="3423960"/>
            <a:ext cx="86790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smtClean="0"/>
              <a:t>Faringe</a:t>
            </a:r>
            <a:endParaRPr lang="pt-PT" sz="1400" b="1" dirty="0"/>
          </a:p>
        </p:txBody>
      </p:sp>
      <p:grpSp>
        <p:nvGrpSpPr>
          <p:cNvPr id="23" name="Grupo 44"/>
          <p:cNvGrpSpPr>
            <a:grpSpLocks/>
          </p:cNvGrpSpPr>
          <p:nvPr/>
        </p:nvGrpSpPr>
        <p:grpSpPr bwMode="auto">
          <a:xfrm>
            <a:off x="3843039" y="3416706"/>
            <a:ext cx="300038" cy="300037"/>
            <a:chOff x="449705" y="2668249"/>
            <a:chExt cx="299803" cy="299803"/>
          </a:xfrm>
        </p:grpSpPr>
        <p:sp>
          <p:nvSpPr>
            <p:cNvPr id="24" name="Oval 2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5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6" name="Line 29"/>
          <p:cNvSpPr>
            <a:spLocks noChangeShapeType="1"/>
          </p:cNvSpPr>
          <p:nvPr/>
        </p:nvSpPr>
        <p:spPr bwMode="auto">
          <a:xfrm flipH="1">
            <a:off x="2844476" y="4012909"/>
            <a:ext cx="1053885" cy="170482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7" name="CaixaDeTexto 41"/>
          <p:cNvSpPr txBox="1">
            <a:spLocks noChangeArrowheads="1"/>
          </p:cNvSpPr>
          <p:nvPr/>
        </p:nvSpPr>
        <p:spPr bwMode="auto">
          <a:xfrm>
            <a:off x="3890611" y="3857912"/>
            <a:ext cx="86790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smtClean="0"/>
              <a:t>Esófago</a:t>
            </a:r>
            <a:endParaRPr lang="pt-PT" sz="1400" b="1" dirty="0"/>
          </a:p>
        </p:txBody>
      </p:sp>
      <p:grpSp>
        <p:nvGrpSpPr>
          <p:cNvPr id="28" name="Grupo 44"/>
          <p:cNvGrpSpPr>
            <a:grpSpLocks/>
          </p:cNvGrpSpPr>
          <p:nvPr/>
        </p:nvGrpSpPr>
        <p:grpSpPr bwMode="auto">
          <a:xfrm>
            <a:off x="3905032" y="3850658"/>
            <a:ext cx="300038" cy="300037"/>
            <a:chOff x="449705" y="2668249"/>
            <a:chExt cx="299803" cy="299803"/>
          </a:xfrm>
        </p:grpSpPr>
        <p:sp>
          <p:nvSpPr>
            <p:cNvPr id="29" name="Oval 2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0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31" name="Line 29"/>
          <p:cNvSpPr>
            <a:spLocks noChangeShapeType="1"/>
          </p:cNvSpPr>
          <p:nvPr/>
        </p:nvSpPr>
        <p:spPr bwMode="auto">
          <a:xfrm flipH="1">
            <a:off x="6145614" y="3423973"/>
            <a:ext cx="1449091" cy="240223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32" name="CaixaDeTexto 46"/>
          <p:cNvSpPr txBox="1">
            <a:spLocks noChangeArrowheads="1"/>
          </p:cNvSpPr>
          <p:nvPr/>
        </p:nvSpPr>
        <p:spPr bwMode="auto">
          <a:xfrm>
            <a:off x="7610203" y="3152740"/>
            <a:ext cx="93764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smtClean="0"/>
              <a:t>Bolo alimentar</a:t>
            </a:r>
            <a:endParaRPr lang="pt-PT" sz="1400" b="1" dirty="0"/>
          </a:p>
        </p:txBody>
      </p:sp>
      <p:grpSp>
        <p:nvGrpSpPr>
          <p:cNvPr id="33" name="Grupo 44"/>
          <p:cNvGrpSpPr>
            <a:grpSpLocks/>
          </p:cNvGrpSpPr>
          <p:nvPr/>
        </p:nvGrpSpPr>
        <p:grpSpPr bwMode="auto">
          <a:xfrm>
            <a:off x="7601377" y="3261723"/>
            <a:ext cx="300038" cy="300037"/>
            <a:chOff x="449705" y="2668249"/>
            <a:chExt cx="299803" cy="299803"/>
          </a:xfrm>
        </p:grpSpPr>
        <p:sp>
          <p:nvSpPr>
            <p:cNvPr id="34" name="Oval 3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5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36" name="Line 29"/>
          <p:cNvSpPr>
            <a:spLocks noChangeShapeType="1"/>
          </p:cNvSpPr>
          <p:nvPr/>
        </p:nvSpPr>
        <p:spPr bwMode="auto">
          <a:xfrm flipH="1" flipV="1">
            <a:off x="6122366" y="3826930"/>
            <a:ext cx="1480089" cy="162732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37" name="CaixaDeTexto 51"/>
          <p:cNvSpPr txBox="1">
            <a:spLocks noChangeArrowheads="1"/>
          </p:cNvSpPr>
          <p:nvPr/>
        </p:nvSpPr>
        <p:spPr bwMode="auto">
          <a:xfrm>
            <a:off x="7594706" y="3834665"/>
            <a:ext cx="86790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smtClean="0"/>
              <a:t>Epiglote</a:t>
            </a:r>
            <a:endParaRPr lang="pt-PT" sz="1400" b="1" dirty="0"/>
          </a:p>
        </p:txBody>
      </p:sp>
      <p:grpSp>
        <p:nvGrpSpPr>
          <p:cNvPr id="38" name="Grupo 44"/>
          <p:cNvGrpSpPr>
            <a:grpSpLocks/>
          </p:cNvGrpSpPr>
          <p:nvPr/>
        </p:nvGrpSpPr>
        <p:grpSpPr bwMode="auto">
          <a:xfrm>
            <a:off x="7609127" y="3827411"/>
            <a:ext cx="300038" cy="300037"/>
            <a:chOff x="449705" y="2668249"/>
            <a:chExt cx="299803" cy="299803"/>
          </a:xfrm>
        </p:grpSpPr>
        <p:sp>
          <p:nvSpPr>
            <p:cNvPr id="39" name="Oval 3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0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52425" y="4752911"/>
            <a:ext cx="984810" cy="395206"/>
            <a:chOff x="470446" y="4206900"/>
            <a:chExt cx="3418188" cy="395206"/>
          </a:xfrm>
        </p:grpSpPr>
        <p:sp>
          <p:nvSpPr>
            <p:cNvPr id="42" name="Rectângulo arredondado 22"/>
            <p:cNvSpPr/>
            <p:nvPr/>
          </p:nvSpPr>
          <p:spPr>
            <a:xfrm>
              <a:off x="470446" y="4206900"/>
              <a:ext cx="3418188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3" name="CaixaDeTexto 23"/>
            <p:cNvSpPr txBox="1"/>
            <p:nvPr/>
          </p:nvSpPr>
          <p:spPr>
            <a:xfrm>
              <a:off x="487466" y="4212799"/>
              <a:ext cx="33801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sz="2200" b="1" dirty="0" smtClean="0">
                  <a:solidFill>
                    <a:schemeClr val="bg1"/>
                  </a:solidFill>
                </a:rPr>
                <a:t>Boca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9069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1" grpId="0" animBg="1"/>
      <p:bldP spid="26" grpId="0" animBg="1"/>
      <p:bldP spid="31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0535" y="309966"/>
            <a:ext cx="5377911" cy="483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Line 29"/>
          <p:cNvSpPr>
            <a:spLocks noChangeShapeType="1"/>
          </p:cNvSpPr>
          <p:nvPr/>
        </p:nvSpPr>
        <p:spPr bwMode="auto">
          <a:xfrm flipV="1">
            <a:off x="1673817" y="2829505"/>
            <a:ext cx="788142" cy="324399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6" name="Line 29"/>
          <p:cNvSpPr>
            <a:spLocks noChangeShapeType="1"/>
          </p:cNvSpPr>
          <p:nvPr/>
        </p:nvSpPr>
        <p:spPr bwMode="auto">
          <a:xfrm flipH="1">
            <a:off x="5788614" y="1720312"/>
            <a:ext cx="1309609" cy="495945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7" name="CaixaDeTexto 22"/>
          <p:cNvSpPr txBox="1">
            <a:spLocks noChangeArrowheads="1"/>
          </p:cNvSpPr>
          <p:nvPr/>
        </p:nvSpPr>
        <p:spPr bwMode="auto">
          <a:xfrm>
            <a:off x="813661" y="2998908"/>
            <a:ext cx="86790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PT" sz="1400" b="1" dirty="0" smtClean="0"/>
              <a:t>Esófago</a:t>
            </a:r>
            <a:endParaRPr lang="pt-PT" sz="1400" b="1" dirty="0"/>
          </a:p>
        </p:txBody>
      </p:sp>
      <p:sp>
        <p:nvSpPr>
          <p:cNvPr id="28" name="CaixaDeTexto 24"/>
          <p:cNvSpPr txBox="1">
            <a:spLocks noChangeArrowheads="1"/>
          </p:cNvSpPr>
          <p:nvPr/>
        </p:nvSpPr>
        <p:spPr bwMode="auto">
          <a:xfrm>
            <a:off x="7124648" y="1547606"/>
            <a:ext cx="13064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smtClean="0"/>
              <a:t>Bolo alimentar</a:t>
            </a:r>
            <a:endParaRPr lang="pt-PT" sz="1400" b="1" dirty="0"/>
          </a:p>
        </p:txBody>
      </p:sp>
      <p:grpSp>
        <p:nvGrpSpPr>
          <p:cNvPr id="29" name="Grupo 44"/>
          <p:cNvGrpSpPr>
            <a:grpSpLocks/>
          </p:cNvGrpSpPr>
          <p:nvPr/>
        </p:nvGrpSpPr>
        <p:grpSpPr bwMode="auto">
          <a:xfrm>
            <a:off x="1386022" y="3007152"/>
            <a:ext cx="300038" cy="300037"/>
            <a:chOff x="449705" y="2668249"/>
            <a:chExt cx="299803" cy="299803"/>
          </a:xfrm>
        </p:grpSpPr>
        <p:sp>
          <p:nvSpPr>
            <p:cNvPr id="30" name="Oval 29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1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32" name="Grupo 44"/>
          <p:cNvGrpSpPr>
            <a:grpSpLocks/>
          </p:cNvGrpSpPr>
          <p:nvPr/>
        </p:nvGrpSpPr>
        <p:grpSpPr bwMode="auto">
          <a:xfrm>
            <a:off x="7088493" y="1550527"/>
            <a:ext cx="300038" cy="300037"/>
            <a:chOff x="449705" y="2668249"/>
            <a:chExt cx="299803" cy="299803"/>
          </a:xfrm>
        </p:grpSpPr>
        <p:sp>
          <p:nvSpPr>
            <p:cNvPr id="33" name="Oval 32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4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6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/9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9" name="Rectângulo 20"/>
          <p:cNvSpPr/>
          <p:nvPr/>
        </p:nvSpPr>
        <p:spPr>
          <a:xfrm>
            <a:off x="295045" y="5324747"/>
            <a:ext cx="8609028" cy="832330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O bolo alimentar é conduzido ao estômago pelos movimentos peristálticos do </a:t>
            </a:r>
            <a:r>
              <a:rPr lang="pt-BR" sz="2200" dirty="0" err="1" smtClean="0">
                <a:latin typeface="Arial" pitchFamily="34" charset="0"/>
                <a:cs typeface="Arial" pitchFamily="34" charset="0"/>
              </a:rPr>
              <a:t>esófago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.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52425" y="4861548"/>
            <a:ext cx="1328457" cy="395206"/>
            <a:chOff x="470446" y="4206900"/>
            <a:chExt cx="3418188" cy="395206"/>
          </a:xfrm>
        </p:grpSpPr>
        <p:sp>
          <p:nvSpPr>
            <p:cNvPr id="12" name="Rectângulo arredondado 22"/>
            <p:cNvSpPr/>
            <p:nvPr/>
          </p:nvSpPr>
          <p:spPr>
            <a:xfrm>
              <a:off x="470446" y="4206900"/>
              <a:ext cx="3418188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CaixaDeTexto 23"/>
            <p:cNvSpPr txBox="1"/>
            <p:nvPr/>
          </p:nvSpPr>
          <p:spPr>
            <a:xfrm>
              <a:off x="487466" y="4212799"/>
              <a:ext cx="33801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sz="2200" b="1" dirty="0" smtClean="0">
                  <a:solidFill>
                    <a:schemeClr val="bg1"/>
                  </a:solidFill>
                </a:rPr>
                <a:t>Esófago</a:t>
              </a:r>
            </a:p>
          </p:txBody>
        </p:sp>
      </p:grpSp>
      <p:cxnSp>
        <p:nvCxnSpPr>
          <p:cNvPr id="14" name="Conexão recta unidireccional 6"/>
          <p:cNvCxnSpPr/>
          <p:nvPr/>
        </p:nvCxnSpPr>
        <p:spPr>
          <a:xfrm>
            <a:off x="1766121" y="1166247"/>
            <a:ext cx="604434" cy="1588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cta unidireccional 7"/>
          <p:cNvCxnSpPr/>
          <p:nvPr/>
        </p:nvCxnSpPr>
        <p:spPr>
          <a:xfrm flipH="1">
            <a:off x="2793468" y="1166247"/>
            <a:ext cx="604434" cy="1588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cta unidireccional 8"/>
          <p:cNvCxnSpPr/>
          <p:nvPr/>
        </p:nvCxnSpPr>
        <p:spPr>
          <a:xfrm>
            <a:off x="3478684" y="1514959"/>
            <a:ext cx="604434" cy="1588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unidireccional 9"/>
          <p:cNvCxnSpPr/>
          <p:nvPr/>
        </p:nvCxnSpPr>
        <p:spPr>
          <a:xfrm flipH="1">
            <a:off x="4475871" y="1514959"/>
            <a:ext cx="604434" cy="1588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xão recta unidireccional 10"/>
          <p:cNvCxnSpPr/>
          <p:nvPr/>
        </p:nvCxnSpPr>
        <p:spPr>
          <a:xfrm>
            <a:off x="4873532" y="1793928"/>
            <a:ext cx="604434" cy="1588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xão recta unidireccional 11"/>
          <p:cNvCxnSpPr/>
          <p:nvPr/>
        </p:nvCxnSpPr>
        <p:spPr>
          <a:xfrm flipH="1">
            <a:off x="5783901" y="1793928"/>
            <a:ext cx="604434" cy="1588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40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9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0535" y="309966"/>
            <a:ext cx="5377911" cy="483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7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/9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9" name="Rectângulo 20"/>
          <p:cNvSpPr/>
          <p:nvPr/>
        </p:nvSpPr>
        <p:spPr>
          <a:xfrm>
            <a:off x="295045" y="5044286"/>
            <a:ext cx="8609028" cy="1170884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>
                <a:latin typeface="Arial" pitchFamily="34" charset="0"/>
                <a:cs typeface="Arial" pitchFamily="34" charset="0"/>
              </a:rPr>
              <a:t>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ão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contrações e distensões dos músculos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das paredes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de certos órgãos do sistema digestivo, como 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esófago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, 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estômago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e os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intestinos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. </a:t>
            </a:r>
            <a:endParaRPr lang="pt-BR" sz="22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52425" y="4588558"/>
            <a:ext cx="3418188" cy="395206"/>
            <a:chOff x="470446" y="4206900"/>
            <a:chExt cx="3418188" cy="395206"/>
          </a:xfrm>
        </p:grpSpPr>
        <p:sp>
          <p:nvSpPr>
            <p:cNvPr id="12" name="Rectângulo arredondado 22"/>
            <p:cNvSpPr/>
            <p:nvPr/>
          </p:nvSpPr>
          <p:spPr>
            <a:xfrm>
              <a:off x="470446" y="4206900"/>
              <a:ext cx="3418188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CaixaDeTexto 23"/>
            <p:cNvSpPr txBox="1"/>
            <p:nvPr/>
          </p:nvSpPr>
          <p:spPr>
            <a:xfrm>
              <a:off x="487466" y="4212799"/>
              <a:ext cx="33801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sz="2200" b="1" dirty="0" smtClean="0">
                  <a:solidFill>
                    <a:schemeClr val="bg1"/>
                  </a:solidFill>
                </a:rPr>
                <a:t>Movimentos peristálticos</a:t>
              </a:r>
            </a:p>
          </p:txBody>
        </p:sp>
      </p:grpSp>
      <p:sp>
        <p:nvSpPr>
          <p:cNvPr id="24" name="Line 29"/>
          <p:cNvSpPr>
            <a:spLocks noChangeShapeType="1"/>
          </p:cNvSpPr>
          <p:nvPr/>
        </p:nvSpPr>
        <p:spPr bwMode="auto">
          <a:xfrm flipV="1">
            <a:off x="1673817" y="2829505"/>
            <a:ext cx="788142" cy="324399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5" name="Line 29"/>
          <p:cNvSpPr>
            <a:spLocks noChangeShapeType="1"/>
          </p:cNvSpPr>
          <p:nvPr/>
        </p:nvSpPr>
        <p:spPr bwMode="auto">
          <a:xfrm flipH="1">
            <a:off x="5788614" y="1720312"/>
            <a:ext cx="1309609" cy="495945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6" name="CaixaDeTexto 22"/>
          <p:cNvSpPr txBox="1">
            <a:spLocks noChangeArrowheads="1"/>
          </p:cNvSpPr>
          <p:nvPr/>
        </p:nvSpPr>
        <p:spPr bwMode="auto">
          <a:xfrm>
            <a:off x="813661" y="2998908"/>
            <a:ext cx="86790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PT" sz="1400" b="1" dirty="0" smtClean="0"/>
              <a:t>Esófago</a:t>
            </a:r>
            <a:endParaRPr lang="pt-PT" sz="1400" b="1" dirty="0"/>
          </a:p>
        </p:txBody>
      </p:sp>
      <p:sp>
        <p:nvSpPr>
          <p:cNvPr id="27" name="CaixaDeTexto 24"/>
          <p:cNvSpPr txBox="1">
            <a:spLocks noChangeArrowheads="1"/>
          </p:cNvSpPr>
          <p:nvPr/>
        </p:nvSpPr>
        <p:spPr bwMode="auto">
          <a:xfrm>
            <a:off x="7124648" y="1547606"/>
            <a:ext cx="13064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smtClean="0"/>
              <a:t>Bolo alimentar</a:t>
            </a:r>
            <a:endParaRPr lang="pt-PT" sz="1400" b="1" dirty="0"/>
          </a:p>
        </p:txBody>
      </p:sp>
      <p:cxnSp>
        <p:nvCxnSpPr>
          <p:cNvPr id="34" name="Conexão recta unidireccional 6"/>
          <p:cNvCxnSpPr/>
          <p:nvPr/>
        </p:nvCxnSpPr>
        <p:spPr>
          <a:xfrm>
            <a:off x="1766121" y="1166247"/>
            <a:ext cx="604434" cy="1588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exão recta unidireccional 7"/>
          <p:cNvCxnSpPr/>
          <p:nvPr/>
        </p:nvCxnSpPr>
        <p:spPr>
          <a:xfrm flipH="1">
            <a:off x="2793468" y="1166247"/>
            <a:ext cx="604434" cy="1588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exão recta unidireccional 8"/>
          <p:cNvCxnSpPr/>
          <p:nvPr/>
        </p:nvCxnSpPr>
        <p:spPr>
          <a:xfrm>
            <a:off x="3478684" y="1514959"/>
            <a:ext cx="604434" cy="1588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exão recta unidireccional 9"/>
          <p:cNvCxnSpPr/>
          <p:nvPr/>
        </p:nvCxnSpPr>
        <p:spPr>
          <a:xfrm flipH="1">
            <a:off x="4475871" y="1514959"/>
            <a:ext cx="604434" cy="1588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exão recta unidireccional 10"/>
          <p:cNvCxnSpPr/>
          <p:nvPr/>
        </p:nvCxnSpPr>
        <p:spPr>
          <a:xfrm>
            <a:off x="4873532" y="1793928"/>
            <a:ext cx="604434" cy="1588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exão recta unidireccional 11"/>
          <p:cNvCxnSpPr/>
          <p:nvPr/>
        </p:nvCxnSpPr>
        <p:spPr>
          <a:xfrm flipH="1">
            <a:off x="5783901" y="1793928"/>
            <a:ext cx="604434" cy="1588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40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8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/9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26708" y="854077"/>
            <a:ext cx="3626119" cy="3405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Rectângulo 28"/>
          <p:cNvSpPr/>
          <p:nvPr/>
        </p:nvSpPr>
        <p:spPr>
          <a:xfrm>
            <a:off x="255440" y="5356972"/>
            <a:ext cx="8640308" cy="832330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 algn="just" hangingPunct="0">
              <a:spcAft>
                <a:spcPts val="1200"/>
              </a:spcAft>
            </a:pPr>
            <a:r>
              <a:rPr lang="pt-PT" sz="2200" dirty="0" smtClean="0">
                <a:latin typeface="Arial"/>
                <a:cs typeface="Arial"/>
              </a:rPr>
              <a:t>O bolo alimentar é misturado com o </a:t>
            </a:r>
            <a:r>
              <a:rPr lang="pt-PT" sz="2200" b="1" dirty="0" smtClean="0">
                <a:solidFill>
                  <a:srgbClr val="E41F06"/>
                </a:solidFill>
                <a:latin typeface="Arial"/>
                <a:cs typeface="Arial"/>
              </a:rPr>
              <a:t>suco</a:t>
            </a:r>
            <a:r>
              <a:rPr lang="pt-PT" sz="2200" dirty="0" smtClean="0">
                <a:latin typeface="Arial"/>
                <a:cs typeface="Arial"/>
              </a:rPr>
              <a:t> </a:t>
            </a:r>
            <a:r>
              <a:rPr lang="pt-PT" sz="2200" b="1" dirty="0" smtClean="0">
                <a:solidFill>
                  <a:srgbClr val="E41F06"/>
                </a:solidFill>
                <a:latin typeface="Arial"/>
                <a:cs typeface="Arial"/>
              </a:rPr>
              <a:t>gástrico</a:t>
            </a:r>
            <a:r>
              <a:rPr lang="pt-PT" sz="2200" dirty="0" smtClean="0">
                <a:latin typeface="Arial"/>
                <a:cs typeface="Arial"/>
              </a:rPr>
              <a:t> e transformado em </a:t>
            </a:r>
            <a:r>
              <a:rPr lang="pt-PT" sz="2200" b="1" dirty="0" smtClean="0">
                <a:solidFill>
                  <a:srgbClr val="E41F06"/>
                </a:solidFill>
                <a:latin typeface="Arial"/>
                <a:cs typeface="Arial"/>
              </a:rPr>
              <a:t>quimo</a:t>
            </a:r>
            <a:r>
              <a:rPr lang="pt-PT" sz="2200" dirty="0" smtClean="0">
                <a:latin typeface="Arial"/>
                <a:cs typeface="Arial"/>
              </a:rPr>
              <a:t>.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823538"/>
            <a:ext cx="3259415" cy="3879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00218" y="793185"/>
            <a:ext cx="3175537" cy="3463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3" name="Conexão recta unidireccional 37"/>
          <p:cNvCxnSpPr/>
          <p:nvPr/>
        </p:nvCxnSpPr>
        <p:spPr>
          <a:xfrm rot="10800000">
            <a:off x="5292673" y="3347475"/>
            <a:ext cx="534690" cy="258009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exão recta unidireccional 42"/>
          <p:cNvCxnSpPr/>
          <p:nvPr/>
        </p:nvCxnSpPr>
        <p:spPr>
          <a:xfrm rot="10800000">
            <a:off x="8400082" y="3194778"/>
            <a:ext cx="433955" cy="290593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exão recta unidireccional 52"/>
          <p:cNvCxnSpPr/>
          <p:nvPr/>
        </p:nvCxnSpPr>
        <p:spPr>
          <a:xfrm>
            <a:off x="3828081" y="1885171"/>
            <a:ext cx="457200" cy="307679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exão recta unidireccional 57"/>
          <p:cNvCxnSpPr/>
          <p:nvPr/>
        </p:nvCxnSpPr>
        <p:spPr>
          <a:xfrm>
            <a:off x="6958739" y="1683693"/>
            <a:ext cx="457200" cy="307679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exão recta unidireccional 58"/>
          <p:cNvCxnSpPr/>
          <p:nvPr/>
        </p:nvCxnSpPr>
        <p:spPr>
          <a:xfrm>
            <a:off x="6648773" y="2187388"/>
            <a:ext cx="457200" cy="307679"/>
          </a:xfrm>
          <a:prstGeom prst="straightConnector1">
            <a:avLst/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Arco 59"/>
          <p:cNvSpPr/>
          <p:nvPr/>
        </p:nvSpPr>
        <p:spPr>
          <a:xfrm>
            <a:off x="4316278" y="2970052"/>
            <a:ext cx="480447" cy="495946"/>
          </a:xfrm>
          <a:prstGeom prst="arc">
            <a:avLst>
              <a:gd name="adj1" fmla="val 1678769"/>
              <a:gd name="adj2" fmla="val 15582660"/>
            </a:avLst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Arco 62"/>
          <p:cNvSpPr/>
          <p:nvPr/>
        </p:nvSpPr>
        <p:spPr>
          <a:xfrm rot="11639207">
            <a:off x="4184543" y="2598093"/>
            <a:ext cx="511445" cy="495946"/>
          </a:xfrm>
          <a:prstGeom prst="arc">
            <a:avLst>
              <a:gd name="adj1" fmla="val 20450702"/>
              <a:gd name="adj2" fmla="val 7418565"/>
            </a:avLst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Arco 63"/>
          <p:cNvSpPr/>
          <p:nvPr/>
        </p:nvSpPr>
        <p:spPr>
          <a:xfrm>
            <a:off x="4788977" y="2381117"/>
            <a:ext cx="511445" cy="495946"/>
          </a:xfrm>
          <a:prstGeom prst="arc">
            <a:avLst>
              <a:gd name="adj1" fmla="val 20450702"/>
              <a:gd name="adj2" fmla="val 7418565"/>
            </a:avLst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" name="Arco 64"/>
          <p:cNvSpPr/>
          <p:nvPr/>
        </p:nvSpPr>
        <p:spPr>
          <a:xfrm>
            <a:off x="7470184" y="2915808"/>
            <a:ext cx="511445" cy="495946"/>
          </a:xfrm>
          <a:prstGeom prst="arc">
            <a:avLst>
              <a:gd name="adj1" fmla="val 20450702"/>
              <a:gd name="adj2" fmla="val 7418565"/>
            </a:avLst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Arco 65"/>
          <p:cNvSpPr/>
          <p:nvPr/>
        </p:nvSpPr>
        <p:spPr>
          <a:xfrm rot="9960793" flipH="1">
            <a:off x="6819253" y="3001050"/>
            <a:ext cx="511445" cy="495946"/>
          </a:xfrm>
          <a:prstGeom prst="arc">
            <a:avLst>
              <a:gd name="adj1" fmla="val 20450702"/>
              <a:gd name="adj2" fmla="val 9021838"/>
            </a:avLst>
          </a:prstGeom>
          <a:ln w="38100"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Line 29"/>
          <p:cNvSpPr>
            <a:spLocks noChangeShapeType="1"/>
          </p:cNvSpPr>
          <p:nvPr/>
        </p:nvSpPr>
        <p:spPr bwMode="auto">
          <a:xfrm flipV="1">
            <a:off x="1139125" y="1156751"/>
            <a:ext cx="263472" cy="395206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44" name="Line 29"/>
          <p:cNvSpPr>
            <a:spLocks noChangeShapeType="1"/>
          </p:cNvSpPr>
          <p:nvPr/>
        </p:nvSpPr>
        <p:spPr bwMode="auto">
          <a:xfrm flipH="1">
            <a:off x="2595965" y="1149001"/>
            <a:ext cx="302217" cy="247973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45" name="CaixaDeTexto 75"/>
          <p:cNvSpPr txBox="1">
            <a:spLocks noChangeArrowheads="1"/>
          </p:cNvSpPr>
          <p:nvPr/>
        </p:nvSpPr>
        <p:spPr bwMode="auto">
          <a:xfrm>
            <a:off x="410705" y="1536445"/>
            <a:ext cx="86790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PT" sz="1400" b="1" dirty="0" smtClean="0"/>
              <a:t>Esófago</a:t>
            </a:r>
            <a:endParaRPr lang="pt-PT" sz="1400" b="1" dirty="0"/>
          </a:p>
        </p:txBody>
      </p:sp>
      <p:sp>
        <p:nvSpPr>
          <p:cNvPr id="46" name="CaixaDeTexto 76"/>
          <p:cNvSpPr txBox="1">
            <a:spLocks noChangeArrowheads="1"/>
          </p:cNvSpPr>
          <p:nvPr/>
        </p:nvSpPr>
        <p:spPr bwMode="auto">
          <a:xfrm>
            <a:off x="2885861" y="898804"/>
            <a:ext cx="13064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smtClean="0"/>
              <a:t>Estômago</a:t>
            </a:r>
            <a:endParaRPr lang="pt-PT" sz="1400" b="1" dirty="0"/>
          </a:p>
        </p:txBody>
      </p:sp>
      <p:grpSp>
        <p:nvGrpSpPr>
          <p:cNvPr id="47" name="Grupo 44"/>
          <p:cNvGrpSpPr>
            <a:grpSpLocks/>
          </p:cNvGrpSpPr>
          <p:nvPr/>
        </p:nvGrpSpPr>
        <p:grpSpPr bwMode="auto">
          <a:xfrm>
            <a:off x="983066" y="1544689"/>
            <a:ext cx="300038" cy="300037"/>
            <a:chOff x="449705" y="2668249"/>
            <a:chExt cx="299803" cy="299803"/>
          </a:xfrm>
        </p:grpSpPr>
        <p:sp>
          <p:nvSpPr>
            <p:cNvPr id="48" name="Oval 47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9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50" name="Grupo 44"/>
          <p:cNvGrpSpPr>
            <a:grpSpLocks/>
          </p:cNvGrpSpPr>
          <p:nvPr/>
        </p:nvGrpSpPr>
        <p:grpSpPr bwMode="auto">
          <a:xfrm>
            <a:off x="2849706" y="901725"/>
            <a:ext cx="300038" cy="300037"/>
            <a:chOff x="449705" y="2668249"/>
            <a:chExt cx="299803" cy="299803"/>
          </a:xfrm>
        </p:grpSpPr>
        <p:sp>
          <p:nvSpPr>
            <p:cNvPr id="51" name="Oval 50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2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53" name="Line 29"/>
          <p:cNvSpPr>
            <a:spLocks noChangeShapeType="1"/>
          </p:cNvSpPr>
          <p:nvPr/>
        </p:nvSpPr>
        <p:spPr bwMode="auto">
          <a:xfrm flipH="1" flipV="1">
            <a:off x="519192" y="3427251"/>
            <a:ext cx="410706" cy="286719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54" name="CaixaDeTexto 86"/>
          <p:cNvSpPr txBox="1">
            <a:spLocks noChangeArrowheads="1"/>
          </p:cNvSpPr>
          <p:nvPr/>
        </p:nvSpPr>
        <p:spPr bwMode="auto">
          <a:xfrm>
            <a:off x="948573" y="3649754"/>
            <a:ext cx="159142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smtClean="0"/>
              <a:t>Intestino delgado</a:t>
            </a:r>
            <a:endParaRPr lang="pt-PT" sz="1400" b="1" dirty="0"/>
          </a:p>
        </p:txBody>
      </p:sp>
      <p:grpSp>
        <p:nvGrpSpPr>
          <p:cNvPr id="55" name="Grupo 44"/>
          <p:cNvGrpSpPr>
            <a:grpSpLocks/>
          </p:cNvGrpSpPr>
          <p:nvPr/>
        </p:nvGrpSpPr>
        <p:grpSpPr bwMode="auto">
          <a:xfrm>
            <a:off x="912417" y="3652675"/>
            <a:ext cx="300038" cy="300037"/>
            <a:chOff x="449705" y="2668249"/>
            <a:chExt cx="299803" cy="299803"/>
          </a:xfrm>
        </p:grpSpPr>
        <p:sp>
          <p:nvSpPr>
            <p:cNvPr id="56" name="Oval 55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7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63" name="Line 29"/>
          <p:cNvSpPr>
            <a:spLocks noChangeShapeType="1"/>
          </p:cNvSpPr>
          <p:nvPr/>
        </p:nvSpPr>
        <p:spPr bwMode="auto">
          <a:xfrm flipV="1">
            <a:off x="7400441" y="3326513"/>
            <a:ext cx="100738" cy="674176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64" name="CaixaDeTexto 96"/>
          <p:cNvSpPr txBox="1">
            <a:spLocks noChangeArrowheads="1"/>
          </p:cNvSpPr>
          <p:nvPr/>
        </p:nvSpPr>
        <p:spPr bwMode="auto">
          <a:xfrm>
            <a:off x="7051729" y="3998465"/>
            <a:ext cx="71292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smtClean="0"/>
              <a:t>Quimo</a:t>
            </a:r>
            <a:endParaRPr lang="pt-PT" sz="1400" b="1" dirty="0"/>
          </a:p>
        </p:txBody>
      </p:sp>
      <p:grpSp>
        <p:nvGrpSpPr>
          <p:cNvPr id="65" name="Grupo 44"/>
          <p:cNvGrpSpPr>
            <a:grpSpLocks/>
          </p:cNvGrpSpPr>
          <p:nvPr/>
        </p:nvGrpSpPr>
        <p:grpSpPr bwMode="auto">
          <a:xfrm>
            <a:off x="7243476" y="4001386"/>
            <a:ext cx="300038" cy="300037"/>
            <a:chOff x="449705" y="2668249"/>
            <a:chExt cx="299803" cy="299803"/>
          </a:xfrm>
        </p:grpSpPr>
        <p:sp>
          <p:nvSpPr>
            <p:cNvPr id="66" name="Oval 65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7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52426" y="4861548"/>
            <a:ext cx="1612340" cy="395206"/>
            <a:chOff x="470446" y="4206900"/>
            <a:chExt cx="3418188" cy="395206"/>
          </a:xfrm>
        </p:grpSpPr>
        <p:sp>
          <p:nvSpPr>
            <p:cNvPr id="69" name="Rectângulo arredondado 22"/>
            <p:cNvSpPr/>
            <p:nvPr/>
          </p:nvSpPr>
          <p:spPr>
            <a:xfrm>
              <a:off x="470446" y="4206900"/>
              <a:ext cx="3418188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0" name="CaixaDeTexto 23"/>
            <p:cNvSpPr txBox="1"/>
            <p:nvPr/>
          </p:nvSpPr>
          <p:spPr>
            <a:xfrm>
              <a:off x="487466" y="4212799"/>
              <a:ext cx="33801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sz="2200" b="1" dirty="0" smtClean="0">
                  <a:solidFill>
                    <a:schemeClr val="bg1"/>
                  </a:solidFill>
                </a:rPr>
                <a:t>Estômago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740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53" grpId="0" animBg="1"/>
      <p:bldP spid="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9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/9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3" name="Rectângulo 28"/>
          <p:cNvSpPr/>
          <p:nvPr/>
        </p:nvSpPr>
        <p:spPr>
          <a:xfrm>
            <a:off x="277715" y="4501579"/>
            <a:ext cx="8640308" cy="1663326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 algn="just" hangingPunct="0">
              <a:spcAft>
                <a:spcPts val="1200"/>
              </a:spcAft>
            </a:pPr>
            <a:r>
              <a:rPr lang="pt-PT" sz="2200" dirty="0" smtClean="0">
                <a:latin typeface="Arial"/>
                <a:cs typeface="Arial"/>
              </a:rPr>
              <a:t>O quimo sofre a </a:t>
            </a:r>
            <a:r>
              <a:rPr lang="pt-PT" sz="2200" dirty="0" err="1" smtClean="0">
                <a:latin typeface="Arial"/>
                <a:cs typeface="Arial"/>
              </a:rPr>
              <a:t>ação</a:t>
            </a:r>
            <a:r>
              <a:rPr lang="pt-PT" sz="2200" dirty="0" smtClean="0">
                <a:latin typeface="Arial"/>
                <a:cs typeface="Arial"/>
              </a:rPr>
              <a:t> do </a:t>
            </a:r>
            <a:r>
              <a:rPr lang="pt-PT" sz="2200" b="1" dirty="0" smtClean="0">
                <a:solidFill>
                  <a:srgbClr val="E41F06"/>
                </a:solidFill>
                <a:latin typeface="Arial"/>
                <a:cs typeface="Arial"/>
              </a:rPr>
              <a:t>suco</a:t>
            </a:r>
            <a:r>
              <a:rPr lang="pt-PT" sz="2200" dirty="0" smtClean="0">
                <a:solidFill>
                  <a:srgbClr val="E41F06"/>
                </a:solidFill>
                <a:latin typeface="Arial"/>
                <a:cs typeface="Arial"/>
              </a:rPr>
              <a:t> </a:t>
            </a:r>
            <a:r>
              <a:rPr lang="pt-PT" sz="2200" b="1" dirty="0" smtClean="0">
                <a:solidFill>
                  <a:srgbClr val="E41F06"/>
                </a:solidFill>
                <a:latin typeface="Arial"/>
                <a:cs typeface="Arial"/>
              </a:rPr>
              <a:t>pancreático</a:t>
            </a:r>
            <a:r>
              <a:rPr lang="pt-PT" sz="2200" dirty="0" smtClean="0">
                <a:latin typeface="Arial"/>
                <a:cs typeface="Arial"/>
              </a:rPr>
              <a:t>, do </a:t>
            </a:r>
            <a:r>
              <a:rPr lang="pt-PT" sz="2200" b="1" dirty="0" smtClean="0">
                <a:solidFill>
                  <a:srgbClr val="E41F06"/>
                </a:solidFill>
                <a:latin typeface="Arial"/>
                <a:cs typeface="Arial"/>
              </a:rPr>
              <a:t>suco</a:t>
            </a:r>
            <a:r>
              <a:rPr lang="pt-PT" sz="2200" dirty="0" smtClean="0">
                <a:solidFill>
                  <a:srgbClr val="E41F06"/>
                </a:solidFill>
                <a:latin typeface="Arial"/>
                <a:cs typeface="Arial"/>
              </a:rPr>
              <a:t> </a:t>
            </a:r>
            <a:r>
              <a:rPr lang="pt-PT" sz="2200" b="1" dirty="0" smtClean="0">
                <a:solidFill>
                  <a:srgbClr val="E41F06"/>
                </a:solidFill>
                <a:latin typeface="Arial"/>
                <a:cs typeface="Arial"/>
              </a:rPr>
              <a:t>intestinal</a:t>
            </a:r>
            <a:r>
              <a:rPr lang="pt-PT" sz="2200" dirty="0" smtClean="0">
                <a:solidFill>
                  <a:srgbClr val="E41F06"/>
                </a:solidFill>
                <a:latin typeface="Arial"/>
                <a:cs typeface="Arial"/>
              </a:rPr>
              <a:t> </a:t>
            </a:r>
            <a:r>
              <a:rPr lang="pt-PT" sz="2200" dirty="0" smtClean="0">
                <a:latin typeface="Arial"/>
                <a:cs typeface="Arial"/>
              </a:rPr>
              <a:t>e da </a:t>
            </a:r>
            <a:r>
              <a:rPr lang="pt-PT" sz="2200" b="1" dirty="0" smtClean="0">
                <a:solidFill>
                  <a:srgbClr val="E41F06"/>
                </a:solidFill>
                <a:latin typeface="Arial"/>
                <a:cs typeface="Arial"/>
              </a:rPr>
              <a:t>bílis</a:t>
            </a:r>
            <a:r>
              <a:rPr lang="pt-PT" sz="2200" dirty="0" smtClean="0">
                <a:latin typeface="Arial"/>
                <a:cs typeface="Arial"/>
              </a:rPr>
              <a:t>. </a:t>
            </a:r>
          </a:p>
          <a:p>
            <a:pPr algn="just" hangingPunct="0">
              <a:spcAft>
                <a:spcPts val="1200"/>
              </a:spcAft>
            </a:pPr>
            <a:r>
              <a:rPr lang="pt-PT" sz="2200" dirty="0" smtClean="0">
                <a:latin typeface="Arial"/>
                <a:cs typeface="Arial"/>
              </a:rPr>
              <a:t>Os </a:t>
            </a:r>
            <a:r>
              <a:rPr lang="pt-PT" sz="2200" b="1" dirty="0" smtClean="0">
                <a:solidFill>
                  <a:srgbClr val="E41F06"/>
                </a:solidFill>
                <a:latin typeface="Arial"/>
                <a:cs typeface="Arial"/>
              </a:rPr>
              <a:t>movimentos peristálticos </a:t>
            </a:r>
            <a:r>
              <a:rPr lang="pt-PT" sz="2200" dirty="0" smtClean="0">
                <a:latin typeface="Arial"/>
                <a:cs typeface="Arial"/>
              </a:rPr>
              <a:t>misturam o quimo com os sucos digestivos.</a:t>
            </a:r>
          </a:p>
          <a:p>
            <a:pPr algn="just" hangingPunct="0">
              <a:spcAft>
                <a:spcPts val="1200"/>
              </a:spcAft>
            </a:pPr>
            <a:endParaRPr lang="pt-PT" sz="2200" dirty="0" smtClean="0">
              <a:latin typeface="Arial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52425" y="4037715"/>
            <a:ext cx="2508810" cy="395206"/>
            <a:chOff x="470446" y="4206900"/>
            <a:chExt cx="3418188" cy="395206"/>
          </a:xfrm>
        </p:grpSpPr>
        <p:sp>
          <p:nvSpPr>
            <p:cNvPr id="5" name="Rectângulo arredondado 22"/>
            <p:cNvSpPr/>
            <p:nvPr/>
          </p:nvSpPr>
          <p:spPr>
            <a:xfrm>
              <a:off x="470446" y="4206900"/>
              <a:ext cx="3418188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" name="CaixaDeTexto 23"/>
            <p:cNvSpPr txBox="1"/>
            <p:nvPr/>
          </p:nvSpPr>
          <p:spPr>
            <a:xfrm>
              <a:off x="487466" y="4212799"/>
              <a:ext cx="33801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sz="2200" b="1" dirty="0" smtClean="0">
                  <a:solidFill>
                    <a:schemeClr val="bg1"/>
                  </a:solidFill>
                </a:rPr>
                <a:t>Intestino delgado</a:t>
              </a: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6028" y="347392"/>
            <a:ext cx="4792972" cy="3021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Line 29"/>
          <p:cNvSpPr>
            <a:spLocks noChangeShapeType="1"/>
          </p:cNvSpPr>
          <p:nvPr/>
        </p:nvSpPr>
        <p:spPr bwMode="auto">
          <a:xfrm flipV="1">
            <a:off x="1714883" y="2981931"/>
            <a:ext cx="788142" cy="324399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9" name="Line 29"/>
          <p:cNvSpPr>
            <a:spLocks noChangeShapeType="1"/>
          </p:cNvSpPr>
          <p:nvPr/>
        </p:nvSpPr>
        <p:spPr bwMode="auto">
          <a:xfrm flipH="1">
            <a:off x="5640739" y="1219783"/>
            <a:ext cx="581186" cy="139485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1" name="CaixaDeTexto 45"/>
          <p:cNvSpPr txBox="1">
            <a:spLocks noChangeArrowheads="1"/>
          </p:cNvSpPr>
          <p:nvPr/>
        </p:nvSpPr>
        <p:spPr bwMode="auto">
          <a:xfrm>
            <a:off x="854727" y="3151334"/>
            <a:ext cx="86790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PT" sz="1400" b="1" dirty="0" smtClean="0"/>
              <a:t>Duodeno</a:t>
            </a:r>
            <a:endParaRPr lang="pt-PT" sz="1400" b="1" dirty="0"/>
          </a:p>
        </p:txBody>
      </p:sp>
      <p:sp>
        <p:nvSpPr>
          <p:cNvPr id="12" name="CaixaDeTexto 46"/>
          <p:cNvSpPr txBox="1">
            <a:spLocks noChangeArrowheads="1"/>
          </p:cNvSpPr>
          <p:nvPr/>
        </p:nvSpPr>
        <p:spPr bwMode="auto">
          <a:xfrm>
            <a:off x="6248350" y="1047077"/>
            <a:ext cx="10042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smtClean="0"/>
              <a:t>Pâncreas</a:t>
            </a:r>
            <a:endParaRPr lang="pt-PT" sz="1400" b="1" dirty="0"/>
          </a:p>
        </p:txBody>
      </p:sp>
      <p:grpSp>
        <p:nvGrpSpPr>
          <p:cNvPr id="13" name="Grupo 44"/>
          <p:cNvGrpSpPr>
            <a:grpSpLocks/>
          </p:cNvGrpSpPr>
          <p:nvPr/>
        </p:nvGrpSpPr>
        <p:grpSpPr bwMode="auto">
          <a:xfrm>
            <a:off x="1427088" y="3159578"/>
            <a:ext cx="300038" cy="300037"/>
            <a:chOff x="449705" y="2668249"/>
            <a:chExt cx="299803" cy="299803"/>
          </a:xfrm>
        </p:grpSpPr>
        <p:sp>
          <p:nvSpPr>
            <p:cNvPr id="14" name="Oval 1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5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16" name="Grupo 44"/>
          <p:cNvGrpSpPr>
            <a:grpSpLocks/>
          </p:cNvGrpSpPr>
          <p:nvPr/>
        </p:nvGrpSpPr>
        <p:grpSpPr bwMode="auto">
          <a:xfrm>
            <a:off x="6212196" y="1049998"/>
            <a:ext cx="300038" cy="300037"/>
            <a:chOff x="449705" y="2668249"/>
            <a:chExt cx="299803" cy="299803"/>
          </a:xfrm>
        </p:grpSpPr>
        <p:sp>
          <p:nvSpPr>
            <p:cNvPr id="17" name="Oval 16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8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9" name="Line 29"/>
          <p:cNvSpPr>
            <a:spLocks noChangeShapeType="1"/>
          </p:cNvSpPr>
          <p:nvPr/>
        </p:nvSpPr>
        <p:spPr bwMode="auto">
          <a:xfrm flipH="1">
            <a:off x="2761901" y="1015748"/>
            <a:ext cx="1309609" cy="495945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0" name="CaixaDeTexto 55"/>
          <p:cNvSpPr txBox="1">
            <a:spLocks noChangeArrowheads="1"/>
          </p:cNvSpPr>
          <p:nvPr/>
        </p:nvSpPr>
        <p:spPr bwMode="auto">
          <a:xfrm>
            <a:off x="4097934" y="843042"/>
            <a:ext cx="12831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smtClean="0"/>
              <a:t>Vesícula biliar</a:t>
            </a:r>
            <a:endParaRPr lang="pt-PT" sz="1400" b="1" dirty="0"/>
          </a:p>
        </p:txBody>
      </p:sp>
      <p:grpSp>
        <p:nvGrpSpPr>
          <p:cNvPr id="21" name="Grupo 44"/>
          <p:cNvGrpSpPr>
            <a:grpSpLocks/>
          </p:cNvGrpSpPr>
          <p:nvPr/>
        </p:nvGrpSpPr>
        <p:grpSpPr bwMode="auto">
          <a:xfrm>
            <a:off x="4061780" y="845963"/>
            <a:ext cx="300038" cy="300037"/>
            <a:chOff x="449705" y="2668249"/>
            <a:chExt cx="299803" cy="299803"/>
          </a:xfrm>
        </p:grpSpPr>
        <p:sp>
          <p:nvSpPr>
            <p:cNvPr id="22" name="Oval 21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3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4" name="Line 29"/>
          <p:cNvSpPr>
            <a:spLocks noChangeShapeType="1"/>
          </p:cNvSpPr>
          <p:nvPr/>
        </p:nvSpPr>
        <p:spPr bwMode="auto">
          <a:xfrm flipV="1">
            <a:off x="1212581" y="992121"/>
            <a:ext cx="788142" cy="324399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5" name="CaixaDeTexto 67"/>
          <p:cNvSpPr txBox="1">
            <a:spLocks noChangeArrowheads="1"/>
          </p:cNvSpPr>
          <p:nvPr/>
        </p:nvSpPr>
        <p:spPr bwMode="auto">
          <a:xfrm>
            <a:off x="352425" y="1161524"/>
            <a:ext cx="86790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PT" sz="1400" b="1" dirty="0" smtClean="0"/>
              <a:t>Fígado</a:t>
            </a:r>
            <a:endParaRPr lang="pt-PT" sz="1400" b="1" dirty="0"/>
          </a:p>
        </p:txBody>
      </p:sp>
      <p:grpSp>
        <p:nvGrpSpPr>
          <p:cNvPr id="26" name="Grupo 44"/>
          <p:cNvGrpSpPr>
            <a:grpSpLocks/>
          </p:cNvGrpSpPr>
          <p:nvPr/>
        </p:nvGrpSpPr>
        <p:grpSpPr bwMode="auto">
          <a:xfrm>
            <a:off x="924786" y="1169768"/>
            <a:ext cx="300038" cy="300037"/>
            <a:chOff x="449705" y="2668249"/>
            <a:chExt cx="299803" cy="299803"/>
          </a:xfrm>
        </p:grpSpPr>
        <p:sp>
          <p:nvSpPr>
            <p:cNvPr id="27" name="Oval 26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8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pic>
        <p:nvPicPr>
          <p:cNvPr id="29" name="Picture 28" descr="29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365" y="2308414"/>
            <a:ext cx="4112593" cy="244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0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9" grpId="0" animBg="1"/>
      <p:bldP spid="2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4930</TotalTime>
  <Words>275</Words>
  <Application>Microsoft Macintosh PowerPoint</Application>
  <PresentationFormat>On-screen Show (4:3)</PresentationFormat>
  <Paragraphs>81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Planeta com vida</dc:title>
  <dc:creator>CienTIC5</dc:creator>
  <cp:lastModifiedBy>José Salsa</cp:lastModifiedBy>
  <cp:revision>93</cp:revision>
  <dcterms:created xsi:type="dcterms:W3CDTF">2017-06-24T15:05:02Z</dcterms:created>
  <dcterms:modified xsi:type="dcterms:W3CDTF">2017-06-26T09:19:53Z</dcterms:modified>
</cp:coreProperties>
</file>