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63" r:id="rId3"/>
    <p:sldId id="266" r:id="rId4"/>
    <p:sldId id="265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0" d="100"/>
          <a:sy n="10" d="100"/>
        </p:scale>
        <p:origin x="-1264" y="-48"/>
      </p:cViewPr>
      <p:guideLst>
        <p:guide orient="horz" pos="3823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Respiração externa e respiração celular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D1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D1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 smtClean="0">
                <a:solidFill>
                  <a:srgbClr val="7F7F7F"/>
                </a:solidFill>
              </a:rPr>
              <a:t>Respiração externa</a:t>
            </a:r>
            <a:br>
              <a:rPr lang="pt-BR" sz="5400" b="1" dirty="0" smtClean="0">
                <a:solidFill>
                  <a:srgbClr val="7F7F7F"/>
                </a:solidFill>
              </a:rPr>
            </a:br>
            <a:r>
              <a:rPr lang="pt-BR" sz="5400" b="1" dirty="0" smtClean="0">
                <a:solidFill>
                  <a:srgbClr val="7F7F7F"/>
                </a:solidFill>
              </a:rPr>
              <a:t>e </a:t>
            </a:r>
            <a:r>
              <a:rPr lang="pt-BR" sz="5400" b="1" dirty="0">
                <a:solidFill>
                  <a:srgbClr val="7F7F7F"/>
                </a:solidFill>
              </a:rPr>
              <a:t>respiração celular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6" name="Picture 5" descr="305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640" y="814404"/>
            <a:ext cx="5768829" cy="5372223"/>
          </a:xfrm>
          <a:prstGeom prst="rect">
            <a:avLst/>
          </a:prstGeom>
        </p:spPr>
      </p:pic>
      <p:sp>
        <p:nvSpPr>
          <p:cNvPr id="8" name="CaixaDeTexto 13"/>
          <p:cNvSpPr txBox="1">
            <a:spLocks noChangeArrowheads="1"/>
          </p:cNvSpPr>
          <p:nvPr/>
        </p:nvSpPr>
        <p:spPr bwMode="auto">
          <a:xfrm>
            <a:off x="1438554" y="1173780"/>
            <a:ext cx="9520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9" name="Grupo 44"/>
          <p:cNvGrpSpPr>
            <a:grpSpLocks/>
          </p:cNvGrpSpPr>
          <p:nvPr/>
        </p:nvGrpSpPr>
        <p:grpSpPr bwMode="auto">
          <a:xfrm>
            <a:off x="1959155" y="1190051"/>
            <a:ext cx="300038" cy="300037"/>
            <a:chOff x="449705" y="2668249"/>
            <a:chExt cx="299803" cy="299803"/>
          </a:xfrm>
        </p:grpSpPr>
        <p:sp>
          <p:nvSpPr>
            <p:cNvPr id="11" name="Oval 1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2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4" name="CaixaDeTexto 13"/>
          <p:cNvSpPr txBox="1">
            <a:spLocks noChangeArrowheads="1"/>
          </p:cNvSpPr>
          <p:nvPr/>
        </p:nvSpPr>
        <p:spPr bwMode="auto">
          <a:xfrm>
            <a:off x="538629" y="2152427"/>
            <a:ext cx="19191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15" name="Grupo 44"/>
          <p:cNvGrpSpPr>
            <a:grpSpLocks/>
          </p:cNvGrpSpPr>
          <p:nvPr/>
        </p:nvGrpSpPr>
        <p:grpSpPr bwMode="auto">
          <a:xfrm>
            <a:off x="1899392" y="2161229"/>
            <a:ext cx="300038" cy="300037"/>
            <a:chOff x="449705" y="2668249"/>
            <a:chExt cx="299803" cy="299803"/>
          </a:xfrm>
        </p:grpSpPr>
        <p:sp>
          <p:nvSpPr>
            <p:cNvPr id="16" name="Oval 1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7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8" name="Line 29"/>
          <p:cNvSpPr>
            <a:spLocks noChangeShapeType="1"/>
          </p:cNvSpPr>
          <p:nvPr/>
        </p:nvSpPr>
        <p:spPr bwMode="auto">
          <a:xfrm flipH="1">
            <a:off x="6424706" y="1822824"/>
            <a:ext cx="313765" cy="687294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9" name="CaixaDeTexto 13"/>
          <p:cNvSpPr txBox="1">
            <a:spLocks noChangeArrowheads="1"/>
          </p:cNvSpPr>
          <p:nvPr/>
        </p:nvSpPr>
        <p:spPr bwMode="auto">
          <a:xfrm>
            <a:off x="6593259" y="1532369"/>
            <a:ext cx="89227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Pulmão</a:t>
            </a:r>
            <a:endParaRPr lang="pt-PT" sz="1400" b="1" dirty="0"/>
          </a:p>
        </p:txBody>
      </p:sp>
      <p:grpSp>
        <p:nvGrpSpPr>
          <p:cNvPr id="20" name="Grupo 44"/>
          <p:cNvGrpSpPr>
            <a:grpSpLocks/>
          </p:cNvGrpSpPr>
          <p:nvPr/>
        </p:nvGrpSpPr>
        <p:grpSpPr bwMode="auto">
          <a:xfrm>
            <a:off x="6628272" y="1526229"/>
            <a:ext cx="300038" cy="300037"/>
            <a:chOff x="449705" y="2668249"/>
            <a:chExt cx="299803" cy="299803"/>
          </a:xfrm>
        </p:grpSpPr>
        <p:sp>
          <p:nvSpPr>
            <p:cNvPr id="21" name="Oval 2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3" name="Line 29"/>
          <p:cNvSpPr>
            <a:spLocks noChangeShapeType="1"/>
          </p:cNvSpPr>
          <p:nvPr/>
        </p:nvSpPr>
        <p:spPr bwMode="auto">
          <a:xfrm flipH="1">
            <a:off x="7440706" y="3600823"/>
            <a:ext cx="261469" cy="17182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4" name="CaixaDeTexto 13"/>
          <p:cNvSpPr txBox="1">
            <a:spLocks noChangeArrowheads="1"/>
          </p:cNvSpPr>
          <p:nvPr/>
        </p:nvSpPr>
        <p:spPr bwMode="auto">
          <a:xfrm>
            <a:off x="7635688" y="3160957"/>
            <a:ext cx="10166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Vaso sanguíneo</a:t>
            </a:r>
            <a:endParaRPr lang="pt-PT" sz="1400" b="1" dirty="0"/>
          </a:p>
        </p:txBody>
      </p:sp>
      <p:grpSp>
        <p:nvGrpSpPr>
          <p:cNvPr id="25" name="Grupo 44"/>
          <p:cNvGrpSpPr>
            <a:grpSpLocks/>
          </p:cNvGrpSpPr>
          <p:nvPr/>
        </p:nvGrpSpPr>
        <p:grpSpPr bwMode="auto">
          <a:xfrm>
            <a:off x="7666685" y="3401347"/>
            <a:ext cx="300038" cy="300037"/>
            <a:chOff x="449705" y="2668249"/>
            <a:chExt cx="299803" cy="299803"/>
          </a:xfrm>
        </p:grpSpPr>
        <p:sp>
          <p:nvSpPr>
            <p:cNvPr id="26" name="Oval 25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7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8" name="Line 29"/>
          <p:cNvSpPr>
            <a:spLocks noChangeShapeType="1"/>
          </p:cNvSpPr>
          <p:nvPr/>
        </p:nvSpPr>
        <p:spPr bwMode="auto">
          <a:xfrm flipH="1" flipV="1">
            <a:off x="6574118" y="5431118"/>
            <a:ext cx="590176" cy="82176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9" name="CaixaDeTexto 13"/>
          <p:cNvSpPr txBox="1">
            <a:spLocks noChangeArrowheads="1"/>
          </p:cNvSpPr>
          <p:nvPr/>
        </p:nvSpPr>
        <p:spPr bwMode="auto">
          <a:xfrm>
            <a:off x="6951384" y="5330416"/>
            <a:ext cx="10166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Células</a:t>
            </a:r>
            <a:endParaRPr lang="pt-PT" sz="1400" b="1" dirty="0"/>
          </a:p>
        </p:txBody>
      </p:sp>
      <p:grpSp>
        <p:nvGrpSpPr>
          <p:cNvPr id="30" name="Grupo 44"/>
          <p:cNvGrpSpPr>
            <a:grpSpLocks/>
          </p:cNvGrpSpPr>
          <p:nvPr/>
        </p:nvGrpSpPr>
        <p:grpSpPr bwMode="auto">
          <a:xfrm>
            <a:off x="7169144" y="5354159"/>
            <a:ext cx="300038" cy="300037"/>
            <a:chOff x="449705" y="2668249"/>
            <a:chExt cx="299803" cy="299803"/>
          </a:xfrm>
        </p:grpSpPr>
        <p:sp>
          <p:nvSpPr>
            <p:cNvPr id="31" name="Oval 30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2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5055688"/>
            <a:ext cx="8626204" cy="1170884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Trocas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de gases entre os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órgãos respiratórios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(como os pulmões)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sangue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 O sangue recebe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do órgão respiratório e liberta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carbono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vapor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água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61221" y="4591554"/>
            <a:ext cx="2569499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Respiração externa</a:t>
              </a:r>
            </a:p>
          </p:txBody>
        </p:sp>
      </p:grpSp>
      <p:pic>
        <p:nvPicPr>
          <p:cNvPr id="16" name="Picture 15" descr="3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14" y="601297"/>
            <a:ext cx="1709593" cy="3998960"/>
          </a:xfrm>
          <a:prstGeom prst="rect">
            <a:avLst/>
          </a:prstGeom>
        </p:spPr>
      </p:pic>
      <p:pic>
        <p:nvPicPr>
          <p:cNvPr id="17" name="Picture 16" descr="3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7465" y="722853"/>
            <a:ext cx="4732502" cy="3602618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1763059" y="851647"/>
            <a:ext cx="3421529" cy="7471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129118" y="1830294"/>
            <a:ext cx="2487706" cy="732118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" name="Picture 27" descr="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954" y="1546317"/>
            <a:ext cx="368223" cy="261565"/>
          </a:xfrm>
          <a:prstGeom prst="rect">
            <a:avLst/>
          </a:prstGeom>
        </p:spPr>
      </p:pic>
      <p:pic>
        <p:nvPicPr>
          <p:cNvPr id="29" name="Picture 28" descr="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8912" y="2856119"/>
            <a:ext cx="585236" cy="368820"/>
          </a:xfrm>
          <a:prstGeom prst="rect">
            <a:avLst/>
          </a:prstGeom>
        </p:spPr>
      </p:pic>
      <p:pic>
        <p:nvPicPr>
          <p:cNvPr id="30" name="Picture 29" descr="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0485" y="1957200"/>
            <a:ext cx="385340" cy="273724"/>
          </a:xfrm>
          <a:prstGeom prst="rect">
            <a:avLst/>
          </a:prstGeom>
        </p:spPr>
      </p:pic>
      <p:pic>
        <p:nvPicPr>
          <p:cNvPr id="31" name="Picture 30" descr="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4837" y="2368082"/>
            <a:ext cx="441975" cy="313954"/>
          </a:xfrm>
          <a:prstGeom prst="rect">
            <a:avLst/>
          </a:prstGeom>
        </p:spPr>
      </p:pic>
      <p:pic>
        <p:nvPicPr>
          <p:cNvPr id="32" name="Picture 31" descr="8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426" y="2711729"/>
            <a:ext cx="441975" cy="313954"/>
          </a:xfrm>
          <a:prstGeom prst="rect">
            <a:avLst/>
          </a:prstGeom>
        </p:spPr>
      </p:pic>
      <p:pic>
        <p:nvPicPr>
          <p:cNvPr id="33" name="Picture 32" descr="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7030" y="2646944"/>
            <a:ext cx="585236" cy="368820"/>
          </a:xfrm>
          <a:prstGeom prst="rect">
            <a:avLst/>
          </a:prstGeom>
        </p:spPr>
      </p:pic>
      <p:pic>
        <p:nvPicPr>
          <p:cNvPr id="34" name="Picture 33" descr="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618" y="2228590"/>
            <a:ext cx="585236" cy="368820"/>
          </a:xfrm>
          <a:prstGeom prst="rect">
            <a:avLst/>
          </a:prstGeom>
        </p:spPr>
      </p:pic>
      <p:pic>
        <p:nvPicPr>
          <p:cNvPr id="35" name="Picture 34" descr="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912" y="1914826"/>
            <a:ext cx="501794" cy="316234"/>
          </a:xfrm>
          <a:prstGeom prst="rect">
            <a:avLst/>
          </a:prstGeom>
        </p:spPr>
      </p:pic>
      <p:pic>
        <p:nvPicPr>
          <p:cNvPr id="36" name="Picture 35" descr="8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5089" y="1563708"/>
            <a:ext cx="509264" cy="32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31" name="Picture 30" descr="309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05" y="703762"/>
            <a:ext cx="7614065" cy="5215636"/>
          </a:xfrm>
          <a:prstGeom prst="rect">
            <a:avLst/>
          </a:prstGeom>
        </p:spPr>
      </p:pic>
      <p:sp>
        <p:nvSpPr>
          <p:cNvPr id="40" name="Line 29"/>
          <p:cNvSpPr>
            <a:spLocks noChangeShapeType="1"/>
          </p:cNvSpPr>
          <p:nvPr/>
        </p:nvSpPr>
        <p:spPr bwMode="auto">
          <a:xfrm flipV="1">
            <a:off x="1404471" y="2674470"/>
            <a:ext cx="649940" cy="216647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1" name="CaixaDeTexto 13"/>
          <p:cNvSpPr txBox="1">
            <a:spLocks noChangeArrowheads="1"/>
          </p:cNvSpPr>
          <p:nvPr/>
        </p:nvSpPr>
        <p:spPr bwMode="auto">
          <a:xfrm>
            <a:off x="557025" y="2765015"/>
            <a:ext cx="9072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42" name="Grupo 44"/>
          <p:cNvGrpSpPr>
            <a:grpSpLocks/>
          </p:cNvGrpSpPr>
          <p:nvPr/>
        </p:nvGrpSpPr>
        <p:grpSpPr bwMode="auto">
          <a:xfrm>
            <a:off x="1137389" y="2736463"/>
            <a:ext cx="300038" cy="300037"/>
            <a:chOff x="449705" y="2668249"/>
            <a:chExt cx="299803" cy="299803"/>
          </a:xfrm>
        </p:grpSpPr>
        <p:sp>
          <p:nvSpPr>
            <p:cNvPr id="43" name="Oval 42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4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45" name="Line 29"/>
          <p:cNvSpPr>
            <a:spLocks noChangeShapeType="1"/>
          </p:cNvSpPr>
          <p:nvPr/>
        </p:nvSpPr>
        <p:spPr bwMode="auto">
          <a:xfrm flipV="1">
            <a:off x="1628588" y="4318000"/>
            <a:ext cx="463177" cy="1284941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46" name="CaixaDeTexto 13"/>
          <p:cNvSpPr txBox="1">
            <a:spLocks noChangeArrowheads="1"/>
          </p:cNvSpPr>
          <p:nvPr/>
        </p:nvSpPr>
        <p:spPr bwMode="auto">
          <a:xfrm>
            <a:off x="736317" y="5633720"/>
            <a:ext cx="179621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Nutriente energético</a:t>
            </a:r>
            <a:endParaRPr lang="pt-PT" sz="1400" b="1" dirty="0"/>
          </a:p>
        </p:txBody>
      </p:sp>
      <p:grpSp>
        <p:nvGrpSpPr>
          <p:cNvPr id="47" name="Grupo 44"/>
          <p:cNvGrpSpPr>
            <a:grpSpLocks/>
          </p:cNvGrpSpPr>
          <p:nvPr/>
        </p:nvGrpSpPr>
        <p:grpSpPr bwMode="auto">
          <a:xfrm>
            <a:off x="1473565" y="5597698"/>
            <a:ext cx="300038" cy="300037"/>
            <a:chOff x="449705" y="2668249"/>
            <a:chExt cx="299803" cy="299803"/>
          </a:xfrm>
        </p:grpSpPr>
        <p:sp>
          <p:nvSpPr>
            <p:cNvPr id="48" name="Oval 4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50" name="Line 29"/>
          <p:cNvSpPr>
            <a:spLocks noChangeShapeType="1"/>
          </p:cNvSpPr>
          <p:nvPr/>
        </p:nvSpPr>
        <p:spPr bwMode="auto">
          <a:xfrm flipH="1" flipV="1">
            <a:off x="3488765" y="4153646"/>
            <a:ext cx="784411" cy="143435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1" name="CaixaDeTexto 13"/>
          <p:cNvSpPr txBox="1">
            <a:spLocks noChangeArrowheads="1"/>
          </p:cNvSpPr>
          <p:nvPr/>
        </p:nvSpPr>
        <p:spPr bwMode="auto">
          <a:xfrm>
            <a:off x="3929529" y="5618779"/>
            <a:ext cx="69476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Energia</a:t>
            </a:r>
            <a:endParaRPr lang="pt-PT" sz="1400" b="1" dirty="0"/>
          </a:p>
        </p:txBody>
      </p:sp>
      <p:grpSp>
        <p:nvGrpSpPr>
          <p:cNvPr id="52" name="Grupo 44"/>
          <p:cNvGrpSpPr>
            <a:grpSpLocks/>
          </p:cNvGrpSpPr>
          <p:nvPr/>
        </p:nvGrpSpPr>
        <p:grpSpPr bwMode="auto">
          <a:xfrm>
            <a:off x="4118153" y="5582757"/>
            <a:ext cx="300038" cy="300037"/>
            <a:chOff x="449705" y="2668249"/>
            <a:chExt cx="299803" cy="299803"/>
          </a:xfrm>
        </p:grpSpPr>
        <p:sp>
          <p:nvSpPr>
            <p:cNvPr id="53" name="Oval 52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4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55" name="Line 29"/>
          <p:cNvSpPr>
            <a:spLocks noChangeShapeType="1"/>
          </p:cNvSpPr>
          <p:nvPr/>
        </p:nvSpPr>
        <p:spPr bwMode="auto">
          <a:xfrm flipH="1">
            <a:off x="7239000" y="1703294"/>
            <a:ext cx="635000" cy="791881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56" name="CaixaDeTexto 13"/>
          <p:cNvSpPr txBox="1">
            <a:spLocks noChangeArrowheads="1"/>
          </p:cNvSpPr>
          <p:nvPr/>
        </p:nvSpPr>
        <p:spPr bwMode="auto">
          <a:xfrm>
            <a:off x="6999942" y="1450192"/>
            <a:ext cx="18377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57" name="Grupo 44"/>
          <p:cNvGrpSpPr>
            <a:grpSpLocks/>
          </p:cNvGrpSpPr>
          <p:nvPr/>
        </p:nvGrpSpPr>
        <p:grpSpPr bwMode="auto">
          <a:xfrm>
            <a:off x="7756331" y="1414169"/>
            <a:ext cx="300038" cy="300037"/>
            <a:chOff x="449705" y="2668249"/>
            <a:chExt cx="299803" cy="299803"/>
          </a:xfrm>
        </p:grpSpPr>
        <p:sp>
          <p:nvSpPr>
            <p:cNvPr id="58" name="Oval 5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5" grpId="0" animBg="1"/>
      <p:bldP spid="50" grpId="0" animBg="1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5055688"/>
            <a:ext cx="8626204" cy="1170884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Transformação dos nutrientes energéticos para obtenção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energia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com gasto de </a:t>
            </a:r>
            <a:r>
              <a:rPr lang="pt-BR" sz="2200" b="1" dirty="0" err="1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e produção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 de carbono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 água.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61221" y="4591554"/>
            <a:ext cx="2569499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Respiração celular</a:t>
              </a:r>
            </a:p>
          </p:txBody>
        </p:sp>
      </p:grpSp>
      <p:pic>
        <p:nvPicPr>
          <p:cNvPr id="7" name="Picture 6" descr="3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014" y="601297"/>
            <a:ext cx="1709593" cy="399896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rot="5400000" flipH="1" flipV="1">
            <a:off x="1721972" y="1520267"/>
            <a:ext cx="2323352" cy="1284938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233705" y="1740647"/>
            <a:ext cx="1822824" cy="1598707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 descr="3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4936" y="564935"/>
            <a:ext cx="2614766" cy="1287772"/>
          </a:xfrm>
          <a:prstGeom prst="rect">
            <a:avLst/>
          </a:prstGeom>
        </p:spPr>
      </p:pic>
      <p:pic>
        <p:nvPicPr>
          <p:cNvPr id="22" name="Picture 21" descr="309_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876" y="2332348"/>
            <a:ext cx="4035653" cy="2764423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 rot="5400000" flipH="1" flipV="1">
            <a:off x="3302001" y="2794001"/>
            <a:ext cx="2510116" cy="224118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5371353" y="1576294"/>
            <a:ext cx="1143000" cy="918884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4686</TotalTime>
  <Words>111</Words>
  <Application>Microsoft Macintosh PowerPoint</Application>
  <PresentationFormat>On-screen Show (4:3)</PresentationFormat>
  <Paragraphs>34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externa e respiração celular</dc:title>
  <dc:subject/>
  <dc:creator>CienTIC6</dc:creator>
  <cp:keywords/>
  <dc:description/>
  <cp:lastModifiedBy>José Salsa</cp:lastModifiedBy>
  <cp:revision>80</cp:revision>
  <dcterms:created xsi:type="dcterms:W3CDTF">2017-06-25T10:29:31Z</dcterms:created>
  <dcterms:modified xsi:type="dcterms:W3CDTF">2017-06-26T09:21:27Z</dcterms:modified>
  <cp:category/>
</cp:coreProperties>
</file>