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8" r:id="rId2"/>
    <p:sldId id="264" r:id="rId3"/>
    <p:sldId id="263" r:id="rId4"/>
    <p:sldId id="266" r:id="rId5"/>
    <p:sldId id="267" r:id="rId6"/>
    <p:sldId id="265" r:id="rId7"/>
    <p:sldId id="268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1F06"/>
    <a:srgbClr val="E47A00"/>
    <a:srgbClr val="FF0000"/>
    <a:srgbClr val="FAC090"/>
    <a:srgbClr val="00B3F0"/>
    <a:srgbClr val="017DC7"/>
    <a:srgbClr val="008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09" autoAdjust="0"/>
    <p:restoredTop sz="94660"/>
  </p:normalViewPr>
  <p:slideViewPr>
    <p:cSldViewPr snapToGrid="0" showGuides="1">
      <p:cViewPr varScale="1">
        <p:scale>
          <a:sx n="133" d="100"/>
          <a:sy n="133" d="100"/>
        </p:scale>
        <p:origin x="-2512" y="-96"/>
      </p:cViewPr>
      <p:guideLst>
        <p:guide orient="horz" pos="3822"/>
        <p:guide pos="222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-3564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376B6E-855B-42EC-820D-12D0DE0D6AEA}" type="datetimeFigureOut">
              <a:rPr lang="pt-PT" smtClean="0"/>
              <a:pPr/>
              <a:t>28/06/17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41E28-0F35-49B4-BBD1-E31B11B3E4D2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795795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066584-E857-4AC1-84D9-25967A6A2364}" type="datetimeFigureOut">
              <a:rPr lang="pt-PT" smtClean="0"/>
              <a:pPr/>
              <a:t>28/06/17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30721-E5D6-442E-9308-15DD3F709A39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83060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30721-E5D6-442E-9308-15DD3F709A39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06151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7"/>
          <p:cNvSpPr txBox="1"/>
          <p:nvPr userDrawn="1"/>
        </p:nvSpPr>
        <p:spPr>
          <a:xfrm>
            <a:off x="4067944" y="27896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BR" sz="1400" dirty="0" smtClean="0">
                <a:solidFill>
                  <a:srgbClr val="7F7F7F"/>
                </a:solidFill>
                <a:latin typeface="Arial Rounded MT Bold" pitchFamily="34" charset="0"/>
              </a:rPr>
              <a:t> Ar inspirado e ar expirado</a:t>
            </a:r>
          </a:p>
        </p:txBody>
      </p:sp>
      <p:sp>
        <p:nvSpPr>
          <p:cNvPr id="8" name="Fluxograma: atraso 8"/>
          <p:cNvSpPr/>
          <p:nvPr userDrawn="1"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9" name="CaixaDeTexto 9"/>
          <p:cNvSpPr txBox="1"/>
          <p:nvPr userDrawn="1"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D2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0" name="Conexão recta 10"/>
          <p:cNvCxnSpPr/>
          <p:nvPr userDrawn="1"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E41F0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ângulo 11"/>
          <p:cNvSpPr/>
          <p:nvPr userDrawn="1"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2" name="CaixaDeTexto 12"/>
          <p:cNvSpPr txBox="1"/>
          <p:nvPr userDrawn="1"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2000" b="1" dirty="0" smtClean="0">
                <a:solidFill>
                  <a:srgbClr val="262626"/>
                </a:solidFill>
                <a:latin typeface="Arial Rounded MT Bold" pitchFamily="34" charset="0"/>
              </a:rPr>
              <a:t>6</a:t>
            </a:r>
            <a:r>
              <a:rPr lang="pt-PT" sz="3200" b="1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Naturais</a:t>
            </a:r>
            <a:r>
              <a:rPr lang="pt-PT" sz="1400" baseline="0" dirty="0" smtClean="0">
                <a:solidFill>
                  <a:srgbClr val="262626"/>
                </a:solidFill>
                <a:latin typeface="Arial Rounded MT Bold" pitchFamily="34" charset="0"/>
              </a:rPr>
              <a:t> 6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.</a:t>
            </a:r>
            <a:r>
              <a:rPr lang="pt-PT" sz="1400" baseline="30000" dirty="0" smtClean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ano</a:t>
            </a:r>
          </a:p>
        </p:txBody>
      </p:sp>
    </p:spTree>
    <p:extLst>
      <p:ext uri="{BB962C8B-B14F-4D97-AF65-F5344CB8AC3E}">
        <p14:creationId xmlns:p14="http://schemas.microsoft.com/office/powerpoint/2010/main" val="356853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E41F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2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D2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5123" name="CaixaDeTexto 7"/>
          <p:cNvSpPr txBox="1">
            <a:spLocks noChangeArrowheads="1"/>
          </p:cNvSpPr>
          <p:nvPr/>
        </p:nvSpPr>
        <p:spPr bwMode="auto">
          <a:xfrm>
            <a:off x="0" y="2129650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BR" sz="5400" b="1" dirty="0">
                <a:solidFill>
                  <a:srgbClr val="7F7F7F"/>
                </a:solidFill>
              </a:rPr>
              <a:t> Ar inspirado e ar expirado</a:t>
            </a: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5125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6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</a:t>
            </a:r>
            <a:r>
              <a:rPr lang="pt-PT" sz="2400" dirty="0" smtClean="0">
                <a:solidFill>
                  <a:schemeClr val="bg1"/>
                </a:solidFill>
              </a:rPr>
              <a:t>Naturais </a:t>
            </a:r>
            <a:r>
              <a:rPr lang="pt-PT" sz="2400" dirty="0">
                <a:solidFill>
                  <a:schemeClr val="bg1"/>
                </a:solidFill>
              </a:rPr>
              <a:t>– 6</a:t>
            </a:r>
            <a:r>
              <a:rPr lang="pt-PT" sz="2400" dirty="0" smtClean="0">
                <a:solidFill>
                  <a:schemeClr val="bg1"/>
                </a:solidFill>
              </a:rPr>
              <a:t>.</a:t>
            </a:r>
            <a:r>
              <a:rPr lang="pt-PT" sz="2400" baseline="30000" dirty="0" smtClean="0">
                <a:solidFill>
                  <a:schemeClr val="bg1"/>
                </a:solidFill>
                <a:cs typeface="Arial" charset="0"/>
              </a:rPr>
              <a:t>o</a:t>
            </a:r>
            <a:r>
              <a:rPr lang="pt-PT" sz="2400" dirty="0" smtClean="0">
                <a:solidFill>
                  <a:schemeClr val="bg1"/>
                </a:solidFill>
              </a:rPr>
              <a:t> </a:t>
            </a:r>
            <a:r>
              <a:rPr lang="pt-PT" sz="2400" dirty="0">
                <a:solidFill>
                  <a:schemeClr val="bg1"/>
                </a:solidFill>
              </a:rPr>
              <a:t>ano</a:t>
            </a:r>
          </a:p>
        </p:txBody>
      </p:sp>
      <p:pic>
        <p:nvPicPr>
          <p:cNvPr id="5126" name="Picture 10" descr="LOGO.pdf"/>
          <p:cNvPicPr>
            <a:picLocks noChangeAspect="1"/>
          </p:cNvPicPr>
          <p:nvPr/>
        </p:nvPicPr>
        <p:blipFill>
          <a:blip r:embed="rId2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3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862" y="487823"/>
            <a:ext cx="5061844" cy="4357640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2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</a:p>
        </p:txBody>
      </p:sp>
      <p:sp>
        <p:nvSpPr>
          <p:cNvPr id="21" name="Rectângulo 20"/>
          <p:cNvSpPr/>
          <p:nvPr/>
        </p:nvSpPr>
        <p:spPr>
          <a:xfrm>
            <a:off x="277869" y="5324747"/>
            <a:ext cx="8500619" cy="832330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ar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inspirado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é o ar que entra nos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pulmões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 Permite o fornecimento de </a:t>
            </a:r>
            <a:r>
              <a:rPr lang="pt-BR" sz="2200" b="1" dirty="0" err="1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ao sangue que o levará às células.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61222" y="4799559"/>
            <a:ext cx="1782837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906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Ar inspirado</a:t>
              </a:r>
            </a:p>
          </p:txBody>
        </p:sp>
      </p:grpSp>
      <p:sp>
        <p:nvSpPr>
          <p:cNvPr id="13" name="CaixaDeTexto 13"/>
          <p:cNvSpPr txBox="1">
            <a:spLocks noChangeArrowheads="1"/>
          </p:cNvSpPr>
          <p:nvPr/>
        </p:nvSpPr>
        <p:spPr bwMode="auto">
          <a:xfrm>
            <a:off x="1181099" y="1741542"/>
            <a:ext cx="19191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Ar inspirado</a:t>
            </a:r>
            <a:endParaRPr lang="pt-PT" sz="1400" b="1" dirty="0"/>
          </a:p>
        </p:txBody>
      </p:sp>
    </p:spTree>
    <p:extLst>
      <p:ext uri="{BB962C8B-B14F-4D97-AF65-F5344CB8AC3E}">
        <p14:creationId xmlns:p14="http://schemas.microsoft.com/office/powerpoint/2010/main" val="145116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ecrã 2017-02-12, às 16.41.0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153" y="694042"/>
            <a:ext cx="5388041" cy="4956998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3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</a:p>
        </p:txBody>
      </p:sp>
      <p:sp>
        <p:nvSpPr>
          <p:cNvPr id="9" name="Rectângulo 20"/>
          <p:cNvSpPr/>
          <p:nvPr/>
        </p:nvSpPr>
        <p:spPr>
          <a:xfrm>
            <a:off x="3191250" y="5696760"/>
            <a:ext cx="2848232" cy="370665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Composição do ar atmosférico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4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</a:p>
        </p:txBody>
      </p:sp>
      <p:sp>
        <p:nvSpPr>
          <p:cNvPr id="21" name="Rectângulo 20"/>
          <p:cNvSpPr/>
          <p:nvPr/>
        </p:nvSpPr>
        <p:spPr>
          <a:xfrm>
            <a:off x="277869" y="4986193"/>
            <a:ext cx="8500619" cy="1170884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ar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expirado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é o ar que sai dos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pulmões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 Permite a libertação, pelo sangue, do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 de carbono 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e da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água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produzidos nas células </a:t>
            </a:r>
            <a:r>
              <a:rPr lang="pt-BR" sz="2200" dirty="0" err="1" smtClean="0">
                <a:latin typeface="Arial" pitchFamily="34" charset="0"/>
                <a:cs typeface="Arial" pitchFamily="34" charset="0"/>
              </a:rPr>
              <a:t>aquando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da respiração celular.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361222" y="4461005"/>
            <a:ext cx="1782837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906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Ar expirado</a:t>
              </a:r>
            </a:p>
          </p:txBody>
        </p:sp>
      </p:grpSp>
      <p:pic>
        <p:nvPicPr>
          <p:cNvPr id="8" name="Picture 7" descr="3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7863" y="487822"/>
            <a:ext cx="5065270" cy="4360589"/>
          </a:xfrm>
          <a:prstGeom prst="rect">
            <a:avLst/>
          </a:prstGeom>
        </p:spPr>
      </p:pic>
      <p:sp>
        <p:nvSpPr>
          <p:cNvPr id="9" name="CaixaDeTexto 13"/>
          <p:cNvSpPr txBox="1">
            <a:spLocks noChangeArrowheads="1"/>
          </p:cNvSpPr>
          <p:nvPr/>
        </p:nvSpPr>
        <p:spPr bwMode="auto">
          <a:xfrm>
            <a:off x="1128805" y="3586779"/>
            <a:ext cx="19191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Ar expirado</a:t>
            </a:r>
            <a:endParaRPr lang="pt-PT" sz="1400" b="1" dirty="0"/>
          </a:p>
        </p:txBody>
      </p:sp>
    </p:spTree>
    <p:extLst>
      <p:ext uri="{BB962C8B-B14F-4D97-AF65-F5344CB8AC3E}">
        <p14:creationId xmlns:p14="http://schemas.microsoft.com/office/powerpoint/2010/main" val="145116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85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3642" y="1091648"/>
            <a:ext cx="4459082" cy="4832530"/>
          </a:xfrm>
          <a:prstGeom prst="rect">
            <a:avLst/>
          </a:prstGeom>
        </p:spPr>
      </p:pic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5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</a:p>
        </p:txBody>
      </p:sp>
      <p:sp>
        <p:nvSpPr>
          <p:cNvPr id="9" name="Rectângulo 20"/>
          <p:cNvSpPr/>
          <p:nvPr/>
        </p:nvSpPr>
        <p:spPr>
          <a:xfrm>
            <a:off x="3191250" y="5696760"/>
            <a:ext cx="2848232" cy="370665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A célula e a respiração celular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13"/>
          <p:cNvSpPr txBox="1">
            <a:spLocks noChangeArrowheads="1"/>
          </p:cNvSpPr>
          <p:nvPr/>
        </p:nvSpPr>
        <p:spPr bwMode="auto">
          <a:xfrm>
            <a:off x="2805672" y="1128957"/>
            <a:ext cx="95203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Oxigénio</a:t>
            </a:r>
            <a:endParaRPr lang="pt-PT" sz="1400" b="1" dirty="0"/>
          </a:p>
        </p:txBody>
      </p:sp>
      <p:grpSp>
        <p:nvGrpSpPr>
          <p:cNvPr id="7" name="Grupo 44"/>
          <p:cNvGrpSpPr>
            <a:grpSpLocks/>
          </p:cNvGrpSpPr>
          <p:nvPr/>
        </p:nvGrpSpPr>
        <p:grpSpPr bwMode="auto">
          <a:xfrm>
            <a:off x="3132037" y="1137757"/>
            <a:ext cx="300038" cy="300037"/>
            <a:chOff x="449705" y="2668249"/>
            <a:chExt cx="299803" cy="299803"/>
          </a:xfrm>
        </p:grpSpPr>
        <p:sp>
          <p:nvSpPr>
            <p:cNvPr id="8" name="Oval 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2" name="CaixaDeTexto 13"/>
          <p:cNvSpPr txBox="1">
            <a:spLocks noChangeArrowheads="1"/>
          </p:cNvSpPr>
          <p:nvPr/>
        </p:nvSpPr>
        <p:spPr bwMode="auto">
          <a:xfrm>
            <a:off x="3428717" y="1557768"/>
            <a:ext cx="10312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Nutrientes</a:t>
            </a:r>
            <a:endParaRPr lang="pt-PT" sz="1400" b="1" dirty="0"/>
          </a:p>
        </p:txBody>
      </p:sp>
      <p:grpSp>
        <p:nvGrpSpPr>
          <p:cNvPr id="13" name="Grupo 44"/>
          <p:cNvGrpSpPr>
            <a:grpSpLocks/>
          </p:cNvGrpSpPr>
          <p:nvPr/>
        </p:nvGrpSpPr>
        <p:grpSpPr bwMode="auto">
          <a:xfrm>
            <a:off x="3792437" y="1566568"/>
            <a:ext cx="300038" cy="300037"/>
            <a:chOff x="449705" y="2668249"/>
            <a:chExt cx="299803" cy="299803"/>
          </a:xfrm>
        </p:grpSpPr>
        <p:sp>
          <p:nvSpPr>
            <p:cNvPr id="14" name="Oval 1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5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16" name="CaixaDeTexto 13"/>
          <p:cNvSpPr txBox="1">
            <a:spLocks noChangeArrowheads="1"/>
          </p:cNvSpPr>
          <p:nvPr/>
        </p:nvSpPr>
        <p:spPr bwMode="auto">
          <a:xfrm>
            <a:off x="4699747" y="830133"/>
            <a:ext cx="191919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Dióxido de carbono</a:t>
            </a:r>
            <a:endParaRPr lang="pt-PT" sz="1400" b="1" dirty="0"/>
          </a:p>
        </p:txBody>
      </p:sp>
      <p:grpSp>
        <p:nvGrpSpPr>
          <p:cNvPr id="17" name="Grupo 44"/>
          <p:cNvGrpSpPr>
            <a:grpSpLocks/>
          </p:cNvGrpSpPr>
          <p:nvPr/>
        </p:nvGrpSpPr>
        <p:grpSpPr bwMode="auto">
          <a:xfrm>
            <a:off x="5403098" y="838935"/>
            <a:ext cx="300038" cy="300037"/>
            <a:chOff x="449705" y="2668249"/>
            <a:chExt cx="299803" cy="299803"/>
          </a:xfrm>
        </p:grpSpPr>
        <p:sp>
          <p:nvSpPr>
            <p:cNvPr id="18" name="Oval 17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9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  <p:sp>
        <p:nvSpPr>
          <p:cNvPr id="20" name="CaixaDeTexto 13"/>
          <p:cNvSpPr txBox="1">
            <a:spLocks noChangeArrowheads="1"/>
          </p:cNvSpPr>
          <p:nvPr/>
        </p:nvSpPr>
        <p:spPr bwMode="auto">
          <a:xfrm>
            <a:off x="4753999" y="1545815"/>
            <a:ext cx="103122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pt-PT" sz="1400" b="1" dirty="0" smtClean="0"/>
              <a:t>Água</a:t>
            </a:r>
            <a:endParaRPr lang="pt-PT" sz="1400" b="1" dirty="0"/>
          </a:p>
        </p:txBody>
      </p:sp>
      <p:grpSp>
        <p:nvGrpSpPr>
          <p:cNvPr id="21" name="Grupo 44"/>
          <p:cNvGrpSpPr>
            <a:grpSpLocks/>
          </p:cNvGrpSpPr>
          <p:nvPr/>
        </p:nvGrpSpPr>
        <p:grpSpPr bwMode="auto">
          <a:xfrm>
            <a:off x="5117719" y="1554615"/>
            <a:ext cx="300038" cy="300037"/>
            <a:chOff x="449705" y="2668249"/>
            <a:chExt cx="299803" cy="299803"/>
          </a:xfrm>
        </p:grpSpPr>
        <p:sp>
          <p:nvSpPr>
            <p:cNvPr id="22" name="Oval 21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E41F0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3" name="CaixaDeTexto 41"/>
            <p:cNvSpPr txBox="1">
              <a:spLocks noChangeArrowheads="1"/>
            </p:cNvSpPr>
            <p:nvPr/>
          </p:nvSpPr>
          <p:spPr bwMode="auto">
            <a:xfrm>
              <a:off x="507059" y="2672705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 smtClean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  <a:endParaRPr lang="pt-PT" b="1" dirty="0">
                <a:solidFill>
                  <a:schemeClr val="bg1"/>
                </a:solidFill>
                <a:latin typeface="Arial Rounded MT Bold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66663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6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</a:p>
        </p:txBody>
      </p:sp>
      <p:sp>
        <p:nvSpPr>
          <p:cNvPr id="21" name="Rectângulo 20"/>
          <p:cNvSpPr/>
          <p:nvPr/>
        </p:nvSpPr>
        <p:spPr>
          <a:xfrm>
            <a:off x="277869" y="1465244"/>
            <a:ext cx="8500619" cy="832330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ar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inspirado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e o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ar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expirado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apresentam diferenças na sua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composição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 e </a:t>
            </a:r>
            <a:r>
              <a:rPr lang="pt-BR" sz="2200" b="1" dirty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temperatura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2" name="Group 2"/>
          <p:cNvGrpSpPr/>
          <p:nvPr/>
        </p:nvGrpSpPr>
        <p:grpSpPr>
          <a:xfrm>
            <a:off x="361222" y="940056"/>
            <a:ext cx="3515878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906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Composição do ar expirado</a:t>
              </a:r>
            </a:p>
          </p:txBody>
        </p:sp>
      </p:grpSp>
      <p:pic>
        <p:nvPicPr>
          <p:cNvPr id="4" name="Picture 3" descr="Captura de ecrã 2017-02-12, às 16.40.55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DFFFF"/>
              </a:clrFrom>
              <a:clrTo>
                <a:srgbClr val="FD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10" y="3271024"/>
            <a:ext cx="7486980" cy="1986020"/>
          </a:xfrm>
          <a:prstGeom prst="rect">
            <a:avLst/>
          </a:prstGeom>
        </p:spPr>
      </p:pic>
      <p:sp>
        <p:nvSpPr>
          <p:cNvPr id="11" name="Rectângulo 20"/>
          <p:cNvSpPr/>
          <p:nvPr/>
        </p:nvSpPr>
        <p:spPr>
          <a:xfrm>
            <a:off x="1440937" y="5379058"/>
            <a:ext cx="6282731" cy="370665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pt-BR" sz="1400" dirty="0" smtClean="0">
                <a:latin typeface="Arial" pitchFamily="34" charset="0"/>
                <a:cs typeface="Arial" pitchFamily="34" charset="0"/>
              </a:rPr>
              <a:t>Composição do ar inspirado e do ar expirado</a:t>
            </a:r>
            <a:endParaRPr lang="pt-BR" sz="1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16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allAtOnce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5"/>
          <p:cNvSpPr txBox="1"/>
          <p:nvPr/>
        </p:nvSpPr>
        <p:spPr>
          <a:xfrm>
            <a:off x="8314841" y="6457762"/>
            <a:ext cx="8291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/</a:t>
            </a:r>
            <a:r>
              <a:rPr lang="pt-PT" b="1" dirty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  <a:ea typeface="+mn-ea"/>
              </a:rPr>
              <a:t>7</a:t>
            </a:r>
          </a:p>
        </p:txBody>
      </p:sp>
      <p:sp>
        <p:nvSpPr>
          <p:cNvPr id="21" name="Rectângulo 20"/>
          <p:cNvSpPr/>
          <p:nvPr/>
        </p:nvSpPr>
        <p:spPr>
          <a:xfrm>
            <a:off x="277869" y="2877477"/>
            <a:ext cx="8500619" cy="3294542"/>
          </a:xfrm>
          <a:prstGeom prst="rect">
            <a:avLst/>
          </a:prstGeom>
          <a:ln>
            <a:noFill/>
          </a:ln>
        </p:spPr>
        <p:txBody>
          <a:bodyPr wrap="square" bIns="108000">
            <a:spAutoFit/>
          </a:bodyPr>
          <a:lstStyle/>
          <a:p>
            <a:pPr algn="just">
              <a:spcAft>
                <a:spcPts val="1200"/>
              </a:spcAft>
            </a:pPr>
            <a:r>
              <a:rPr lang="pt-BR" sz="2200" dirty="0" smtClean="0">
                <a:latin typeface="Arial" pitchFamily="34" charset="0"/>
                <a:cs typeface="Arial" pitchFamily="34" charset="0"/>
              </a:rPr>
              <a:t>Comparativamente ao ar inspirado, o ar expirado apresenta alterações como:</a:t>
            </a:r>
          </a:p>
          <a:p>
            <a:pPr marL="1076325" algn="just">
              <a:spcAft>
                <a:spcPts val="1200"/>
              </a:spcAft>
            </a:pPr>
            <a:r>
              <a:rPr lang="pt-BR" sz="2200" dirty="0" smtClean="0">
                <a:latin typeface="Wingdings"/>
                <a:ea typeface="Wingdings"/>
                <a:cs typeface="Wingdings"/>
              </a:rPr>
              <a:t>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m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enor quantidade de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oxigénio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1076325" algn="just">
              <a:spcAft>
                <a:spcPts val="1200"/>
              </a:spcAft>
            </a:pPr>
            <a:r>
              <a:rPr lang="pt-BR" sz="2200" dirty="0" smtClean="0">
                <a:latin typeface="Wingdings"/>
                <a:ea typeface="Wingdings"/>
                <a:cs typeface="Wingdings"/>
              </a:rPr>
              <a:t>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m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aior quantidade de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dióxido de carbono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1076325" algn="just">
              <a:spcAft>
                <a:spcPts val="1200"/>
              </a:spcAft>
            </a:pPr>
            <a:r>
              <a:rPr lang="pt-BR" sz="2200" dirty="0" smtClean="0">
                <a:latin typeface="Wingdings"/>
                <a:ea typeface="Wingdings"/>
                <a:cs typeface="Wingdings"/>
              </a:rPr>
              <a:t>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m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aior quantidade de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vapor de água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marL="1076325" algn="just">
              <a:spcAft>
                <a:spcPts val="1200"/>
              </a:spcAft>
            </a:pPr>
            <a:r>
              <a:rPr lang="pt-BR" sz="2200" dirty="0" smtClean="0">
                <a:latin typeface="Wingdings"/>
                <a:ea typeface="Wingdings"/>
                <a:cs typeface="Wingdings"/>
              </a:rPr>
              <a:t>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temperatura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 mais elevada;</a:t>
            </a:r>
          </a:p>
          <a:p>
            <a:pPr marL="1076325" algn="just">
              <a:spcAft>
                <a:spcPts val="1200"/>
              </a:spcAft>
            </a:pPr>
            <a:r>
              <a:rPr lang="pt-BR" sz="2200" dirty="0" smtClean="0">
                <a:latin typeface="Wingdings"/>
                <a:ea typeface="Wingdings"/>
                <a:cs typeface="Wingdings"/>
              </a:rPr>
              <a:t> </a:t>
            </a:r>
            <a:r>
              <a:rPr lang="pt-BR" sz="2200" dirty="0">
                <a:latin typeface="Arial" pitchFamily="34" charset="0"/>
                <a:cs typeface="Arial" pitchFamily="34" charset="0"/>
              </a:rPr>
              <a:t>m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enor quantidade de </a:t>
            </a:r>
            <a:r>
              <a:rPr lang="pt-BR" sz="2200" b="1" dirty="0" smtClean="0">
                <a:solidFill>
                  <a:srgbClr val="E41F06"/>
                </a:solidFill>
                <a:latin typeface="Arial" pitchFamily="34" charset="0"/>
                <a:cs typeface="Arial" pitchFamily="34" charset="0"/>
              </a:rPr>
              <a:t>partículas</a:t>
            </a:r>
            <a:r>
              <a:rPr lang="pt-BR" sz="2200" dirty="0" smtClean="0">
                <a:latin typeface="Arial" pitchFamily="34" charset="0"/>
                <a:cs typeface="Arial" pitchFamily="34" charset="0"/>
              </a:rPr>
              <a:t>.</a:t>
            </a:r>
            <a:endParaRPr lang="pt-BR" sz="2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361222" y="2352289"/>
            <a:ext cx="3411425" cy="395206"/>
            <a:chOff x="318478" y="1972297"/>
            <a:chExt cx="4205822" cy="395206"/>
          </a:xfrm>
        </p:grpSpPr>
        <p:sp>
          <p:nvSpPr>
            <p:cNvPr id="23" name="Rectângulo arredondado 22"/>
            <p:cNvSpPr/>
            <p:nvPr/>
          </p:nvSpPr>
          <p:spPr>
            <a:xfrm>
              <a:off x="318478" y="1972297"/>
              <a:ext cx="4205822" cy="395206"/>
            </a:xfrm>
            <a:prstGeom prst="roundRect">
              <a:avLst>
                <a:gd name="adj" fmla="val 50000"/>
              </a:avLst>
            </a:prstGeom>
            <a:solidFill>
              <a:srgbClr val="E41F06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483407" y="1978196"/>
              <a:ext cx="3906582" cy="33855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pt-PT" sz="2200" b="1" dirty="0" smtClean="0">
                  <a:solidFill>
                    <a:schemeClr val="bg1"/>
                  </a:solidFill>
                </a:rPr>
                <a:t>Alterações no ar expirado</a:t>
              </a:r>
            </a:p>
          </p:txBody>
        </p:sp>
      </p:grpSp>
      <p:pic>
        <p:nvPicPr>
          <p:cNvPr id="9" name="Picture 8" descr="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9483" y="1912375"/>
            <a:ext cx="1199636" cy="852153"/>
          </a:xfrm>
          <a:prstGeom prst="rect">
            <a:avLst/>
          </a:prstGeom>
        </p:spPr>
      </p:pic>
      <p:pic>
        <p:nvPicPr>
          <p:cNvPr id="13" name="Picture 12" descr="8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496913">
            <a:off x="6087264" y="898825"/>
            <a:ext cx="1312078" cy="826881"/>
          </a:xfrm>
          <a:prstGeom prst="rect">
            <a:avLst/>
          </a:prstGeom>
        </p:spPr>
      </p:pic>
      <p:pic>
        <p:nvPicPr>
          <p:cNvPr id="14" name="Picture 13" descr="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05132">
            <a:off x="7142045" y="1477133"/>
            <a:ext cx="1011819" cy="718739"/>
          </a:xfrm>
          <a:prstGeom prst="rect">
            <a:avLst/>
          </a:prstGeom>
        </p:spPr>
      </p:pic>
      <p:pic>
        <p:nvPicPr>
          <p:cNvPr id="15" name="Picture 14" descr="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705132">
            <a:off x="5389156" y="906403"/>
            <a:ext cx="902462" cy="641058"/>
          </a:xfrm>
          <a:prstGeom prst="rect">
            <a:avLst/>
          </a:prstGeom>
        </p:spPr>
      </p:pic>
      <p:pic>
        <p:nvPicPr>
          <p:cNvPr id="12" name="Picture 11" descr="8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4263" y="1302237"/>
            <a:ext cx="1632139" cy="1028586"/>
          </a:xfrm>
          <a:prstGeom prst="rect">
            <a:avLst/>
          </a:prstGeom>
        </p:spPr>
      </p:pic>
      <p:pic>
        <p:nvPicPr>
          <p:cNvPr id="16" name="Picture 15" descr="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00755">
            <a:off x="7145857" y="814719"/>
            <a:ext cx="798577" cy="567264"/>
          </a:xfrm>
          <a:prstGeom prst="rect">
            <a:avLst/>
          </a:prstGeom>
        </p:spPr>
      </p:pic>
      <p:pic>
        <p:nvPicPr>
          <p:cNvPr id="17" name="Picture 16" descr="8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95227">
            <a:off x="6590524" y="482559"/>
            <a:ext cx="732947" cy="520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165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4678</TotalTime>
  <Words>201</Words>
  <Application>Microsoft Macintosh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 inspirado e ar expirado</dc:title>
  <dc:subject/>
  <dc:creator>CienTIC6</dc:creator>
  <cp:keywords/>
  <dc:description/>
  <cp:lastModifiedBy>José Salsa</cp:lastModifiedBy>
  <cp:revision>85</cp:revision>
  <dcterms:created xsi:type="dcterms:W3CDTF">2017-06-25T11:17:08Z</dcterms:created>
  <dcterms:modified xsi:type="dcterms:W3CDTF">2017-06-28T10:32:02Z</dcterms:modified>
  <cp:category/>
</cp:coreProperties>
</file>