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63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0" d="100"/>
          <a:sy n="10" d="100"/>
        </p:scale>
        <p:origin x="-464" y="16"/>
      </p:cViewPr>
      <p:guideLst>
        <p:guide orient="horz" pos="3831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Respiração branquial e respiração pulmonar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E1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>
                <a:solidFill>
                  <a:schemeClr val="bg1"/>
                </a:solidFill>
                <a:latin typeface="Arial Rounded MT Bold" pitchFamily="34" charset="0"/>
              </a:rPr>
              <a:t>E</a:t>
            </a:r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1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1661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Respiração </a:t>
            </a:r>
            <a:r>
              <a:rPr lang="pt-BR" sz="5400" b="1" dirty="0" smtClean="0">
                <a:solidFill>
                  <a:srgbClr val="7F7F7F"/>
                </a:solidFill>
              </a:rPr>
              <a:t>branquial</a:t>
            </a:r>
            <a:br>
              <a:rPr lang="pt-BR" sz="5400" b="1" dirty="0" smtClean="0">
                <a:solidFill>
                  <a:srgbClr val="7F7F7F"/>
                </a:solidFill>
              </a:rPr>
            </a:br>
            <a:r>
              <a:rPr lang="pt-BR" sz="5400" b="1" dirty="0" smtClean="0">
                <a:solidFill>
                  <a:srgbClr val="7F7F7F"/>
                </a:solidFill>
              </a:rPr>
              <a:t>e </a:t>
            </a:r>
            <a:r>
              <a:rPr lang="pt-BR" sz="5400" b="1" dirty="0">
                <a:solidFill>
                  <a:srgbClr val="7F7F7F"/>
                </a:solidFill>
              </a:rPr>
              <a:t>respiração pulmonar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2017-02-12, às 18.03.5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873514"/>
            <a:ext cx="8365445" cy="4324193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5350539"/>
            <a:ext cx="8626204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brânquias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são órgãos respiratórios que permitem as trocas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gasosas, a hematose branquial,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com a água.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61221" y="4886405"/>
            <a:ext cx="292630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>
                  <a:solidFill>
                    <a:schemeClr val="bg1"/>
                  </a:solidFill>
                </a:rPr>
                <a:t>Respiração branquial 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894" y="1994552"/>
            <a:ext cx="441975" cy="313954"/>
          </a:xfrm>
          <a:prstGeom prst="rect">
            <a:avLst/>
          </a:prstGeom>
        </p:spPr>
      </p:pic>
      <p:pic>
        <p:nvPicPr>
          <p:cNvPr id="16" name="Picture 15" descr="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7088" y="1152825"/>
            <a:ext cx="585236" cy="368820"/>
          </a:xfrm>
          <a:prstGeom prst="rect">
            <a:avLst/>
          </a:prstGeom>
        </p:spPr>
      </p:pic>
      <p:sp>
        <p:nvSpPr>
          <p:cNvPr id="17" name="Line 29"/>
          <p:cNvSpPr>
            <a:spLocks noChangeShapeType="1"/>
          </p:cNvSpPr>
          <p:nvPr/>
        </p:nvSpPr>
        <p:spPr bwMode="auto">
          <a:xfrm flipV="1">
            <a:off x="3163659" y="2256116"/>
            <a:ext cx="945164" cy="831600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8" name="CaixaDeTexto 13"/>
          <p:cNvSpPr txBox="1">
            <a:spLocks noChangeArrowheads="1"/>
          </p:cNvSpPr>
          <p:nvPr/>
        </p:nvSpPr>
        <p:spPr bwMode="auto">
          <a:xfrm>
            <a:off x="2252928" y="3046408"/>
            <a:ext cx="9072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19" name="Grupo 44"/>
          <p:cNvGrpSpPr>
            <a:grpSpLocks/>
          </p:cNvGrpSpPr>
          <p:nvPr/>
        </p:nvGrpSpPr>
        <p:grpSpPr bwMode="auto">
          <a:xfrm>
            <a:off x="2886527" y="3002645"/>
            <a:ext cx="300038" cy="300037"/>
            <a:chOff x="449705" y="2668249"/>
            <a:chExt cx="299803" cy="299803"/>
          </a:xfrm>
        </p:grpSpPr>
        <p:sp>
          <p:nvSpPr>
            <p:cNvPr id="20" name="Oval 1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4729367" y="874599"/>
            <a:ext cx="860270" cy="403742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6" name="CaixaDeTexto 13"/>
          <p:cNvSpPr txBox="1">
            <a:spLocks noChangeArrowheads="1"/>
          </p:cNvSpPr>
          <p:nvPr/>
        </p:nvSpPr>
        <p:spPr bwMode="auto">
          <a:xfrm>
            <a:off x="5547397" y="750513"/>
            <a:ext cx="18377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27" name="Grupo 44"/>
          <p:cNvGrpSpPr>
            <a:grpSpLocks/>
          </p:cNvGrpSpPr>
          <p:nvPr/>
        </p:nvGrpSpPr>
        <p:grpSpPr bwMode="auto">
          <a:xfrm>
            <a:off x="5566106" y="706884"/>
            <a:ext cx="300038" cy="300037"/>
            <a:chOff x="449705" y="2668249"/>
            <a:chExt cx="299803" cy="299803"/>
          </a:xfrm>
        </p:grpSpPr>
        <p:sp>
          <p:nvSpPr>
            <p:cNvPr id="28" name="Oval 2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pic>
        <p:nvPicPr>
          <p:cNvPr id="5" name="Picture 4" descr="312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1161561"/>
            <a:ext cx="8492751" cy="4510595"/>
          </a:xfrm>
          <a:prstGeom prst="rect">
            <a:avLst/>
          </a:prstGeom>
        </p:spPr>
      </p:pic>
      <p:sp>
        <p:nvSpPr>
          <p:cNvPr id="6" name="Line 29"/>
          <p:cNvSpPr>
            <a:spLocks noChangeShapeType="1"/>
          </p:cNvSpPr>
          <p:nvPr/>
        </p:nvSpPr>
        <p:spPr bwMode="auto">
          <a:xfrm flipH="1" flipV="1">
            <a:off x="672352" y="3690470"/>
            <a:ext cx="321236" cy="11803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" name="CaixaDeTexto 13"/>
          <p:cNvSpPr txBox="1">
            <a:spLocks noChangeArrowheads="1"/>
          </p:cNvSpPr>
          <p:nvPr/>
        </p:nvSpPr>
        <p:spPr bwMode="auto">
          <a:xfrm>
            <a:off x="743869" y="4884173"/>
            <a:ext cx="4738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Boca</a:t>
            </a:r>
            <a:endParaRPr lang="pt-PT" sz="1400" b="1" dirty="0"/>
          </a:p>
        </p:txBody>
      </p:sp>
      <p:grpSp>
        <p:nvGrpSpPr>
          <p:cNvPr id="8" name="Grupo 44"/>
          <p:cNvGrpSpPr>
            <a:grpSpLocks/>
          </p:cNvGrpSpPr>
          <p:nvPr/>
        </p:nvGrpSpPr>
        <p:grpSpPr bwMode="auto">
          <a:xfrm>
            <a:off x="847056" y="4840410"/>
            <a:ext cx="300038" cy="300037"/>
            <a:chOff x="449705" y="2668249"/>
            <a:chExt cx="299803" cy="299803"/>
          </a:xfrm>
        </p:grpSpPr>
        <p:sp>
          <p:nvSpPr>
            <p:cNvPr id="9" name="Oval 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" name="Line 29"/>
          <p:cNvSpPr>
            <a:spLocks noChangeShapeType="1"/>
          </p:cNvSpPr>
          <p:nvPr/>
        </p:nvSpPr>
        <p:spPr bwMode="auto">
          <a:xfrm flipH="1">
            <a:off x="2099235" y="1942352"/>
            <a:ext cx="97119" cy="110564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3" name="CaixaDeTexto 13"/>
          <p:cNvSpPr txBox="1">
            <a:spLocks noChangeArrowheads="1"/>
          </p:cNvSpPr>
          <p:nvPr/>
        </p:nvSpPr>
        <p:spPr bwMode="auto">
          <a:xfrm>
            <a:off x="1636060" y="1727103"/>
            <a:ext cx="1135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Opérculo</a:t>
            </a:r>
            <a:endParaRPr lang="pt-PT" sz="1400" b="1" dirty="0"/>
          </a:p>
        </p:txBody>
      </p:sp>
      <p:grpSp>
        <p:nvGrpSpPr>
          <p:cNvPr id="14" name="Grupo 44"/>
          <p:cNvGrpSpPr>
            <a:grpSpLocks/>
          </p:cNvGrpSpPr>
          <p:nvPr/>
        </p:nvGrpSpPr>
        <p:grpSpPr bwMode="auto">
          <a:xfrm>
            <a:off x="2052809" y="1683340"/>
            <a:ext cx="300038" cy="300037"/>
            <a:chOff x="449705" y="2668249"/>
            <a:chExt cx="299803" cy="299803"/>
          </a:xfrm>
        </p:grpSpPr>
        <p:sp>
          <p:nvSpPr>
            <p:cNvPr id="15" name="Oval 1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7" name="Line 29"/>
          <p:cNvSpPr>
            <a:spLocks noChangeShapeType="1"/>
          </p:cNvSpPr>
          <p:nvPr/>
        </p:nvSpPr>
        <p:spPr bwMode="auto">
          <a:xfrm flipH="1">
            <a:off x="2502647" y="1755588"/>
            <a:ext cx="605118" cy="1195294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8" name="CaixaDeTexto 13"/>
          <p:cNvSpPr txBox="1">
            <a:spLocks noChangeArrowheads="1"/>
          </p:cNvSpPr>
          <p:nvPr/>
        </p:nvSpPr>
        <p:spPr bwMode="auto">
          <a:xfrm>
            <a:off x="2420270" y="1502985"/>
            <a:ext cx="150926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Fenda </a:t>
            </a:r>
            <a:r>
              <a:rPr lang="pt-PT" sz="1400" b="1" dirty="0" err="1" smtClean="0"/>
              <a:t>opercular</a:t>
            </a:r>
            <a:endParaRPr lang="pt-PT" sz="1400" b="1" dirty="0"/>
          </a:p>
        </p:txBody>
      </p:sp>
      <p:grpSp>
        <p:nvGrpSpPr>
          <p:cNvPr id="19" name="Grupo 44"/>
          <p:cNvGrpSpPr>
            <a:grpSpLocks/>
          </p:cNvGrpSpPr>
          <p:nvPr/>
        </p:nvGrpSpPr>
        <p:grpSpPr bwMode="auto">
          <a:xfrm>
            <a:off x="3009044" y="1466693"/>
            <a:ext cx="300038" cy="300037"/>
            <a:chOff x="449705" y="2668249"/>
            <a:chExt cx="299803" cy="299803"/>
          </a:xfrm>
        </p:grpSpPr>
        <p:sp>
          <p:nvSpPr>
            <p:cNvPr id="20" name="Oval 1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5244352" y="1897529"/>
            <a:ext cx="832223" cy="11609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3" name="CaixaDeTexto 13"/>
          <p:cNvSpPr txBox="1">
            <a:spLocks noChangeArrowheads="1"/>
          </p:cNvSpPr>
          <p:nvPr/>
        </p:nvSpPr>
        <p:spPr bwMode="auto">
          <a:xfrm>
            <a:off x="4589930" y="1640445"/>
            <a:ext cx="1135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Brânquia</a:t>
            </a:r>
            <a:endParaRPr lang="pt-PT" sz="1400" b="1" dirty="0"/>
          </a:p>
        </p:txBody>
      </p:sp>
      <p:grpSp>
        <p:nvGrpSpPr>
          <p:cNvPr id="24" name="Grupo 44"/>
          <p:cNvGrpSpPr>
            <a:grpSpLocks/>
          </p:cNvGrpSpPr>
          <p:nvPr/>
        </p:nvGrpSpPr>
        <p:grpSpPr bwMode="auto">
          <a:xfrm>
            <a:off x="5021621" y="1626564"/>
            <a:ext cx="300038" cy="300037"/>
            <a:chOff x="449705" y="2668249"/>
            <a:chExt cx="299803" cy="299803"/>
          </a:xfrm>
        </p:grpSpPr>
        <p:sp>
          <p:nvSpPr>
            <p:cNvPr id="25" name="Oval 2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7" name="Line 29"/>
          <p:cNvSpPr>
            <a:spLocks noChangeShapeType="1"/>
          </p:cNvSpPr>
          <p:nvPr/>
        </p:nvSpPr>
        <p:spPr bwMode="auto">
          <a:xfrm flipV="1">
            <a:off x="5438588" y="4071937"/>
            <a:ext cx="194235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8" name="CaixaDeTexto 13"/>
          <p:cNvSpPr txBox="1">
            <a:spLocks noChangeArrowheads="1"/>
          </p:cNvSpPr>
          <p:nvPr/>
        </p:nvSpPr>
        <p:spPr bwMode="auto">
          <a:xfrm>
            <a:off x="4425577" y="5075234"/>
            <a:ext cx="19393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Filamento branquial</a:t>
            </a:r>
            <a:endParaRPr lang="pt-PT" sz="1400" b="1" dirty="0"/>
          </a:p>
        </p:txBody>
      </p:sp>
      <p:grpSp>
        <p:nvGrpSpPr>
          <p:cNvPr id="29" name="Grupo 44"/>
          <p:cNvGrpSpPr>
            <a:grpSpLocks/>
          </p:cNvGrpSpPr>
          <p:nvPr/>
        </p:nvGrpSpPr>
        <p:grpSpPr bwMode="auto">
          <a:xfrm>
            <a:off x="5275620" y="5061353"/>
            <a:ext cx="300038" cy="300037"/>
            <a:chOff x="449705" y="2668249"/>
            <a:chExt cx="299803" cy="299803"/>
          </a:xfrm>
        </p:grpSpPr>
        <p:sp>
          <p:nvSpPr>
            <p:cNvPr id="30" name="Oval 2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2" name="Line 29"/>
          <p:cNvSpPr>
            <a:spLocks noChangeShapeType="1"/>
          </p:cNvSpPr>
          <p:nvPr/>
        </p:nvSpPr>
        <p:spPr bwMode="auto">
          <a:xfrm flipH="1">
            <a:off x="6148295" y="1404470"/>
            <a:ext cx="1015999" cy="12401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3" name="CaixaDeTexto 13"/>
          <p:cNvSpPr txBox="1">
            <a:spLocks noChangeArrowheads="1"/>
          </p:cNvSpPr>
          <p:nvPr/>
        </p:nvSpPr>
        <p:spPr bwMode="auto">
          <a:xfrm>
            <a:off x="6228977" y="1148693"/>
            <a:ext cx="19393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Câmara Branquial</a:t>
            </a:r>
            <a:endParaRPr lang="pt-PT" sz="1400" b="1" dirty="0"/>
          </a:p>
        </p:txBody>
      </p:sp>
      <p:grpSp>
        <p:nvGrpSpPr>
          <p:cNvPr id="34" name="Grupo 44"/>
          <p:cNvGrpSpPr>
            <a:grpSpLocks/>
          </p:cNvGrpSpPr>
          <p:nvPr/>
        </p:nvGrpSpPr>
        <p:grpSpPr bwMode="auto">
          <a:xfrm>
            <a:off x="7079020" y="1134812"/>
            <a:ext cx="300038" cy="300037"/>
            <a:chOff x="449705" y="2668249"/>
            <a:chExt cx="299803" cy="299803"/>
          </a:xfrm>
        </p:grpSpPr>
        <p:sp>
          <p:nvSpPr>
            <p:cNvPr id="35" name="Oval 3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013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/>
      <p:bldP spid="17" grpId="0" animBg="1"/>
      <p:bldP spid="18" grpId="0"/>
      <p:bldP spid="22" grpId="0" animBg="1"/>
      <p:bldP spid="23" grpId="0"/>
      <p:bldP spid="27" grpId="0" animBg="1"/>
      <p:bldP spid="28" grpId="0"/>
      <p:bldP spid="32" grpId="0" animBg="1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91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99" y="816106"/>
            <a:ext cx="3801072" cy="4278922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5350539"/>
            <a:ext cx="8626204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são órgãos respiratórios que permitem as trocas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gasosas, a hematose pulmonar,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com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o ar.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1" y="4886405"/>
            <a:ext cx="292630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>
                  <a:solidFill>
                    <a:schemeClr val="bg1"/>
                  </a:solidFill>
                </a:rPr>
                <a:t>Respiração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pulmonar 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15" name="Picture 14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246" y="1770434"/>
            <a:ext cx="441975" cy="313954"/>
          </a:xfrm>
          <a:prstGeom prst="rect">
            <a:avLst/>
          </a:prstGeom>
        </p:spPr>
      </p:pic>
      <p:pic>
        <p:nvPicPr>
          <p:cNvPr id="16" name="Picture 15" descr="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4794" y="1332119"/>
            <a:ext cx="585236" cy="368820"/>
          </a:xfrm>
          <a:prstGeom prst="rect">
            <a:avLst/>
          </a:prstGeom>
        </p:spPr>
      </p:pic>
      <p:sp>
        <p:nvSpPr>
          <p:cNvPr id="17" name="Line 29"/>
          <p:cNvSpPr>
            <a:spLocks noChangeShapeType="1"/>
          </p:cNvSpPr>
          <p:nvPr/>
        </p:nvSpPr>
        <p:spPr bwMode="auto">
          <a:xfrm flipH="1" flipV="1">
            <a:off x="4519706" y="2009587"/>
            <a:ext cx="82176" cy="702237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8" name="CaixaDeTexto 13"/>
          <p:cNvSpPr txBox="1">
            <a:spLocks noChangeArrowheads="1"/>
          </p:cNvSpPr>
          <p:nvPr/>
        </p:nvSpPr>
        <p:spPr bwMode="auto">
          <a:xfrm>
            <a:off x="4142983" y="2732644"/>
            <a:ext cx="90721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4" name="Grupo 44"/>
          <p:cNvGrpSpPr>
            <a:grpSpLocks/>
          </p:cNvGrpSpPr>
          <p:nvPr/>
        </p:nvGrpSpPr>
        <p:grpSpPr bwMode="auto">
          <a:xfrm>
            <a:off x="4455350" y="2681410"/>
            <a:ext cx="300038" cy="300037"/>
            <a:chOff x="449705" y="2668249"/>
            <a:chExt cx="299803" cy="299803"/>
          </a:xfrm>
        </p:grpSpPr>
        <p:sp>
          <p:nvSpPr>
            <p:cNvPr id="20" name="Oval 19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5" name="Line 29"/>
          <p:cNvSpPr>
            <a:spLocks noChangeShapeType="1"/>
          </p:cNvSpPr>
          <p:nvPr/>
        </p:nvSpPr>
        <p:spPr bwMode="auto">
          <a:xfrm flipH="1">
            <a:off x="4571999" y="874059"/>
            <a:ext cx="134471" cy="560294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6" name="CaixaDeTexto 13"/>
          <p:cNvSpPr txBox="1">
            <a:spLocks noChangeArrowheads="1"/>
          </p:cNvSpPr>
          <p:nvPr/>
        </p:nvSpPr>
        <p:spPr bwMode="auto">
          <a:xfrm>
            <a:off x="3799279" y="630984"/>
            <a:ext cx="18377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5" name="Grupo 44"/>
          <p:cNvGrpSpPr>
            <a:grpSpLocks/>
          </p:cNvGrpSpPr>
          <p:nvPr/>
        </p:nvGrpSpPr>
        <p:grpSpPr bwMode="auto">
          <a:xfrm>
            <a:off x="4557576" y="587355"/>
            <a:ext cx="300038" cy="300037"/>
            <a:chOff x="449705" y="2668249"/>
            <a:chExt cx="299803" cy="299803"/>
          </a:xfrm>
        </p:grpSpPr>
        <p:sp>
          <p:nvSpPr>
            <p:cNvPr id="28" name="Oval 2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pic>
        <p:nvPicPr>
          <p:cNvPr id="31" name="Picture 30" descr="3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894" y="1177673"/>
            <a:ext cx="3737092" cy="2692091"/>
          </a:xfrm>
          <a:prstGeom prst="rect">
            <a:avLst/>
          </a:prstGeom>
        </p:spPr>
      </p:pic>
      <p:pic>
        <p:nvPicPr>
          <p:cNvPr id="32" name="Picture 31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128" y="2704258"/>
            <a:ext cx="441975" cy="313954"/>
          </a:xfrm>
          <a:prstGeom prst="rect">
            <a:avLst/>
          </a:prstGeom>
        </p:spPr>
      </p:pic>
      <p:pic>
        <p:nvPicPr>
          <p:cNvPr id="33" name="Picture 32" descr="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206" y="1810236"/>
            <a:ext cx="585236" cy="368820"/>
          </a:xfrm>
          <a:prstGeom prst="rect">
            <a:avLst/>
          </a:prstGeom>
        </p:spPr>
      </p:pic>
      <p:cxnSp>
        <p:nvCxnSpPr>
          <p:cNvPr id="34" name="Straight Connector 33"/>
          <p:cNvCxnSpPr/>
          <p:nvPr/>
        </p:nvCxnSpPr>
        <p:spPr>
          <a:xfrm flipV="1">
            <a:off x="2315882" y="1785471"/>
            <a:ext cx="1830294" cy="1419411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271059" y="3212353"/>
            <a:ext cx="2622176" cy="575235"/>
          </a:xfrm>
          <a:prstGeom prst="line">
            <a:avLst/>
          </a:prstGeom>
          <a:ln w="9525" cap="flat" cmpd="sng" algn="ctr">
            <a:solidFill>
              <a:srgbClr val="E41F0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 descr="314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94367" y="2095037"/>
            <a:ext cx="8298516" cy="3596024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r>
              <a:rPr lang="pt-PT" b="1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6" name="Line 29"/>
          <p:cNvSpPr>
            <a:spLocks noChangeShapeType="1"/>
          </p:cNvSpPr>
          <p:nvPr/>
        </p:nvSpPr>
        <p:spPr bwMode="auto">
          <a:xfrm>
            <a:off x="1337235" y="1680887"/>
            <a:ext cx="276412" cy="18452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7" name="CaixaDeTexto 13"/>
          <p:cNvSpPr txBox="1">
            <a:spLocks noChangeArrowheads="1"/>
          </p:cNvSpPr>
          <p:nvPr/>
        </p:nvSpPr>
        <p:spPr bwMode="auto">
          <a:xfrm>
            <a:off x="1005340" y="1447707"/>
            <a:ext cx="60083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Pulmão</a:t>
            </a:r>
            <a:endParaRPr lang="pt-PT" sz="1400" b="1" dirty="0"/>
          </a:p>
        </p:txBody>
      </p:sp>
      <p:grpSp>
        <p:nvGrpSpPr>
          <p:cNvPr id="2" name="Grupo 44"/>
          <p:cNvGrpSpPr>
            <a:grpSpLocks/>
          </p:cNvGrpSpPr>
          <p:nvPr/>
        </p:nvGrpSpPr>
        <p:grpSpPr bwMode="auto">
          <a:xfrm>
            <a:off x="1168291" y="1403944"/>
            <a:ext cx="300038" cy="300037"/>
            <a:chOff x="449705" y="2668249"/>
            <a:chExt cx="299803" cy="299803"/>
          </a:xfrm>
        </p:grpSpPr>
        <p:sp>
          <p:nvSpPr>
            <p:cNvPr id="9" name="Oval 8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" name="Line 29"/>
          <p:cNvSpPr>
            <a:spLocks noChangeShapeType="1"/>
          </p:cNvSpPr>
          <p:nvPr/>
        </p:nvSpPr>
        <p:spPr bwMode="auto">
          <a:xfrm flipH="1">
            <a:off x="2121646" y="1486652"/>
            <a:ext cx="328706" cy="11728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13" name="CaixaDeTexto 13"/>
          <p:cNvSpPr txBox="1">
            <a:spLocks noChangeArrowheads="1"/>
          </p:cNvSpPr>
          <p:nvPr/>
        </p:nvSpPr>
        <p:spPr bwMode="auto">
          <a:xfrm>
            <a:off x="1905002" y="1234050"/>
            <a:ext cx="1135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Traqueia</a:t>
            </a:r>
            <a:endParaRPr lang="pt-PT" sz="1400" b="1" dirty="0"/>
          </a:p>
        </p:txBody>
      </p:sp>
      <p:grpSp>
        <p:nvGrpSpPr>
          <p:cNvPr id="3" name="Grupo 44"/>
          <p:cNvGrpSpPr>
            <a:grpSpLocks/>
          </p:cNvGrpSpPr>
          <p:nvPr/>
        </p:nvGrpSpPr>
        <p:grpSpPr bwMode="auto">
          <a:xfrm>
            <a:off x="2321751" y="1190287"/>
            <a:ext cx="300038" cy="300037"/>
            <a:chOff x="449705" y="2668249"/>
            <a:chExt cx="299803" cy="299803"/>
          </a:xfrm>
        </p:grpSpPr>
        <p:sp>
          <p:nvSpPr>
            <p:cNvPr id="15" name="Oval 1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2" name="Line 29"/>
          <p:cNvSpPr>
            <a:spLocks noChangeShapeType="1"/>
          </p:cNvSpPr>
          <p:nvPr/>
        </p:nvSpPr>
        <p:spPr bwMode="auto">
          <a:xfrm>
            <a:off x="4601883" y="2465298"/>
            <a:ext cx="762000" cy="5005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23" name="CaixaDeTexto 13"/>
          <p:cNvSpPr txBox="1">
            <a:spLocks noChangeArrowheads="1"/>
          </p:cNvSpPr>
          <p:nvPr/>
        </p:nvSpPr>
        <p:spPr bwMode="auto">
          <a:xfrm>
            <a:off x="3947460" y="2208214"/>
            <a:ext cx="113552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Bronquíolo</a:t>
            </a:r>
            <a:endParaRPr lang="pt-PT" sz="1400" b="1" dirty="0"/>
          </a:p>
        </p:txBody>
      </p:sp>
      <p:grpSp>
        <p:nvGrpSpPr>
          <p:cNvPr id="8" name="Grupo 44"/>
          <p:cNvGrpSpPr>
            <a:grpSpLocks/>
          </p:cNvGrpSpPr>
          <p:nvPr/>
        </p:nvGrpSpPr>
        <p:grpSpPr bwMode="auto">
          <a:xfrm>
            <a:off x="4379151" y="2194333"/>
            <a:ext cx="300038" cy="300037"/>
            <a:chOff x="449705" y="2668249"/>
            <a:chExt cx="299803" cy="299803"/>
          </a:xfrm>
        </p:grpSpPr>
        <p:sp>
          <p:nvSpPr>
            <p:cNvPr id="25" name="Oval 2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32" name="Line 29"/>
          <p:cNvSpPr>
            <a:spLocks noChangeShapeType="1"/>
          </p:cNvSpPr>
          <p:nvPr/>
        </p:nvSpPr>
        <p:spPr bwMode="auto">
          <a:xfrm flipH="1">
            <a:off x="7029823" y="1494122"/>
            <a:ext cx="134470" cy="14717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pt-PT"/>
          </a:p>
        </p:txBody>
      </p:sp>
      <p:sp>
        <p:nvSpPr>
          <p:cNvPr id="33" name="CaixaDeTexto 13"/>
          <p:cNvSpPr txBox="1">
            <a:spLocks noChangeArrowheads="1"/>
          </p:cNvSpPr>
          <p:nvPr/>
        </p:nvSpPr>
        <p:spPr bwMode="auto">
          <a:xfrm>
            <a:off x="6176680" y="1223403"/>
            <a:ext cx="193936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pt-PT" sz="1400" b="1" dirty="0" smtClean="0"/>
              <a:t>Alvéolo pulmonar</a:t>
            </a:r>
            <a:endParaRPr lang="pt-PT" sz="1400" b="1" dirty="0"/>
          </a:p>
        </p:txBody>
      </p:sp>
      <p:grpSp>
        <p:nvGrpSpPr>
          <p:cNvPr id="19" name="Grupo 44"/>
          <p:cNvGrpSpPr>
            <a:grpSpLocks/>
          </p:cNvGrpSpPr>
          <p:nvPr/>
        </p:nvGrpSpPr>
        <p:grpSpPr bwMode="auto">
          <a:xfrm>
            <a:off x="7026723" y="1209522"/>
            <a:ext cx="300038" cy="300037"/>
            <a:chOff x="449705" y="2668249"/>
            <a:chExt cx="299803" cy="299803"/>
          </a:xfrm>
        </p:grpSpPr>
        <p:sp>
          <p:nvSpPr>
            <p:cNvPr id="35" name="Oval 34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36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013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/>
      <p:bldP spid="22" grpId="0" animBg="1"/>
      <p:bldP spid="23" grpId="0"/>
      <p:bldP spid="32" grpId="0" animBg="1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4727</TotalTime>
  <Words>106</Words>
  <Application>Microsoft Macintosh PowerPoint</Application>
  <PresentationFormat>On-screen Show (4:3)</PresentationFormat>
  <Paragraphs>44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branquial e respiração pulmonar </dc:title>
  <dc:subject/>
  <dc:creator>CienTIC6</dc:creator>
  <cp:keywords/>
  <dc:description/>
  <cp:lastModifiedBy>José Salsa</cp:lastModifiedBy>
  <cp:revision>77</cp:revision>
  <dcterms:created xsi:type="dcterms:W3CDTF">2017-06-25T13:56:35Z</dcterms:created>
  <dcterms:modified xsi:type="dcterms:W3CDTF">2017-06-26T09:22:08Z</dcterms:modified>
  <cp:category/>
</cp:coreProperties>
</file>