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8" r:id="rId2"/>
    <p:sldId id="263" r:id="rId3"/>
    <p:sldId id="264" r:id="rId4"/>
    <p:sldId id="265" r:id="rId5"/>
    <p:sldId id="266" r:id="rId6"/>
    <p:sldId id="267" r:id="rId7"/>
    <p:sldId id="270" r:id="rId8"/>
    <p:sldId id="269" r:id="rId9"/>
    <p:sldId id="268" r:id="rId10"/>
    <p:sldId id="271" r:id="rId11"/>
    <p:sldId id="272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F06"/>
    <a:srgbClr val="E47A00"/>
    <a:srgbClr val="FF0000"/>
    <a:srgbClr val="FAC090"/>
    <a:srgbClr val="00B3F0"/>
    <a:srgbClr val="017DC7"/>
    <a:srgbClr val="00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09" autoAdjust="0"/>
    <p:restoredTop sz="94660"/>
  </p:normalViewPr>
  <p:slideViewPr>
    <p:cSldViewPr snapToGrid="0" showGuides="1">
      <p:cViewPr varScale="1">
        <p:scale>
          <a:sx n="10" d="100"/>
          <a:sy n="10" d="100"/>
        </p:scale>
        <p:origin x="-464" y="16"/>
      </p:cViewPr>
      <p:guideLst>
        <p:guide orient="horz" pos="3822"/>
        <p:guide pos="22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-356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76B6E-855B-42EC-820D-12D0DE0D6AEA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41E28-0F35-49B4-BBD1-E31B11B3E4D2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9579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66584-E857-4AC1-84D9-25967A6A2364}" type="datetimeFigureOut">
              <a:rPr lang="pt-PT" smtClean="0"/>
              <a:pPr/>
              <a:t>26/06/17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30721-E5D6-442E-9308-15DD3F709A3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306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9</a:t>
            </a:fld>
            <a:endParaRPr lang="pt-P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10</a:t>
            </a:fld>
            <a:endParaRPr lang="pt-P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11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61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7"/>
          <p:cNvSpPr txBox="1"/>
          <p:nvPr userDrawn="1"/>
        </p:nvSpPr>
        <p:spPr>
          <a:xfrm>
            <a:off x="4067944" y="27896"/>
            <a:ext cx="493318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400" dirty="0" smtClean="0">
                <a:solidFill>
                  <a:srgbClr val="7F7F7F"/>
                </a:solidFill>
                <a:latin typeface="Arial Rounded MT Bold" pitchFamily="34" charset="0"/>
              </a:rPr>
              <a:t>Respiração e habitat</a:t>
            </a:r>
          </a:p>
        </p:txBody>
      </p:sp>
      <p:sp>
        <p:nvSpPr>
          <p:cNvPr id="8" name="Fluxograma: atraso 8"/>
          <p:cNvSpPr/>
          <p:nvPr userDrawn="1"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9" name="CaixaDeTexto 9"/>
          <p:cNvSpPr txBox="1"/>
          <p:nvPr userDrawn="1"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E2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0" name="Conexão recta 10"/>
          <p:cNvCxnSpPr/>
          <p:nvPr userDrawn="1"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ângulo 11"/>
          <p:cNvSpPr/>
          <p:nvPr userDrawn="1"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2" name="CaixaDeTexto 12"/>
          <p:cNvSpPr txBox="1"/>
          <p:nvPr userDrawn="1"/>
        </p:nvSpPr>
        <p:spPr>
          <a:xfrm>
            <a:off x="0" y="6327775"/>
            <a:ext cx="9144000" cy="49244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/>
            <a:r>
              <a:rPr lang="pt-PT" sz="2000" b="1" dirty="0" err="1">
                <a:solidFill>
                  <a:srgbClr val="262626"/>
                </a:solidFill>
                <a:latin typeface="Arial Rounded MT Bold" pitchFamily="34" charset="0"/>
              </a:rPr>
              <a:t>CienTIC</a:t>
            </a:r>
            <a:r>
              <a:rPr lang="pt-PT" sz="2000" b="1" dirty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2000" b="1" dirty="0" smtClean="0">
                <a:solidFill>
                  <a:srgbClr val="262626"/>
                </a:solidFill>
                <a:latin typeface="Arial Rounded MT Bold" pitchFamily="34" charset="0"/>
              </a:rPr>
              <a:t>6</a:t>
            </a:r>
            <a:r>
              <a:rPr lang="pt-PT" sz="3200" b="1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Ciências 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Naturais</a:t>
            </a:r>
            <a:r>
              <a:rPr lang="pt-PT" sz="1400" baseline="0" dirty="0" smtClean="0">
                <a:solidFill>
                  <a:srgbClr val="262626"/>
                </a:solidFill>
                <a:latin typeface="Arial Rounded MT Bold" pitchFamily="34" charset="0"/>
              </a:rPr>
              <a:t> 6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.</a:t>
            </a:r>
            <a:r>
              <a:rPr lang="pt-PT" sz="1400" baseline="30000" dirty="0" smtClean="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356853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2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E2</a:t>
            </a:r>
            <a:endParaRPr lang="pt-PT" sz="32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3" name="CaixaDeTexto 7"/>
          <p:cNvSpPr txBox="1">
            <a:spLocks noChangeArrowheads="1"/>
          </p:cNvSpPr>
          <p:nvPr/>
        </p:nvSpPr>
        <p:spPr bwMode="auto">
          <a:xfrm>
            <a:off x="0" y="212965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BR" sz="5400" b="1" dirty="0">
                <a:solidFill>
                  <a:srgbClr val="7F7F7F"/>
                </a:solidFill>
              </a:rPr>
              <a:t>Respiração e habitat</a:t>
            </a: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125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6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</a:t>
            </a:r>
            <a:r>
              <a:rPr lang="pt-PT" sz="2400" dirty="0" smtClean="0">
                <a:solidFill>
                  <a:schemeClr val="bg1"/>
                </a:solidFill>
              </a:rPr>
              <a:t>Naturais </a:t>
            </a:r>
            <a:r>
              <a:rPr lang="pt-PT" sz="2400" dirty="0">
                <a:solidFill>
                  <a:schemeClr val="bg1"/>
                </a:solidFill>
              </a:rPr>
              <a:t>– 6</a:t>
            </a:r>
            <a:r>
              <a:rPr lang="pt-PT" sz="2400" dirty="0" smtClean="0">
                <a:solidFill>
                  <a:schemeClr val="bg1"/>
                </a:solidFill>
              </a:rPr>
              <a:t>.</a:t>
            </a:r>
            <a:r>
              <a:rPr lang="pt-PT" sz="2400" baseline="30000" dirty="0" smtClean="0">
                <a:solidFill>
                  <a:schemeClr val="bg1"/>
                </a:solidFill>
                <a:cs typeface="Arial" charset="0"/>
              </a:rPr>
              <a:t>o</a:t>
            </a:r>
            <a:r>
              <a:rPr lang="pt-PT" sz="2400" dirty="0" smtClean="0">
                <a:solidFill>
                  <a:schemeClr val="bg1"/>
                </a:solidFill>
              </a:rPr>
              <a:t> </a:t>
            </a:r>
            <a:r>
              <a:rPr lang="pt-PT" sz="2400" dirty="0">
                <a:solidFill>
                  <a:schemeClr val="bg1"/>
                </a:solidFill>
              </a:rPr>
              <a:t>ano</a:t>
            </a:r>
          </a:p>
        </p:txBody>
      </p:sp>
      <p:pic>
        <p:nvPicPr>
          <p:cNvPr id="5126" name="Picture 10" descr="LOGO.pdf"/>
          <p:cNvPicPr>
            <a:picLocks noChangeAspect="1"/>
          </p:cNvPicPr>
          <p:nvPr/>
        </p:nvPicPr>
        <p:blipFill>
          <a:blip r:embed="rId2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94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8938" y="373014"/>
            <a:ext cx="5186124" cy="4641582"/>
          </a:xfrm>
          <a:prstGeom prst="roundRect">
            <a:avLst>
              <a:gd name="adj" fmla="val 3469"/>
            </a:avLst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/11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277869" y="5350539"/>
            <a:ext cx="8626204" cy="832330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>
                <a:latin typeface="Arial" pitchFamily="34" charset="0"/>
                <a:cs typeface="Arial" pitchFamily="34" charset="0"/>
              </a:rPr>
              <a:t>Para obterem 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oxigénio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de que necessitam, no seu habitat, os animais utilizam diferentes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processos respiratórios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361221" y="4886405"/>
            <a:ext cx="2926305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Obtenção de oxigénio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3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/11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2810258" y="471288"/>
            <a:ext cx="3523484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Obtenção do </a:t>
              </a:r>
              <a:r>
                <a:rPr lang="pt-BR" sz="2200" b="1" dirty="0" err="1" smtClean="0">
                  <a:solidFill>
                    <a:schemeClr val="bg1"/>
                  </a:solidFill>
                </a:rPr>
                <a:t>oxigénio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 do ar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Picture 8" descr="315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104" y="1813924"/>
            <a:ext cx="5115896" cy="4253501"/>
          </a:xfrm>
          <a:prstGeom prst="roundRect">
            <a:avLst>
              <a:gd name="adj" fmla="val 4968"/>
            </a:avLst>
          </a:prstGeom>
        </p:spPr>
      </p:pic>
      <p:sp>
        <p:nvSpPr>
          <p:cNvPr id="11" name="CaixaDeTexto 23"/>
          <p:cNvSpPr txBox="1"/>
          <p:nvPr/>
        </p:nvSpPr>
        <p:spPr>
          <a:xfrm>
            <a:off x="5691346" y="1706085"/>
            <a:ext cx="30019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Os </a:t>
            </a:r>
            <a:r>
              <a:rPr lang="pt-P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mamíferos</a:t>
            </a:r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 captam o oxigénio do ar através de </a:t>
            </a:r>
            <a:r>
              <a:rPr lang="pt-P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pulmões</a:t>
            </a:r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.</a:t>
            </a:r>
          </a:p>
        </p:txBody>
      </p:sp>
      <p:cxnSp>
        <p:nvCxnSpPr>
          <p:cNvPr id="13" name="Curved Connector 12"/>
          <p:cNvCxnSpPr/>
          <p:nvPr/>
        </p:nvCxnSpPr>
        <p:spPr>
          <a:xfrm>
            <a:off x="4049059" y="2398058"/>
            <a:ext cx="567765" cy="478118"/>
          </a:xfrm>
          <a:prstGeom prst="curvedConnector3">
            <a:avLst>
              <a:gd name="adj1" fmla="val 50000"/>
            </a:avLst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3953" y="2263493"/>
            <a:ext cx="441975" cy="313954"/>
          </a:xfrm>
          <a:prstGeom prst="rect">
            <a:avLst/>
          </a:prstGeom>
        </p:spPr>
      </p:pic>
      <p:pic>
        <p:nvPicPr>
          <p:cNvPr id="17" name="Picture 16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25551">
            <a:off x="3529248" y="2046846"/>
            <a:ext cx="378742" cy="269037"/>
          </a:xfrm>
          <a:prstGeom prst="rect">
            <a:avLst/>
          </a:prstGeom>
        </p:spPr>
      </p:pic>
      <p:pic>
        <p:nvPicPr>
          <p:cNvPr id="18" name="Picture 17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227089">
            <a:off x="3254391" y="1883975"/>
            <a:ext cx="354153" cy="251570"/>
          </a:xfrm>
          <a:prstGeom prst="rect">
            <a:avLst/>
          </a:prstGeom>
        </p:spPr>
      </p:pic>
      <p:pic>
        <p:nvPicPr>
          <p:cNvPr id="19" name="Picture 18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92405">
            <a:off x="3027722" y="1927302"/>
            <a:ext cx="264441" cy="187844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1188098" y="2558763"/>
            <a:ext cx="2208766" cy="304209"/>
            <a:chOff x="4712661" y="3675846"/>
            <a:chExt cx="969107" cy="304209"/>
          </a:xfrm>
        </p:grpSpPr>
        <p:sp>
          <p:nvSpPr>
            <p:cNvPr id="25" name="Rectângulo arredondado 22"/>
            <p:cNvSpPr/>
            <p:nvPr/>
          </p:nvSpPr>
          <p:spPr>
            <a:xfrm>
              <a:off x="4712661" y="3695910"/>
              <a:ext cx="969107" cy="284145"/>
            </a:xfrm>
            <a:prstGeom prst="roundRect">
              <a:avLst>
                <a:gd name="adj" fmla="val 50000"/>
              </a:avLst>
            </a:prstGeom>
            <a:solidFill>
              <a:srgbClr val="008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" name="CaixaDeTexto 23"/>
            <p:cNvSpPr txBox="1"/>
            <p:nvPr/>
          </p:nvSpPr>
          <p:spPr>
            <a:xfrm>
              <a:off x="4755537" y="3675846"/>
              <a:ext cx="87154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dirty="0" smtClean="0">
                  <a:solidFill>
                    <a:schemeClr val="bg1"/>
                  </a:solidFill>
                </a:rPr>
                <a:t>Respiração pulmonar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316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0642" y="1206223"/>
            <a:ext cx="5156241" cy="4724407"/>
          </a:xfrm>
          <a:prstGeom prst="roundRect">
            <a:avLst>
              <a:gd name="adj" fmla="val 4017"/>
            </a:avLst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4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/11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2810258" y="471288"/>
            <a:ext cx="3523484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Obtenção do </a:t>
              </a:r>
              <a:r>
                <a:rPr lang="pt-BR" sz="2200" b="1" dirty="0" err="1" smtClean="0">
                  <a:solidFill>
                    <a:schemeClr val="bg1"/>
                  </a:solidFill>
                </a:rPr>
                <a:t>oxigénio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 do ar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1" name="CaixaDeTexto 23"/>
          <p:cNvSpPr txBox="1"/>
          <p:nvPr/>
        </p:nvSpPr>
        <p:spPr>
          <a:xfrm>
            <a:off x="798111" y="1586556"/>
            <a:ext cx="30019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As </a:t>
            </a:r>
            <a:r>
              <a:rPr lang="pt-P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aves</a:t>
            </a:r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 captam o oxigénio do ar através de </a:t>
            </a:r>
            <a:r>
              <a:rPr lang="pt-P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pulmões</a:t>
            </a:r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.</a:t>
            </a:r>
          </a:p>
        </p:txBody>
      </p:sp>
      <p:cxnSp>
        <p:nvCxnSpPr>
          <p:cNvPr id="13" name="Curved Connector 12"/>
          <p:cNvCxnSpPr/>
          <p:nvPr/>
        </p:nvCxnSpPr>
        <p:spPr>
          <a:xfrm>
            <a:off x="2457824" y="3473822"/>
            <a:ext cx="567765" cy="478118"/>
          </a:xfrm>
          <a:prstGeom prst="curvedConnector3">
            <a:avLst>
              <a:gd name="adj1" fmla="val 50000"/>
            </a:avLst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2718" y="3339257"/>
            <a:ext cx="441975" cy="313954"/>
          </a:xfrm>
          <a:prstGeom prst="rect">
            <a:avLst/>
          </a:prstGeom>
        </p:spPr>
      </p:pic>
      <p:pic>
        <p:nvPicPr>
          <p:cNvPr id="17" name="Picture 16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25551">
            <a:off x="1938013" y="3122610"/>
            <a:ext cx="378742" cy="269037"/>
          </a:xfrm>
          <a:prstGeom prst="rect">
            <a:avLst/>
          </a:prstGeom>
        </p:spPr>
      </p:pic>
      <p:pic>
        <p:nvPicPr>
          <p:cNvPr id="18" name="Picture 17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227089">
            <a:off x="1663156" y="2959739"/>
            <a:ext cx="354153" cy="251570"/>
          </a:xfrm>
          <a:prstGeom prst="rect">
            <a:avLst/>
          </a:prstGeom>
        </p:spPr>
      </p:pic>
      <p:pic>
        <p:nvPicPr>
          <p:cNvPr id="19" name="Picture 18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92405">
            <a:off x="1436487" y="3003066"/>
            <a:ext cx="264441" cy="187844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5999157" y="3477646"/>
            <a:ext cx="2208766" cy="304209"/>
            <a:chOff x="4712661" y="3675846"/>
            <a:chExt cx="969107" cy="304209"/>
          </a:xfrm>
        </p:grpSpPr>
        <p:sp>
          <p:nvSpPr>
            <p:cNvPr id="25" name="Rectângulo arredondado 22"/>
            <p:cNvSpPr/>
            <p:nvPr/>
          </p:nvSpPr>
          <p:spPr>
            <a:xfrm>
              <a:off x="4712661" y="3695910"/>
              <a:ext cx="969107" cy="284145"/>
            </a:xfrm>
            <a:prstGeom prst="roundRect">
              <a:avLst>
                <a:gd name="adj" fmla="val 50000"/>
              </a:avLst>
            </a:prstGeom>
            <a:solidFill>
              <a:srgbClr val="008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" name="CaixaDeTexto 23"/>
            <p:cNvSpPr txBox="1"/>
            <p:nvPr/>
          </p:nvSpPr>
          <p:spPr>
            <a:xfrm>
              <a:off x="4755537" y="3675846"/>
              <a:ext cx="87154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dirty="0" smtClean="0">
                  <a:solidFill>
                    <a:schemeClr val="bg1"/>
                  </a:solidFill>
                </a:rPr>
                <a:t>Respiração pulmonar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3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796" y="1342057"/>
            <a:ext cx="4555381" cy="4408254"/>
          </a:xfrm>
          <a:prstGeom prst="rect">
            <a:avLst/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5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/11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2810258" y="471288"/>
            <a:ext cx="3523484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7102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Obtenção do </a:t>
              </a:r>
              <a:r>
                <a:rPr lang="pt-BR" sz="2200" b="1" dirty="0" err="1" smtClean="0">
                  <a:solidFill>
                    <a:schemeClr val="bg1"/>
                  </a:solidFill>
                </a:rPr>
                <a:t>oxigénio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 do ar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1" name="CaixaDeTexto 23"/>
          <p:cNvSpPr txBox="1"/>
          <p:nvPr/>
        </p:nvSpPr>
        <p:spPr>
          <a:xfrm>
            <a:off x="5407464" y="5513427"/>
            <a:ext cx="30019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Os </a:t>
            </a:r>
            <a:r>
              <a:rPr lang="pt-P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répteis</a:t>
            </a:r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 captam o oxigénio do ar através de </a:t>
            </a:r>
            <a:r>
              <a:rPr lang="pt-P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pulmões</a:t>
            </a:r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.</a:t>
            </a:r>
          </a:p>
        </p:txBody>
      </p:sp>
      <p:cxnSp>
        <p:nvCxnSpPr>
          <p:cNvPr id="13" name="Curved Connector 12"/>
          <p:cNvCxnSpPr/>
          <p:nvPr/>
        </p:nvCxnSpPr>
        <p:spPr>
          <a:xfrm flipH="1">
            <a:off x="5483412" y="3989293"/>
            <a:ext cx="567765" cy="478118"/>
          </a:xfrm>
          <a:prstGeom prst="curvedConnector3">
            <a:avLst>
              <a:gd name="adj1" fmla="val 50000"/>
            </a:avLst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/>
        </p:nvGrpSpPr>
        <p:grpSpPr>
          <a:xfrm flipH="1">
            <a:off x="6030899" y="3452798"/>
            <a:ext cx="1018206" cy="693472"/>
            <a:chOff x="1436487" y="2959739"/>
            <a:chExt cx="1018206" cy="693472"/>
          </a:xfrm>
        </p:grpSpPr>
        <p:pic>
          <p:nvPicPr>
            <p:cNvPr id="16" name="Picture 15" descr="8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12718" y="3339257"/>
              <a:ext cx="441975" cy="313954"/>
            </a:xfrm>
            <a:prstGeom prst="rect">
              <a:avLst/>
            </a:prstGeom>
          </p:spPr>
        </p:pic>
        <p:pic>
          <p:nvPicPr>
            <p:cNvPr id="17" name="Picture 16" descr="8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525551">
              <a:off x="1938013" y="3122610"/>
              <a:ext cx="378742" cy="269037"/>
            </a:xfrm>
            <a:prstGeom prst="rect">
              <a:avLst/>
            </a:prstGeom>
          </p:spPr>
        </p:pic>
        <p:pic>
          <p:nvPicPr>
            <p:cNvPr id="18" name="Picture 17" descr="8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9227089">
              <a:off x="1663156" y="2959739"/>
              <a:ext cx="354153" cy="251570"/>
            </a:xfrm>
            <a:prstGeom prst="rect">
              <a:avLst/>
            </a:prstGeom>
          </p:spPr>
        </p:pic>
        <p:pic>
          <p:nvPicPr>
            <p:cNvPr id="19" name="Picture 18" descr="8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92405">
              <a:off x="1436487" y="3003066"/>
              <a:ext cx="264441" cy="187844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732392" y="4628116"/>
            <a:ext cx="2208766" cy="304209"/>
            <a:chOff x="4712661" y="3675846"/>
            <a:chExt cx="969107" cy="304209"/>
          </a:xfrm>
        </p:grpSpPr>
        <p:sp>
          <p:nvSpPr>
            <p:cNvPr id="22" name="Rectângulo arredondado 22"/>
            <p:cNvSpPr/>
            <p:nvPr/>
          </p:nvSpPr>
          <p:spPr>
            <a:xfrm>
              <a:off x="4712661" y="3695910"/>
              <a:ext cx="969107" cy="284145"/>
            </a:xfrm>
            <a:prstGeom prst="roundRect">
              <a:avLst>
                <a:gd name="adj" fmla="val 50000"/>
              </a:avLst>
            </a:prstGeom>
            <a:solidFill>
              <a:srgbClr val="008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5" name="CaixaDeTexto 23"/>
            <p:cNvSpPr txBox="1"/>
            <p:nvPr/>
          </p:nvSpPr>
          <p:spPr>
            <a:xfrm>
              <a:off x="4755537" y="3675846"/>
              <a:ext cx="87154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dirty="0" smtClean="0">
                  <a:solidFill>
                    <a:schemeClr val="bg1"/>
                  </a:solidFill>
                </a:rPr>
                <a:t>Respiração pulmonar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318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503" y="1070651"/>
            <a:ext cx="2409555" cy="4996774"/>
          </a:xfrm>
          <a:prstGeom prst="roundRect">
            <a:avLst>
              <a:gd name="adj" fmla="val 9226"/>
            </a:avLst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6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/11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2551865" y="471288"/>
            <a:ext cx="4040271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63129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Obtenção do </a:t>
              </a:r>
              <a:r>
                <a:rPr lang="pt-BR" sz="2200" b="1" dirty="0" err="1" smtClean="0">
                  <a:solidFill>
                    <a:schemeClr val="bg1"/>
                  </a:solidFill>
                </a:rPr>
                <a:t>oxigénio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 da água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cxnSp>
        <p:nvCxnSpPr>
          <p:cNvPr id="13" name="Curved Connector 12"/>
          <p:cNvCxnSpPr/>
          <p:nvPr/>
        </p:nvCxnSpPr>
        <p:spPr>
          <a:xfrm flipV="1">
            <a:off x="4452471" y="2883644"/>
            <a:ext cx="567765" cy="478118"/>
          </a:xfrm>
          <a:prstGeom prst="curvedConnector3">
            <a:avLst>
              <a:gd name="adj1" fmla="val 50000"/>
            </a:avLst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2424" y="3279491"/>
            <a:ext cx="441975" cy="313954"/>
          </a:xfrm>
          <a:prstGeom prst="rect">
            <a:avLst/>
          </a:prstGeom>
        </p:spPr>
      </p:pic>
      <p:pic>
        <p:nvPicPr>
          <p:cNvPr id="17" name="Picture 16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25551">
            <a:off x="3917719" y="3062844"/>
            <a:ext cx="378742" cy="269037"/>
          </a:xfrm>
          <a:prstGeom prst="rect">
            <a:avLst/>
          </a:prstGeom>
        </p:spPr>
      </p:pic>
      <p:pic>
        <p:nvPicPr>
          <p:cNvPr id="18" name="Picture 17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227089">
            <a:off x="3642862" y="2899973"/>
            <a:ext cx="354153" cy="251570"/>
          </a:xfrm>
          <a:prstGeom prst="rect">
            <a:avLst/>
          </a:prstGeom>
        </p:spPr>
      </p:pic>
      <p:pic>
        <p:nvPicPr>
          <p:cNvPr id="19" name="Picture 18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92405">
            <a:off x="3416193" y="2943300"/>
            <a:ext cx="264441" cy="187844"/>
          </a:xfrm>
          <a:prstGeom prst="rect">
            <a:avLst/>
          </a:prstGeom>
        </p:spPr>
      </p:pic>
      <p:sp>
        <p:nvSpPr>
          <p:cNvPr id="21" name="CaixaDeTexto 23"/>
          <p:cNvSpPr txBox="1"/>
          <p:nvPr/>
        </p:nvSpPr>
        <p:spPr>
          <a:xfrm>
            <a:off x="798110" y="3708203"/>
            <a:ext cx="323600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Os </a:t>
            </a:r>
            <a:r>
              <a:rPr lang="pt-P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anfíbios</a:t>
            </a:r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 captam o oxigénio do ar através de </a:t>
            </a:r>
            <a:r>
              <a:rPr lang="pt-P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pulmões</a:t>
            </a:r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.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3429275" y="1953645"/>
            <a:ext cx="2208766" cy="304209"/>
            <a:chOff x="4712661" y="3675846"/>
            <a:chExt cx="969107" cy="304209"/>
          </a:xfrm>
        </p:grpSpPr>
        <p:sp>
          <p:nvSpPr>
            <p:cNvPr id="28" name="Rectângulo arredondado 22"/>
            <p:cNvSpPr/>
            <p:nvPr/>
          </p:nvSpPr>
          <p:spPr>
            <a:xfrm>
              <a:off x="4712661" y="3695910"/>
              <a:ext cx="969107" cy="284145"/>
            </a:xfrm>
            <a:prstGeom prst="roundRect">
              <a:avLst>
                <a:gd name="adj" fmla="val 50000"/>
              </a:avLst>
            </a:prstGeom>
            <a:solidFill>
              <a:srgbClr val="0080FF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9" name="CaixaDeTexto 23"/>
            <p:cNvSpPr txBox="1"/>
            <p:nvPr/>
          </p:nvSpPr>
          <p:spPr>
            <a:xfrm>
              <a:off x="4755537" y="3675846"/>
              <a:ext cx="87154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dirty="0" smtClean="0">
                  <a:solidFill>
                    <a:schemeClr val="bg1"/>
                  </a:solidFill>
                </a:rPr>
                <a:t>Respiração pulmonar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320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752" y="1713203"/>
            <a:ext cx="3449954" cy="4026589"/>
          </a:xfrm>
          <a:prstGeom prst="rect">
            <a:avLst/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7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/11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2551865" y="471288"/>
            <a:ext cx="4040271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63129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Obtenção do </a:t>
              </a:r>
              <a:r>
                <a:rPr lang="pt-BR" sz="2200" b="1" dirty="0" err="1" smtClean="0">
                  <a:solidFill>
                    <a:schemeClr val="bg1"/>
                  </a:solidFill>
                </a:rPr>
                <a:t>oxigénio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 da água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3065075" y="3675527"/>
            <a:ext cx="1604043" cy="709801"/>
            <a:chOff x="3416193" y="2883644"/>
            <a:chExt cx="1604043" cy="709801"/>
          </a:xfrm>
        </p:grpSpPr>
        <p:cxnSp>
          <p:nvCxnSpPr>
            <p:cNvPr id="13" name="Curved Connector 12"/>
            <p:cNvCxnSpPr/>
            <p:nvPr/>
          </p:nvCxnSpPr>
          <p:spPr>
            <a:xfrm flipV="1">
              <a:off x="4452471" y="2883644"/>
              <a:ext cx="567765" cy="478118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E41F06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 descr="8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92424" y="3279491"/>
              <a:ext cx="441975" cy="313954"/>
            </a:xfrm>
            <a:prstGeom prst="rect">
              <a:avLst/>
            </a:prstGeom>
          </p:spPr>
        </p:pic>
        <p:pic>
          <p:nvPicPr>
            <p:cNvPr id="17" name="Picture 16" descr="8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525551">
              <a:off x="3917719" y="3062844"/>
              <a:ext cx="378742" cy="269037"/>
            </a:xfrm>
            <a:prstGeom prst="rect">
              <a:avLst/>
            </a:prstGeom>
          </p:spPr>
        </p:pic>
        <p:pic>
          <p:nvPicPr>
            <p:cNvPr id="18" name="Picture 17" descr="8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9227089">
              <a:off x="3642862" y="2899973"/>
              <a:ext cx="354153" cy="251570"/>
            </a:xfrm>
            <a:prstGeom prst="rect">
              <a:avLst/>
            </a:prstGeom>
          </p:spPr>
        </p:pic>
        <p:pic>
          <p:nvPicPr>
            <p:cNvPr id="19" name="Picture 18" descr="8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92405">
              <a:off x="3416193" y="2943300"/>
              <a:ext cx="264441" cy="187844"/>
            </a:xfrm>
            <a:prstGeom prst="rect">
              <a:avLst/>
            </a:prstGeom>
          </p:spPr>
        </p:pic>
      </p:grpSp>
      <p:sp>
        <p:nvSpPr>
          <p:cNvPr id="21" name="CaixaDeTexto 23"/>
          <p:cNvSpPr txBox="1"/>
          <p:nvPr/>
        </p:nvSpPr>
        <p:spPr>
          <a:xfrm>
            <a:off x="5272992" y="2191674"/>
            <a:ext cx="323600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Os </a:t>
            </a:r>
            <a:r>
              <a:rPr lang="pt-PT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insetos</a:t>
            </a:r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 captam o oxigénio do ar através de </a:t>
            </a:r>
            <a:r>
              <a:rPr lang="pt-P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traqueias</a:t>
            </a:r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.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2898863" y="4710292"/>
            <a:ext cx="2208766" cy="304209"/>
            <a:chOff x="4712661" y="3675846"/>
            <a:chExt cx="969107" cy="304209"/>
          </a:xfrm>
        </p:grpSpPr>
        <p:sp>
          <p:nvSpPr>
            <p:cNvPr id="25" name="Rectângulo arredondado 22"/>
            <p:cNvSpPr/>
            <p:nvPr/>
          </p:nvSpPr>
          <p:spPr>
            <a:xfrm>
              <a:off x="4712661" y="3695910"/>
              <a:ext cx="969107" cy="284145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" name="CaixaDeTexto 23"/>
            <p:cNvSpPr txBox="1"/>
            <p:nvPr/>
          </p:nvSpPr>
          <p:spPr>
            <a:xfrm>
              <a:off x="4755537" y="3675846"/>
              <a:ext cx="87154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dirty="0" smtClean="0">
                  <a:solidFill>
                    <a:schemeClr val="bg1"/>
                  </a:solidFill>
                </a:rPr>
                <a:t>Respiração </a:t>
              </a:r>
              <a:r>
                <a:rPr lang="pt-PT" dirty="0" err="1" smtClean="0">
                  <a:solidFill>
                    <a:schemeClr val="bg1"/>
                  </a:solidFill>
                </a:rPr>
                <a:t>traqueal</a:t>
              </a:r>
              <a:endParaRPr lang="pt-PT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8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/11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277869" y="4516164"/>
            <a:ext cx="8626204" cy="1663326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mamíferos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aves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répteis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e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anfíbios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utilizam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pulmões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para captar </a:t>
            </a:r>
            <a:r>
              <a:rPr lang="pt-BR" sz="2200" dirty="0" err="1" smtClean="0">
                <a:latin typeface="Arial" pitchFamily="34" charset="0"/>
                <a:cs typeface="Arial" pitchFamily="34" charset="0"/>
              </a:rPr>
              <a:t>oxigénio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do ar (respiração pulmonar).</a:t>
            </a:r>
          </a:p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insetos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utilizam </a:t>
            </a:r>
            <a:r>
              <a:rPr lang="pt-BR" sz="2200" b="1" dirty="0" err="1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traqueias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com a mesma finalidade (</a:t>
            </a:r>
            <a:r>
              <a:rPr lang="pt-BR" sz="2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respiração traqueal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). </a:t>
            </a:r>
            <a:endParaRPr lang="pt-BR" sz="2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361221" y="4052030"/>
            <a:ext cx="3583250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7" y="1978196"/>
              <a:ext cx="3874291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Obtenção do </a:t>
              </a:r>
              <a:r>
                <a:rPr lang="pt-BR" sz="2200" b="1" dirty="0" err="1" smtClean="0">
                  <a:solidFill>
                    <a:schemeClr val="bg1"/>
                  </a:solidFill>
                </a:rPr>
                <a:t>oxigénio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 do ar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Picture 8" descr="9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" y="576298"/>
            <a:ext cx="3268646" cy="1786590"/>
          </a:xfrm>
          <a:prstGeom prst="rect">
            <a:avLst/>
          </a:prstGeom>
        </p:spPr>
      </p:pic>
      <p:pic>
        <p:nvPicPr>
          <p:cNvPr id="11" name="Picture 10" descr="9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198" y="2356569"/>
            <a:ext cx="2190218" cy="1468371"/>
          </a:xfrm>
          <a:prstGeom prst="rect">
            <a:avLst/>
          </a:prstGeom>
        </p:spPr>
      </p:pic>
      <p:pic>
        <p:nvPicPr>
          <p:cNvPr id="12" name="Picture 11" descr="10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V="1">
            <a:off x="3602271" y="1709270"/>
            <a:ext cx="3890731" cy="2453208"/>
          </a:xfrm>
          <a:prstGeom prst="rect">
            <a:avLst/>
          </a:prstGeom>
        </p:spPr>
      </p:pic>
      <p:pic>
        <p:nvPicPr>
          <p:cNvPr id="13" name="Picture 12" descr="9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4045" y="531922"/>
            <a:ext cx="4218239" cy="1963255"/>
          </a:xfrm>
          <a:prstGeom prst="rect">
            <a:avLst/>
          </a:prstGeom>
        </p:spPr>
      </p:pic>
      <p:pic>
        <p:nvPicPr>
          <p:cNvPr id="14" name="Picture 13" descr="9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268">
            <a:off x="5484747" y="2641699"/>
            <a:ext cx="3190806" cy="1933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321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4478" y="1779321"/>
            <a:ext cx="4399868" cy="2859914"/>
          </a:xfrm>
          <a:prstGeom prst="roundRect">
            <a:avLst>
              <a:gd name="adj" fmla="val 8047"/>
            </a:avLst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9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/11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2551865" y="471288"/>
            <a:ext cx="4040271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63129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Obtenção do </a:t>
              </a:r>
              <a:r>
                <a:rPr lang="pt-BR" sz="2200" b="1" dirty="0" err="1" smtClean="0">
                  <a:solidFill>
                    <a:schemeClr val="bg1"/>
                  </a:solidFill>
                </a:rPr>
                <a:t>oxigénio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 da água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1" name="CaixaDeTexto 23"/>
          <p:cNvSpPr txBox="1"/>
          <p:nvPr/>
        </p:nvSpPr>
        <p:spPr>
          <a:xfrm>
            <a:off x="1039718" y="5000616"/>
            <a:ext cx="310645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Os </a:t>
            </a:r>
            <a:r>
              <a:rPr lang="pt-P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peixes</a:t>
            </a:r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 captam o oxigénio</a:t>
            </a:r>
          </a:p>
          <a:p>
            <a:pPr algn="ctr"/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da água através das </a:t>
            </a:r>
            <a:r>
              <a:rPr lang="pt-P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brânquias</a:t>
            </a:r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.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3334017" y="3765173"/>
            <a:ext cx="1604043" cy="709801"/>
            <a:chOff x="4491958" y="4967938"/>
            <a:chExt cx="1604043" cy="709801"/>
          </a:xfrm>
        </p:grpSpPr>
        <p:cxnSp>
          <p:nvCxnSpPr>
            <p:cNvPr id="13" name="Curved Connector 12"/>
            <p:cNvCxnSpPr/>
            <p:nvPr/>
          </p:nvCxnSpPr>
          <p:spPr>
            <a:xfrm flipV="1">
              <a:off x="5528236" y="4967938"/>
              <a:ext cx="567765" cy="478118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E41F06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15" descr="8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68189" y="5363785"/>
              <a:ext cx="441975" cy="313954"/>
            </a:xfrm>
            <a:prstGeom prst="rect">
              <a:avLst/>
            </a:prstGeom>
          </p:spPr>
        </p:pic>
        <p:pic>
          <p:nvPicPr>
            <p:cNvPr id="17" name="Picture 16" descr="8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525551">
              <a:off x="4993484" y="5147138"/>
              <a:ext cx="378742" cy="269037"/>
            </a:xfrm>
            <a:prstGeom prst="rect">
              <a:avLst/>
            </a:prstGeom>
          </p:spPr>
        </p:pic>
        <p:pic>
          <p:nvPicPr>
            <p:cNvPr id="18" name="Picture 17" descr="8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9227089">
              <a:off x="4718627" y="4984267"/>
              <a:ext cx="354153" cy="251570"/>
            </a:xfrm>
            <a:prstGeom prst="rect">
              <a:avLst/>
            </a:prstGeom>
          </p:spPr>
        </p:pic>
        <p:pic>
          <p:nvPicPr>
            <p:cNvPr id="19" name="Picture 18" descr="80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092405">
              <a:off x="4491958" y="5027594"/>
              <a:ext cx="264441" cy="187844"/>
            </a:xfrm>
            <a:prstGeom prst="rect">
              <a:avLst/>
            </a:prstGeom>
          </p:spPr>
        </p:pic>
      </p:grpSp>
      <p:grpSp>
        <p:nvGrpSpPr>
          <p:cNvPr id="3" name="Group 21"/>
          <p:cNvGrpSpPr/>
          <p:nvPr/>
        </p:nvGrpSpPr>
        <p:grpSpPr>
          <a:xfrm>
            <a:off x="1651276" y="3051821"/>
            <a:ext cx="2208766" cy="304209"/>
            <a:chOff x="4712661" y="3675846"/>
            <a:chExt cx="969107" cy="304209"/>
          </a:xfrm>
        </p:grpSpPr>
        <p:sp>
          <p:nvSpPr>
            <p:cNvPr id="25" name="Rectângulo arredondado 22"/>
            <p:cNvSpPr/>
            <p:nvPr/>
          </p:nvSpPr>
          <p:spPr>
            <a:xfrm>
              <a:off x="4712661" y="3695910"/>
              <a:ext cx="969107" cy="284145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" name="CaixaDeTexto 23"/>
            <p:cNvSpPr txBox="1"/>
            <p:nvPr/>
          </p:nvSpPr>
          <p:spPr>
            <a:xfrm>
              <a:off x="4755537" y="3675846"/>
              <a:ext cx="87154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dirty="0" smtClean="0">
                  <a:solidFill>
                    <a:schemeClr val="bg1"/>
                  </a:solidFill>
                </a:rPr>
                <a:t>Respiração branquial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319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481" y="1043137"/>
            <a:ext cx="2426048" cy="5028079"/>
          </a:xfrm>
          <a:prstGeom prst="roundRect">
            <a:avLst>
              <a:gd name="adj" fmla="val 11432"/>
            </a:avLst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10/11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2551865" y="471288"/>
            <a:ext cx="4040271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6" y="1978196"/>
              <a:ext cx="3963129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Obtenção do </a:t>
              </a:r>
              <a:r>
                <a:rPr lang="pt-BR" sz="2200" b="1" dirty="0" err="1" smtClean="0">
                  <a:solidFill>
                    <a:schemeClr val="bg1"/>
                  </a:solidFill>
                </a:rPr>
                <a:t>oxigénio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 da água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1" name="CaixaDeTexto 23"/>
          <p:cNvSpPr txBox="1"/>
          <p:nvPr/>
        </p:nvSpPr>
        <p:spPr>
          <a:xfrm>
            <a:off x="479425" y="4126556"/>
            <a:ext cx="412742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Os </a:t>
            </a:r>
            <a:r>
              <a:rPr lang="pt-P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anfíbios</a:t>
            </a:r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 adultos podem captar oxigénio</a:t>
            </a:r>
          </a:p>
          <a:p>
            <a:pPr algn="ctr"/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da água através da </a:t>
            </a:r>
            <a:r>
              <a:rPr lang="pt-PT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pele</a:t>
            </a:r>
            <a:r>
              <a:rPr lang="pt-PT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Narrow"/>
                <a:cs typeface="Arial Narrow"/>
              </a:rPr>
              <a:t>.</a:t>
            </a:r>
          </a:p>
        </p:txBody>
      </p:sp>
      <p:cxnSp>
        <p:nvCxnSpPr>
          <p:cNvPr id="13" name="Curved Connector 12"/>
          <p:cNvCxnSpPr/>
          <p:nvPr/>
        </p:nvCxnSpPr>
        <p:spPr>
          <a:xfrm flipV="1">
            <a:off x="5528236" y="4967938"/>
            <a:ext cx="567765" cy="478118"/>
          </a:xfrm>
          <a:prstGeom prst="curvedConnector3">
            <a:avLst>
              <a:gd name="adj1" fmla="val 50000"/>
            </a:avLst>
          </a:prstGeom>
          <a:ln>
            <a:solidFill>
              <a:srgbClr val="E41F0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8189" y="5363785"/>
            <a:ext cx="441975" cy="313954"/>
          </a:xfrm>
          <a:prstGeom prst="rect">
            <a:avLst/>
          </a:prstGeom>
        </p:spPr>
      </p:pic>
      <p:pic>
        <p:nvPicPr>
          <p:cNvPr id="17" name="Picture 16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25551">
            <a:off x="4993484" y="5147138"/>
            <a:ext cx="378742" cy="269037"/>
          </a:xfrm>
          <a:prstGeom prst="rect">
            <a:avLst/>
          </a:prstGeom>
        </p:spPr>
      </p:pic>
      <p:pic>
        <p:nvPicPr>
          <p:cNvPr id="18" name="Picture 17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227089">
            <a:off x="4718627" y="4984267"/>
            <a:ext cx="354153" cy="251570"/>
          </a:xfrm>
          <a:prstGeom prst="rect">
            <a:avLst/>
          </a:prstGeom>
        </p:spPr>
      </p:pic>
      <p:pic>
        <p:nvPicPr>
          <p:cNvPr id="19" name="Picture 18" descr="8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92405">
            <a:off x="4491958" y="5027594"/>
            <a:ext cx="264441" cy="187844"/>
          </a:xfrm>
          <a:prstGeom prst="rect">
            <a:avLst/>
          </a:prstGeom>
        </p:spPr>
      </p:pic>
      <p:grpSp>
        <p:nvGrpSpPr>
          <p:cNvPr id="3" name="Group 21"/>
          <p:cNvGrpSpPr/>
          <p:nvPr/>
        </p:nvGrpSpPr>
        <p:grpSpPr>
          <a:xfrm>
            <a:off x="6051452" y="4030469"/>
            <a:ext cx="2208766" cy="304209"/>
            <a:chOff x="4712661" y="3675846"/>
            <a:chExt cx="969107" cy="304209"/>
          </a:xfrm>
        </p:grpSpPr>
        <p:sp>
          <p:nvSpPr>
            <p:cNvPr id="25" name="Rectângulo arredondado 22"/>
            <p:cNvSpPr/>
            <p:nvPr/>
          </p:nvSpPr>
          <p:spPr>
            <a:xfrm>
              <a:off x="4712661" y="3695910"/>
              <a:ext cx="969107" cy="284145"/>
            </a:xfrm>
            <a:prstGeom prst="roundRect">
              <a:avLst>
                <a:gd name="adj" fmla="val 50000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6" name="CaixaDeTexto 23"/>
            <p:cNvSpPr txBox="1"/>
            <p:nvPr/>
          </p:nvSpPr>
          <p:spPr>
            <a:xfrm>
              <a:off x="4755537" y="3675846"/>
              <a:ext cx="871540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dirty="0" smtClean="0">
                  <a:solidFill>
                    <a:schemeClr val="bg1"/>
                  </a:solidFill>
                </a:rPr>
                <a:t>Respiração cutânea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11/11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  <a:ea typeface="+mn-ea"/>
            </a:endParaRPr>
          </a:p>
        </p:txBody>
      </p:sp>
      <p:sp>
        <p:nvSpPr>
          <p:cNvPr id="21" name="Rectângulo 20"/>
          <p:cNvSpPr/>
          <p:nvPr/>
        </p:nvSpPr>
        <p:spPr>
          <a:xfrm>
            <a:off x="277869" y="4516164"/>
            <a:ext cx="8626204" cy="1663326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Os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peixes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utilizam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brânquias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para captar </a:t>
            </a:r>
            <a:r>
              <a:rPr lang="pt-BR" sz="2200" dirty="0" err="1" smtClean="0">
                <a:latin typeface="Arial" pitchFamily="34" charset="0"/>
                <a:cs typeface="Arial" pitchFamily="34" charset="0"/>
              </a:rPr>
              <a:t>oxigénio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dissolvido na água (respiração branquial).</a:t>
            </a:r>
          </a:p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Muitos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anfíbios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utilizam a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pele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com a mesma finalidade (</a:t>
            </a:r>
            <a:r>
              <a:rPr lang="pt-BR" sz="2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respiração cutânea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). </a:t>
            </a:r>
            <a:endParaRPr lang="pt-BR" sz="2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361221" y="4052030"/>
            <a:ext cx="3919426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7" y="1978196"/>
              <a:ext cx="3874291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BR" sz="2200" b="1" dirty="0" smtClean="0">
                  <a:solidFill>
                    <a:schemeClr val="bg1"/>
                  </a:solidFill>
                </a:rPr>
                <a:t>Obtenção do </a:t>
              </a:r>
              <a:r>
                <a:rPr lang="pt-BR" sz="2200" b="1" dirty="0" err="1" smtClean="0">
                  <a:solidFill>
                    <a:schemeClr val="bg1"/>
                  </a:solidFill>
                </a:rPr>
                <a:t>oxigénio</a:t>
              </a:r>
              <a:r>
                <a:rPr lang="pt-BR" sz="2200" b="1" dirty="0" smtClean="0">
                  <a:solidFill>
                    <a:schemeClr val="bg1"/>
                  </a:solidFill>
                </a:rPr>
                <a:t> da água</a:t>
              </a:r>
              <a:endParaRPr lang="pt-PT" sz="2200" b="1" dirty="0" smtClean="0">
                <a:solidFill>
                  <a:schemeClr val="bg1"/>
                </a:solidFill>
              </a:endParaRPr>
            </a:p>
          </p:txBody>
        </p:sp>
      </p:grpSp>
      <p:pic>
        <p:nvPicPr>
          <p:cNvPr id="7" name="Picture 6" descr="9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962" y="1156378"/>
            <a:ext cx="1749058" cy="1973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7897" y="1303259"/>
            <a:ext cx="3061985" cy="2763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4750</TotalTime>
  <Words>274</Words>
  <Application>Microsoft Macintosh PowerPoint</Application>
  <PresentationFormat>On-screen Show (4:3)</PresentationFormat>
  <Paragraphs>55</Paragraphs>
  <Slides>11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Respiração e habitat </dc:title>
  <dc:subject/>
  <dc:creator>CienTIC6</dc:creator>
  <cp:keywords/>
  <dc:description/>
  <cp:lastModifiedBy>José Salsa</cp:lastModifiedBy>
  <cp:revision>94</cp:revision>
  <dcterms:created xsi:type="dcterms:W3CDTF">2017-06-25T16:03:20Z</dcterms:created>
  <dcterms:modified xsi:type="dcterms:W3CDTF">2017-06-26T09:22:25Z</dcterms:modified>
  <cp:category/>
</cp:coreProperties>
</file>