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64" r:id="rId3"/>
    <p:sldId id="263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208" d="100"/>
          <a:sy n="208" d="100"/>
        </p:scale>
        <p:origin x="-1768" y="-112"/>
      </p:cViewPr>
      <p:guideLst>
        <p:guide orient="horz" pos="3822"/>
        <p:guide pos="22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Funções dos órgãos respiratórios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E3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E</a:t>
            </a:r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Funções dos órgãos respiratórios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4399792"/>
            <a:ext cx="8626204" cy="1817215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As funções dos órgãos respiratórios são:</a:t>
            </a:r>
          </a:p>
          <a:p>
            <a:pPr marL="1076325">
              <a:spcAft>
                <a:spcPts val="1200"/>
              </a:spcAft>
            </a:pPr>
            <a:r>
              <a:rPr lang="pt-BR" sz="2200" dirty="0">
                <a:latin typeface="Wingdings"/>
                <a:ea typeface="Wingdings"/>
                <a:cs typeface="Wingdings"/>
              </a:rPr>
              <a:t>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f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ornecer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a todas as células do corpo; </a:t>
            </a:r>
            <a:endParaRPr lang="pt-BR" sz="2200" dirty="0">
              <a:latin typeface="Arial" pitchFamily="34" charset="0"/>
              <a:cs typeface="Arial" pitchFamily="34" charset="0"/>
            </a:endParaRPr>
          </a:p>
          <a:p>
            <a:pPr marL="1076325">
              <a:spcAft>
                <a:spcPts val="1200"/>
              </a:spcAft>
            </a:pPr>
            <a:r>
              <a:rPr lang="pt-BR" sz="2200" dirty="0">
                <a:latin typeface="Wingdings"/>
                <a:ea typeface="Wingdings"/>
                <a:cs typeface="Wingdings"/>
              </a:rPr>
              <a:t>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r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emover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produzido pelas células.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1222" y="3972117"/>
            <a:ext cx="4340142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Funções dos órgãos respiratórios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Picture 4" descr="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596" y="1345740"/>
            <a:ext cx="3847937" cy="2331916"/>
          </a:xfrm>
          <a:prstGeom prst="rect">
            <a:avLst/>
          </a:prstGeom>
        </p:spPr>
      </p:pic>
      <p:pic>
        <p:nvPicPr>
          <p:cNvPr id="11" name="Picture 10" descr="3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12" y="715200"/>
            <a:ext cx="2839386" cy="2927692"/>
          </a:xfrm>
          <a:prstGeom prst="rect">
            <a:avLst/>
          </a:prstGeom>
        </p:spPr>
      </p:pic>
      <p:pic>
        <p:nvPicPr>
          <p:cNvPr id="6" name="Picture 5" descr="32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534" y="533424"/>
            <a:ext cx="2337433" cy="262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67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54" y="3909658"/>
            <a:ext cx="1488046" cy="1573078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2" name="Picture 1" descr="1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05" y="462461"/>
            <a:ext cx="2955165" cy="2846719"/>
          </a:xfrm>
          <a:prstGeom prst="rect">
            <a:avLst/>
          </a:prstGeom>
        </p:spPr>
      </p:pic>
      <p:pic>
        <p:nvPicPr>
          <p:cNvPr id="3" name="Picture 2" descr="10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704" y="675297"/>
            <a:ext cx="1493746" cy="158161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452360" y="1378524"/>
            <a:ext cx="1078045" cy="304209"/>
            <a:chOff x="4712661" y="3675846"/>
            <a:chExt cx="969107" cy="304209"/>
          </a:xfrm>
        </p:grpSpPr>
        <p:sp>
          <p:nvSpPr>
            <p:cNvPr id="8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Pulmões</a:t>
              </a:r>
            </a:p>
          </p:txBody>
        </p:sp>
      </p:grpSp>
      <p:pic>
        <p:nvPicPr>
          <p:cNvPr id="5" name="Picture 4" descr="1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91" y="4349288"/>
            <a:ext cx="3334586" cy="177919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34675" y="4284741"/>
            <a:ext cx="1163524" cy="304209"/>
            <a:chOff x="4712661" y="3675846"/>
            <a:chExt cx="969107" cy="304209"/>
          </a:xfrm>
        </p:grpSpPr>
        <p:sp>
          <p:nvSpPr>
            <p:cNvPr id="13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Traqueias</a:t>
              </a:r>
            </a:p>
          </p:txBody>
        </p:sp>
      </p:grpSp>
      <p:pic>
        <p:nvPicPr>
          <p:cNvPr id="16" name="Picture 15" descr="10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63" y="3311291"/>
            <a:ext cx="1566994" cy="1471663"/>
          </a:xfrm>
          <a:prstGeom prst="rect">
            <a:avLst/>
          </a:prstGeom>
        </p:spPr>
      </p:pic>
      <p:pic>
        <p:nvPicPr>
          <p:cNvPr id="15" name="Picture 14" descr="10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936" y="4002142"/>
            <a:ext cx="3113308" cy="227881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181593" y="3338388"/>
            <a:ext cx="2048847" cy="304209"/>
            <a:chOff x="4712661" y="3675846"/>
            <a:chExt cx="969107" cy="304209"/>
          </a:xfrm>
        </p:grpSpPr>
        <p:sp>
          <p:nvSpPr>
            <p:cNvPr id="18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CaixaDeTexto 23"/>
            <p:cNvSpPr txBox="1"/>
            <p:nvPr/>
          </p:nvSpPr>
          <p:spPr>
            <a:xfrm>
              <a:off x="4755537" y="3675846"/>
              <a:ext cx="8944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Brânquias externas</a:t>
              </a:r>
            </a:p>
          </p:txBody>
        </p:sp>
      </p:grpSp>
      <p:pic>
        <p:nvPicPr>
          <p:cNvPr id="25" name="Picture 24" descr="108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197" y="1049202"/>
            <a:ext cx="2769300" cy="1428376"/>
          </a:xfrm>
          <a:prstGeom prst="rect">
            <a:avLst/>
          </a:prstGeom>
        </p:spPr>
      </p:pic>
      <p:sp>
        <p:nvSpPr>
          <p:cNvPr id="26" name="CaixaDeTexto 41"/>
          <p:cNvSpPr txBox="1">
            <a:spLocks noChangeArrowheads="1"/>
          </p:cNvSpPr>
          <p:nvPr/>
        </p:nvSpPr>
        <p:spPr bwMode="auto">
          <a:xfrm>
            <a:off x="8058771" y="901660"/>
            <a:ext cx="197634" cy="27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27" name="Picture 26" descr="103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03" y="1719910"/>
            <a:ext cx="2066544" cy="155448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4593877" y="2154866"/>
            <a:ext cx="2048847" cy="304209"/>
            <a:chOff x="4712661" y="3675846"/>
            <a:chExt cx="969107" cy="304209"/>
          </a:xfrm>
        </p:grpSpPr>
        <p:sp>
          <p:nvSpPr>
            <p:cNvPr id="29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0" name="CaixaDeTexto 23"/>
            <p:cNvSpPr txBox="1"/>
            <p:nvPr/>
          </p:nvSpPr>
          <p:spPr>
            <a:xfrm>
              <a:off x="4755537" y="3675846"/>
              <a:ext cx="8944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Brânquias internas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4656228"/>
            <a:ext cx="8626204" cy="1509438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insetos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, o ar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entra por orifícios distribuídos pelo corpo, os </a:t>
            </a:r>
            <a:r>
              <a:rPr lang="pt-BR" sz="2200" b="1" dirty="0" err="1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espiráculos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e percorre canais muito finos, 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traqueias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até chegar aos tecidos do animal, realizando-se 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trocas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gasosas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(hematose traqueal).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1222" y="4228553"/>
            <a:ext cx="143142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Traqueias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Picture 3" descr="322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" y="574454"/>
            <a:ext cx="7538566" cy="3929477"/>
          </a:xfrm>
          <a:prstGeom prst="rect">
            <a:avLst/>
          </a:prstGeom>
        </p:spPr>
      </p:pic>
      <p:sp>
        <p:nvSpPr>
          <p:cNvPr id="16" name="Line 29"/>
          <p:cNvSpPr>
            <a:spLocks noChangeShapeType="1"/>
          </p:cNvSpPr>
          <p:nvPr/>
        </p:nvSpPr>
        <p:spPr bwMode="auto">
          <a:xfrm flipH="1" flipV="1">
            <a:off x="7209042" y="3002061"/>
            <a:ext cx="171249" cy="7477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7" name="CaixaDeTexto 13"/>
          <p:cNvSpPr txBox="1">
            <a:spLocks noChangeArrowheads="1"/>
          </p:cNvSpPr>
          <p:nvPr/>
        </p:nvSpPr>
        <p:spPr bwMode="auto">
          <a:xfrm>
            <a:off x="6989467" y="3780142"/>
            <a:ext cx="9072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Espiráculo</a:t>
            </a:r>
            <a:endParaRPr lang="pt-PT" sz="1400" b="1" dirty="0"/>
          </a:p>
        </p:txBody>
      </p:sp>
      <p:grpSp>
        <p:nvGrpSpPr>
          <p:cNvPr id="18" name="Grupo 44"/>
          <p:cNvGrpSpPr>
            <a:grpSpLocks/>
          </p:cNvGrpSpPr>
          <p:nvPr/>
        </p:nvGrpSpPr>
        <p:grpSpPr bwMode="auto">
          <a:xfrm>
            <a:off x="7287253" y="3736380"/>
            <a:ext cx="300038" cy="300037"/>
            <a:chOff x="449705" y="2668249"/>
            <a:chExt cx="299803" cy="299803"/>
          </a:xfrm>
        </p:grpSpPr>
        <p:sp>
          <p:nvSpPr>
            <p:cNvPr id="19" name="Oval 1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0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2" name="Line 29"/>
          <p:cNvSpPr>
            <a:spLocks noChangeShapeType="1"/>
          </p:cNvSpPr>
          <p:nvPr/>
        </p:nvSpPr>
        <p:spPr bwMode="auto">
          <a:xfrm flipH="1">
            <a:off x="6236007" y="1516751"/>
            <a:ext cx="860270" cy="4037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5" name="CaixaDeTexto 13"/>
          <p:cNvSpPr txBox="1">
            <a:spLocks noChangeArrowheads="1"/>
          </p:cNvSpPr>
          <p:nvPr/>
        </p:nvSpPr>
        <p:spPr bwMode="auto">
          <a:xfrm>
            <a:off x="7121199" y="1392665"/>
            <a:ext cx="77807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Traqueia</a:t>
            </a:r>
            <a:endParaRPr lang="pt-PT" sz="1400" b="1" dirty="0"/>
          </a:p>
        </p:txBody>
      </p:sp>
      <p:grpSp>
        <p:nvGrpSpPr>
          <p:cNvPr id="26" name="Grupo 44"/>
          <p:cNvGrpSpPr>
            <a:grpSpLocks/>
          </p:cNvGrpSpPr>
          <p:nvPr/>
        </p:nvGrpSpPr>
        <p:grpSpPr bwMode="auto">
          <a:xfrm>
            <a:off x="7072746" y="1349036"/>
            <a:ext cx="300038" cy="300037"/>
            <a:chOff x="449705" y="2668249"/>
            <a:chExt cx="299803" cy="299803"/>
          </a:xfrm>
        </p:grpSpPr>
        <p:sp>
          <p:nvSpPr>
            <p:cNvPr id="27" name="Oval 2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8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9" name="Line 29"/>
          <p:cNvSpPr>
            <a:spLocks noChangeShapeType="1"/>
          </p:cNvSpPr>
          <p:nvPr/>
        </p:nvSpPr>
        <p:spPr bwMode="auto">
          <a:xfrm>
            <a:off x="4223662" y="745946"/>
            <a:ext cx="298777" cy="4108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0" name="CaixaDeTexto 13"/>
          <p:cNvSpPr txBox="1">
            <a:spLocks noChangeArrowheads="1"/>
          </p:cNvSpPr>
          <p:nvPr/>
        </p:nvSpPr>
        <p:spPr bwMode="auto">
          <a:xfrm>
            <a:off x="2752197" y="580397"/>
            <a:ext cx="134911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pt-PT" sz="1400" b="1" dirty="0" smtClean="0"/>
              <a:t>Célula muscular</a:t>
            </a:r>
            <a:endParaRPr lang="pt-PT" sz="1400" b="1" dirty="0"/>
          </a:p>
        </p:txBody>
      </p:sp>
      <p:grpSp>
        <p:nvGrpSpPr>
          <p:cNvPr id="31" name="Grupo 44"/>
          <p:cNvGrpSpPr>
            <a:grpSpLocks/>
          </p:cNvGrpSpPr>
          <p:nvPr/>
        </p:nvGrpSpPr>
        <p:grpSpPr bwMode="auto">
          <a:xfrm>
            <a:off x="3934191" y="548979"/>
            <a:ext cx="300038" cy="300037"/>
            <a:chOff x="449705" y="2668249"/>
            <a:chExt cx="299803" cy="299803"/>
          </a:xfrm>
        </p:grpSpPr>
        <p:sp>
          <p:nvSpPr>
            <p:cNvPr id="32" name="Oval 3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3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586661" y="938724"/>
            <a:ext cx="2813652" cy="2020830"/>
            <a:chOff x="5586661" y="1243999"/>
            <a:chExt cx="2813652" cy="2020830"/>
          </a:xfrm>
        </p:grpSpPr>
        <p:pic>
          <p:nvPicPr>
            <p:cNvPr id="12" name="Picture 11" descr="8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9138" y="2560333"/>
              <a:ext cx="441960" cy="313944"/>
            </a:xfrm>
            <a:prstGeom prst="rect">
              <a:avLst/>
            </a:prstGeom>
          </p:spPr>
        </p:pic>
        <p:pic>
          <p:nvPicPr>
            <p:cNvPr id="36" name="Picture 35" descr="8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8036">
              <a:off x="7919836" y="2396291"/>
              <a:ext cx="358501" cy="254659"/>
            </a:xfrm>
            <a:prstGeom prst="rect">
              <a:avLst/>
            </a:prstGeom>
          </p:spPr>
        </p:pic>
        <p:pic>
          <p:nvPicPr>
            <p:cNvPr id="37" name="Picture 36" descr="8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14120">
              <a:off x="8157636" y="2289655"/>
              <a:ext cx="242677" cy="172384"/>
            </a:xfrm>
            <a:prstGeom prst="rect">
              <a:avLst/>
            </a:prstGeom>
          </p:spPr>
        </p:pic>
        <p:sp>
          <p:nvSpPr>
            <p:cNvPr id="38" name="Arc 37"/>
            <p:cNvSpPr/>
            <p:nvPr/>
          </p:nvSpPr>
          <p:spPr>
            <a:xfrm rot="5400000">
              <a:off x="7098810" y="2440291"/>
              <a:ext cx="826116" cy="822960"/>
            </a:xfrm>
            <a:prstGeom prst="arc">
              <a:avLst>
                <a:gd name="adj1" fmla="val 16200000"/>
                <a:gd name="adj2" fmla="val 3353112"/>
              </a:avLst>
            </a:prstGeom>
            <a:ln w="12700" cmpd="sng">
              <a:solidFill>
                <a:srgbClr val="00B3F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n w="12700" cmpd="sng"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41" name="Curved Connector 40"/>
            <p:cNvCxnSpPr/>
            <p:nvPr/>
          </p:nvCxnSpPr>
          <p:spPr>
            <a:xfrm rot="16200000" flipV="1">
              <a:off x="5708806" y="1638611"/>
              <a:ext cx="1616926" cy="1201852"/>
            </a:xfrm>
            <a:prstGeom prst="curvedConnector3">
              <a:avLst>
                <a:gd name="adj1" fmla="val 22797"/>
              </a:avLst>
            </a:prstGeom>
            <a:ln w="12700" cmpd="sng">
              <a:solidFill>
                <a:srgbClr val="00B3F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Picture 51" descr="8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8036">
              <a:off x="5832080" y="1243999"/>
              <a:ext cx="358501" cy="254659"/>
            </a:xfrm>
            <a:prstGeom prst="rect">
              <a:avLst/>
            </a:prstGeom>
          </p:spPr>
        </p:pic>
        <p:pic>
          <p:nvPicPr>
            <p:cNvPr id="53" name="Picture 52" descr="8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14120">
              <a:off x="5586661" y="1335606"/>
              <a:ext cx="242677" cy="172384"/>
            </a:xfrm>
            <a:prstGeom prst="rect">
              <a:avLst/>
            </a:prstGeom>
          </p:spPr>
        </p:pic>
      </p:grpSp>
      <p:grpSp>
        <p:nvGrpSpPr>
          <p:cNvPr id="82" name="Group 81"/>
          <p:cNvGrpSpPr/>
          <p:nvPr/>
        </p:nvGrpSpPr>
        <p:grpSpPr>
          <a:xfrm>
            <a:off x="4697640" y="981743"/>
            <a:ext cx="2467018" cy="2722573"/>
            <a:chOff x="4697640" y="1287018"/>
            <a:chExt cx="2467018" cy="2722573"/>
          </a:xfrm>
        </p:grpSpPr>
        <p:pic>
          <p:nvPicPr>
            <p:cNvPr id="35" name="Picture 34" descr="8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0490">
              <a:off x="6317045" y="3723337"/>
              <a:ext cx="454222" cy="286254"/>
            </a:xfrm>
            <a:prstGeom prst="rect">
              <a:avLst/>
            </a:prstGeom>
          </p:spPr>
        </p:pic>
        <p:pic>
          <p:nvPicPr>
            <p:cNvPr id="54" name="Picture 53" descr="8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9399" y="3609348"/>
              <a:ext cx="585216" cy="368808"/>
            </a:xfrm>
            <a:prstGeom prst="rect">
              <a:avLst/>
            </a:prstGeom>
          </p:spPr>
        </p:pic>
        <p:pic>
          <p:nvPicPr>
            <p:cNvPr id="55" name="Picture 54" descr="8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8298">
              <a:off x="6409671" y="3501154"/>
              <a:ext cx="331071" cy="208643"/>
            </a:xfrm>
            <a:prstGeom prst="rect">
              <a:avLst/>
            </a:prstGeom>
          </p:spPr>
        </p:pic>
        <p:cxnSp>
          <p:nvCxnSpPr>
            <p:cNvPr id="57" name="Curved Connector 56"/>
            <p:cNvCxnSpPr/>
            <p:nvPr/>
          </p:nvCxnSpPr>
          <p:spPr>
            <a:xfrm>
              <a:off x="4974683" y="1499220"/>
              <a:ext cx="1963854" cy="1400097"/>
            </a:xfrm>
            <a:prstGeom prst="curvedConnector3">
              <a:avLst>
                <a:gd name="adj1" fmla="val 50000"/>
              </a:avLst>
            </a:prstGeom>
            <a:ln w="12700" cmpd="sng">
              <a:solidFill>
                <a:srgbClr val="FFFF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0" name="Picture 69" descr="8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0490">
              <a:off x="4697640" y="1310957"/>
              <a:ext cx="454222" cy="286254"/>
            </a:xfrm>
            <a:prstGeom prst="rect">
              <a:avLst/>
            </a:prstGeom>
          </p:spPr>
        </p:pic>
        <p:pic>
          <p:nvPicPr>
            <p:cNvPr id="71" name="Picture 70" descr="8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8298">
              <a:off x="5075242" y="1287018"/>
              <a:ext cx="331071" cy="208643"/>
            </a:xfrm>
            <a:prstGeom prst="rect">
              <a:avLst/>
            </a:prstGeom>
          </p:spPr>
        </p:pic>
        <p:sp>
          <p:nvSpPr>
            <p:cNvPr id="72" name="Arc 71"/>
            <p:cNvSpPr/>
            <p:nvPr/>
          </p:nvSpPr>
          <p:spPr>
            <a:xfrm rot="2519590">
              <a:off x="6545146" y="2989147"/>
              <a:ext cx="619512" cy="576146"/>
            </a:xfrm>
            <a:prstGeom prst="arc">
              <a:avLst>
                <a:gd name="adj1" fmla="val 16200000"/>
                <a:gd name="adj2" fmla="val 3353112"/>
              </a:avLst>
            </a:prstGeom>
            <a:ln w="12700" cmpd="sng">
              <a:solidFill>
                <a:srgbClr val="FFFF0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n w="12700" cmpd="sng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73" name="CaixaDeTexto 13"/>
          <p:cNvSpPr txBox="1">
            <a:spLocks noChangeArrowheads="1"/>
          </p:cNvSpPr>
          <p:nvPr/>
        </p:nvSpPr>
        <p:spPr bwMode="auto">
          <a:xfrm>
            <a:off x="7934842" y="1696103"/>
            <a:ext cx="9072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74" name="Grupo 44"/>
          <p:cNvGrpSpPr>
            <a:grpSpLocks/>
          </p:cNvGrpSpPr>
          <p:nvPr/>
        </p:nvGrpSpPr>
        <p:grpSpPr bwMode="auto">
          <a:xfrm>
            <a:off x="8232628" y="1652341"/>
            <a:ext cx="300038" cy="300037"/>
            <a:chOff x="449705" y="2668249"/>
            <a:chExt cx="299803" cy="299803"/>
          </a:xfrm>
        </p:grpSpPr>
        <p:sp>
          <p:nvSpPr>
            <p:cNvPr id="75" name="Oval 7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77" name="CaixaDeTexto 13"/>
          <p:cNvSpPr txBox="1">
            <a:spLocks noChangeArrowheads="1"/>
          </p:cNvSpPr>
          <p:nvPr/>
        </p:nvSpPr>
        <p:spPr bwMode="auto">
          <a:xfrm>
            <a:off x="4906537" y="3750406"/>
            <a:ext cx="16788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78" name="Grupo 44"/>
          <p:cNvGrpSpPr>
            <a:grpSpLocks/>
          </p:cNvGrpSpPr>
          <p:nvPr/>
        </p:nvGrpSpPr>
        <p:grpSpPr bwMode="auto">
          <a:xfrm>
            <a:off x="5634394" y="3706644"/>
            <a:ext cx="300038" cy="300037"/>
            <a:chOff x="449705" y="2668249"/>
            <a:chExt cx="299803" cy="299803"/>
          </a:xfrm>
        </p:grpSpPr>
        <p:sp>
          <p:nvSpPr>
            <p:cNvPr id="79" name="Oval 7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0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428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7" grpId="0"/>
      <p:bldP spid="22" grpId="0" animBg="1"/>
      <p:bldP spid="25" grpId="0"/>
      <p:bldP spid="29" grpId="0" animBg="1"/>
      <p:bldP spid="30" grpId="0"/>
      <p:bldP spid="73" grpId="0"/>
      <p:bldP spid="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4497484"/>
            <a:ext cx="8626204" cy="1663326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peixes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brânquias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efetuam as trocas gasosas com a água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(hematose branquial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dissolvido na água é captado pelo sangue e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é libertado para a água.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1222" y="4069809"/>
            <a:ext cx="143142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Brânquias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 descr="323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93" y="534050"/>
            <a:ext cx="3576472" cy="3379766"/>
          </a:xfrm>
          <a:prstGeom prst="rect">
            <a:avLst/>
          </a:prstGeom>
        </p:spPr>
      </p:pic>
      <p:pic>
        <p:nvPicPr>
          <p:cNvPr id="5" name="Picture 4" descr="324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165" y="1348521"/>
            <a:ext cx="4732075" cy="208887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1624108" y="1648484"/>
            <a:ext cx="879216" cy="964669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796396" y="1666801"/>
            <a:ext cx="390762" cy="1037934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3315377" y="2252929"/>
            <a:ext cx="757104" cy="628866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3315377" y="2918428"/>
            <a:ext cx="1092916" cy="305275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/>
          <p:nvPr/>
        </p:nvCxnSpPr>
        <p:spPr>
          <a:xfrm flipV="1">
            <a:off x="2393421" y="1514163"/>
            <a:ext cx="1636319" cy="317486"/>
          </a:xfrm>
          <a:prstGeom prst="curvedConnector3">
            <a:avLst/>
          </a:prstGeom>
          <a:ln w="12700" cmpd="sng">
            <a:solidFill>
              <a:srgbClr val="00B3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9" name="Picture 68" descr="8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14" y="3567739"/>
            <a:ext cx="441960" cy="313944"/>
          </a:xfrm>
          <a:prstGeom prst="rect">
            <a:avLst/>
          </a:prstGeom>
        </p:spPr>
      </p:pic>
      <p:pic>
        <p:nvPicPr>
          <p:cNvPr id="83" name="Picture 82" descr="8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8036">
            <a:off x="5428723" y="3379275"/>
            <a:ext cx="358501" cy="254659"/>
          </a:xfrm>
          <a:prstGeom prst="rect">
            <a:avLst/>
          </a:prstGeom>
        </p:spPr>
      </p:pic>
      <p:pic>
        <p:nvPicPr>
          <p:cNvPr id="84" name="Picture 83" descr="8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4120">
            <a:off x="5617677" y="3242112"/>
            <a:ext cx="242677" cy="172384"/>
          </a:xfrm>
          <a:prstGeom prst="rect">
            <a:avLst/>
          </a:prstGeom>
        </p:spPr>
      </p:pic>
      <p:sp>
        <p:nvSpPr>
          <p:cNvPr id="85" name="Arc 84"/>
          <p:cNvSpPr/>
          <p:nvPr/>
        </p:nvSpPr>
        <p:spPr>
          <a:xfrm rot="6901135" flipV="1">
            <a:off x="1138829" y="977918"/>
            <a:ext cx="1183735" cy="585577"/>
          </a:xfrm>
          <a:prstGeom prst="arc">
            <a:avLst>
              <a:gd name="adj1" fmla="val 16200000"/>
              <a:gd name="adj2" fmla="val 21415540"/>
            </a:avLst>
          </a:prstGeom>
          <a:ln w="12700" cmpd="sng">
            <a:solidFill>
              <a:srgbClr val="00B3F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sp>
        <p:nvSpPr>
          <p:cNvPr id="90" name="Arc 89"/>
          <p:cNvSpPr/>
          <p:nvPr/>
        </p:nvSpPr>
        <p:spPr>
          <a:xfrm rot="18802781" flipV="1">
            <a:off x="5063340" y="2665731"/>
            <a:ext cx="1043643" cy="675180"/>
          </a:xfrm>
          <a:prstGeom prst="arc">
            <a:avLst>
              <a:gd name="adj1" fmla="val 16200000"/>
              <a:gd name="adj2" fmla="val 1546468"/>
            </a:avLst>
          </a:prstGeom>
          <a:ln w="12700" cmpd="sng">
            <a:solidFill>
              <a:srgbClr val="00B3F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sp>
        <p:nvSpPr>
          <p:cNvPr id="92" name="Arc 91"/>
          <p:cNvSpPr/>
          <p:nvPr/>
        </p:nvSpPr>
        <p:spPr>
          <a:xfrm rot="2491895" flipH="1" flipV="1">
            <a:off x="5925974" y="1403443"/>
            <a:ext cx="749315" cy="1424506"/>
          </a:xfrm>
          <a:prstGeom prst="arc">
            <a:avLst>
              <a:gd name="adj1" fmla="val 17458956"/>
              <a:gd name="adj2" fmla="val 1546468"/>
            </a:avLst>
          </a:prstGeom>
          <a:ln w="12700" cmpd="sng">
            <a:solidFill>
              <a:srgbClr val="FFFF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pic>
        <p:nvPicPr>
          <p:cNvPr id="98" name="Picture 97" descr="8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0490">
            <a:off x="6040888" y="1518544"/>
            <a:ext cx="454222" cy="286254"/>
          </a:xfrm>
          <a:prstGeom prst="rect">
            <a:avLst/>
          </a:prstGeom>
        </p:spPr>
      </p:pic>
      <p:pic>
        <p:nvPicPr>
          <p:cNvPr id="99" name="Picture 98" descr="8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28298">
            <a:off x="6351327" y="1683875"/>
            <a:ext cx="331071" cy="208643"/>
          </a:xfrm>
          <a:prstGeom prst="rect">
            <a:avLst/>
          </a:prstGeom>
        </p:spPr>
      </p:pic>
      <p:sp>
        <p:nvSpPr>
          <p:cNvPr id="101" name="Line 29"/>
          <p:cNvSpPr>
            <a:spLocks noChangeShapeType="1"/>
          </p:cNvSpPr>
          <p:nvPr/>
        </p:nvSpPr>
        <p:spPr bwMode="auto">
          <a:xfrm flipH="1">
            <a:off x="2733478" y="830348"/>
            <a:ext cx="710118" cy="6683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02" name="CaixaDeTexto 13"/>
          <p:cNvSpPr txBox="1">
            <a:spLocks noChangeArrowheads="1"/>
          </p:cNvSpPr>
          <p:nvPr/>
        </p:nvSpPr>
        <p:spPr bwMode="auto">
          <a:xfrm>
            <a:off x="3460454" y="604819"/>
            <a:ext cx="9173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Brânquia</a:t>
            </a:r>
            <a:endParaRPr lang="pt-PT" sz="1400" b="1" dirty="0"/>
          </a:p>
        </p:txBody>
      </p:sp>
      <p:grpSp>
        <p:nvGrpSpPr>
          <p:cNvPr id="103" name="Grupo 44"/>
          <p:cNvGrpSpPr>
            <a:grpSpLocks/>
          </p:cNvGrpSpPr>
          <p:nvPr/>
        </p:nvGrpSpPr>
        <p:grpSpPr bwMode="auto">
          <a:xfrm>
            <a:off x="3396892" y="579507"/>
            <a:ext cx="300038" cy="300037"/>
            <a:chOff x="449705" y="2668249"/>
            <a:chExt cx="299803" cy="299803"/>
          </a:xfrm>
        </p:grpSpPr>
        <p:sp>
          <p:nvSpPr>
            <p:cNvPr id="104" name="Oval 10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5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06" name="CaixaDeTexto 13"/>
          <p:cNvSpPr txBox="1">
            <a:spLocks noChangeArrowheads="1"/>
          </p:cNvSpPr>
          <p:nvPr/>
        </p:nvSpPr>
        <p:spPr bwMode="auto">
          <a:xfrm>
            <a:off x="1024051" y="842695"/>
            <a:ext cx="9173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Água</a:t>
            </a:r>
            <a:endParaRPr lang="pt-PT" sz="1400" b="1" dirty="0"/>
          </a:p>
        </p:txBody>
      </p:sp>
      <p:grpSp>
        <p:nvGrpSpPr>
          <p:cNvPr id="107" name="Grupo 44"/>
          <p:cNvGrpSpPr>
            <a:grpSpLocks/>
          </p:cNvGrpSpPr>
          <p:nvPr/>
        </p:nvGrpSpPr>
        <p:grpSpPr bwMode="auto">
          <a:xfrm>
            <a:off x="1345146" y="799067"/>
            <a:ext cx="300038" cy="300037"/>
            <a:chOff x="449705" y="2668249"/>
            <a:chExt cx="299803" cy="299803"/>
          </a:xfrm>
        </p:grpSpPr>
        <p:sp>
          <p:nvSpPr>
            <p:cNvPr id="108" name="Oval 10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10" name="Line 29"/>
          <p:cNvSpPr>
            <a:spLocks noChangeShapeType="1"/>
          </p:cNvSpPr>
          <p:nvPr/>
        </p:nvSpPr>
        <p:spPr bwMode="auto">
          <a:xfrm flipH="1" flipV="1">
            <a:off x="2655965" y="3712143"/>
            <a:ext cx="494559" cy="4090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11" name="CaixaDeTexto 13"/>
          <p:cNvSpPr txBox="1">
            <a:spLocks noChangeArrowheads="1"/>
          </p:cNvSpPr>
          <p:nvPr/>
        </p:nvSpPr>
        <p:spPr bwMode="auto">
          <a:xfrm>
            <a:off x="3185457" y="4066399"/>
            <a:ext cx="16563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Filamento branquial</a:t>
            </a:r>
            <a:endParaRPr lang="pt-PT" sz="1400" b="1" dirty="0"/>
          </a:p>
        </p:txBody>
      </p:sp>
      <p:grpSp>
        <p:nvGrpSpPr>
          <p:cNvPr id="112" name="Grupo 44"/>
          <p:cNvGrpSpPr>
            <a:grpSpLocks/>
          </p:cNvGrpSpPr>
          <p:nvPr/>
        </p:nvGrpSpPr>
        <p:grpSpPr bwMode="auto">
          <a:xfrm>
            <a:off x="3121895" y="4041087"/>
            <a:ext cx="300038" cy="300037"/>
            <a:chOff x="449705" y="2668249"/>
            <a:chExt cx="299803" cy="299803"/>
          </a:xfrm>
        </p:grpSpPr>
        <p:sp>
          <p:nvSpPr>
            <p:cNvPr id="113" name="Oval 112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4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15" name="Line 29"/>
          <p:cNvSpPr>
            <a:spLocks noChangeShapeType="1"/>
          </p:cNvSpPr>
          <p:nvPr/>
        </p:nvSpPr>
        <p:spPr bwMode="auto">
          <a:xfrm flipH="1" flipV="1">
            <a:off x="6429267" y="2503254"/>
            <a:ext cx="445714" cy="1208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16" name="CaixaDeTexto 13"/>
          <p:cNvSpPr txBox="1">
            <a:spLocks noChangeArrowheads="1"/>
          </p:cNvSpPr>
          <p:nvPr/>
        </p:nvSpPr>
        <p:spPr bwMode="auto">
          <a:xfrm>
            <a:off x="6769242" y="3742570"/>
            <a:ext cx="16563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Capilares sanguíneos</a:t>
            </a:r>
            <a:endParaRPr lang="pt-PT" sz="1400" b="1" dirty="0"/>
          </a:p>
        </p:txBody>
      </p:sp>
      <p:grpSp>
        <p:nvGrpSpPr>
          <p:cNvPr id="117" name="Grupo 44"/>
          <p:cNvGrpSpPr>
            <a:grpSpLocks/>
          </p:cNvGrpSpPr>
          <p:nvPr/>
        </p:nvGrpSpPr>
        <p:grpSpPr bwMode="auto">
          <a:xfrm>
            <a:off x="6766737" y="3686731"/>
            <a:ext cx="300038" cy="300037"/>
            <a:chOff x="449705" y="2668249"/>
            <a:chExt cx="299803" cy="299803"/>
          </a:xfrm>
        </p:grpSpPr>
        <p:sp>
          <p:nvSpPr>
            <p:cNvPr id="118" name="Oval 11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20" name="CaixaDeTexto 13"/>
          <p:cNvSpPr txBox="1">
            <a:spLocks noChangeArrowheads="1"/>
          </p:cNvSpPr>
          <p:nvPr/>
        </p:nvSpPr>
        <p:spPr bwMode="auto">
          <a:xfrm>
            <a:off x="5706379" y="1259363"/>
            <a:ext cx="167887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121" name="Grupo 44"/>
          <p:cNvGrpSpPr>
            <a:grpSpLocks/>
          </p:cNvGrpSpPr>
          <p:nvPr/>
        </p:nvGrpSpPr>
        <p:grpSpPr bwMode="auto">
          <a:xfrm>
            <a:off x="6434236" y="1215601"/>
            <a:ext cx="300038" cy="300037"/>
            <a:chOff x="449705" y="2668249"/>
            <a:chExt cx="299803" cy="299803"/>
          </a:xfrm>
        </p:grpSpPr>
        <p:sp>
          <p:nvSpPr>
            <p:cNvPr id="122" name="Oval 12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23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24" name="CaixaDeTexto 13"/>
          <p:cNvSpPr txBox="1">
            <a:spLocks noChangeArrowheads="1"/>
          </p:cNvSpPr>
          <p:nvPr/>
        </p:nvSpPr>
        <p:spPr bwMode="auto">
          <a:xfrm>
            <a:off x="5177605" y="3902806"/>
            <a:ext cx="7632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125" name="Grupo 44"/>
          <p:cNvGrpSpPr>
            <a:grpSpLocks/>
          </p:cNvGrpSpPr>
          <p:nvPr/>
        </p:nvGrpSpPr>
        <p:grpSpPr bwMode="auto">
          <a:xfrm>
            <a:off x="5414348" y="3859044"/>
            <a:ext cx="300038" cy="300037"/>
            <a:chOff x="449705" y="2668249"/>
            <a:chExt cx="299803" cy="299803"/>
          </a:xfrm>
        </p:grpSpPr>
        <p:sp>
          <p:nvSpPr>
            <p:cNvPr id="126" name="Oval 12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27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353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2" grpId="0" animBg="1"/>
      <p:bldP spid="101" grpId="0" animBg="1"/>
      <p:bldP spid="102" grpId="0"/>
      <p:bldP spid="106" grpId="0"/>
      <p:bldP spid="110" grpId="0" animBg="1"/>
      <p:bldP spid="111" grpId="0"/>
      <p:bldP spid="115" grpId="0" animBg="1"/>
      <p:bldP spid="116" grpId="0"/>
      <p:bldP spid="120" grpId="0"/>
      <p:bldP spid="1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4497484"/>
            <a:ext cx="8626204" cy="1663326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Nos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anfíbios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adultos,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répteis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aves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mamíferos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, 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efetuam as trocas gasosas com o ar (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hematose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pulmonar). </a:t>
            </a:r>
          </a:p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passa dos alvéolos pulmonares para o sangue e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é libertado pelo sangue nos alvéolos.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1222" y="4069809"/>
            <a:ext cx="135447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Pulmões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 descr="3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82" y="1154795"/>
            <a:ext cx="2080012" cy="2144701"/>
          </a:xfrm>
          <a:prstGeom prst="rect">
            <a:avLst/>
          </a:prstGeom>
        </p:spPr>
      </p:pic>
      <p:pic>
        <p:nvPicPr>
          <p:cNvPr id="4" name="Picture 3" descr="3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95" y="691467"/>
            <a:ext cx="3168121" cy="361187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3309300" y="1111985"/>
            <a:ext cx="1533875" cy="1295849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3323986" y="2576402"/>
            <a:ext cx="2132943" cy="1403654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Line 29"/>
          <p:cNvSpPr>
            <a:spLocks noChangeShapeType="1"/>
          </p:cNvSpPr>
          <p:nvPr/>
        </p:nvSpPr>
        <p:spPr bwMode="auto">
          <a:xfrm flipH="1">
            <a:off x="3086991" y="862852"/>
            <a:ext cx="388913" cy="7291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5" name="CaixaDeTexto 13"/>
          <p:cNvSpPr txBox="1">
            <a:spLocks noChangeArrowheads="1"/>
          </p:cNvSpPr>
          <p:nvPr/>
        </p:nvSpPr>
        <p:spPr bwMode="auto">
          <a:xfrm>
            <a:off x="3460454" y="604819"/>
            <a:ext cx="9173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Pulmões</a:t>
            </a:r>
            <a:endParaRPr lang="pt-PT" sz="1400" b="1" dirty="0"/>
          </a:p>
        </p:txBody>
      </p:sp>
      <p:grpSp>
        <p:nvGrpSpPr>
          <p:cNvPr id="16" name="Grupo 44"/>
          <p:cNvGrpSpPr>
            <a:grpSpLocks/>
          </p:cNvGrpSpPr>
          <p:nvPr/>
        </p:nvGrpSpPr>
        <p:grpSpPr bwMode="auto">
          <a:xfrm>
            <a:off x="3396892" y="579507"/>
            <a:ext cx="300038" cy="300037"/>
            <a:chOff x="449705" y="2668249"/>
            <a:chExt cx="299803" cy="299803"/>
          </a:xfrm>
        </p:grpSpPr>
        <p:sp>
          <p:nvSpPr>
            <p:cNvPr id="17" name="Oval 1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9" name="Line 29"/>
          <p:cNvSpPr>
            <a:spLocks noChangeShapeType="1"/>
          </p:cNvSpPr>
          <p:nvPr/>
        </p:nvSpPr>
        <p:spPr bwMode="auto">
          <a:xfrm flipH="1" flipV="1">
            <a:off x="6866154" y="3510466"/>
            <a:ext cx="571796" cy="1839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0" name="CaixaDeTexto 13"/>
          <p:cNvSpPr txBox="1">
            <a:spLocks noChangeArrowheads="1"/>
          </p:cNvSpPr>
          <p:nvPr/>
        </p:nvSpPr>
        <p:spPr bwMode="auto">
          <a:xfrm>
            <a:off x="7483750" y="3564525"/>
            <a:ext cx="91730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Alvéolo</a:t>
            </a:r>
          </a:p>
          <a:p>
            <a:r>
              <a:rPr lang="pt-PT" sz="1400" b="1" dirty="0" smtClean="0"/>
              <a:t>pulmonar</a:t>
            </a:r>
            <a:endParaRPr lang="pt-PT" sz="1400" b="1" dirty="0"/>
          </a:p>
        </p:txBody>
      </p:sp>
      <p:grpSp>
        <p:nvGrpSpPr>
          <p:cNvPr id="22" name="Grupo 44"/>
          <p:cNvGrpSpPr>
            <a:grpSpLocks/>
          </p:cNvGrpSpPr>
          <p:nvPr/>
        </p:nvGrpSpPr>
        <p:grpSpPr bwMode="auto">
          <a:xfrm>
            <a:off x="7420187" y="3545290"/>
            <a:ext cx="300038" cy="300037"/>
            <a:chOff x="449705" y="2668249"/>
            <a:chExt cx="299803" cy="299803"/>
          </a:xfrm>
        </p:grpSpPr>
        <p:sp>
          <p:nvSpPr>
            <p:cNvPr id="25" name="Oval 2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7" name="Arc 26"/>
          <p:cNvSpPr/>
          <p:nvPr/>
        </p:nvSpPr>
        <p:spPr>
          <a:xfrm rot="6160108" flipV="1">
            <a:off x="6290845" y="3072851"/>
            <a:ext cx="1043643" cy="675180"/>
          </a:xfrm>
          <a:prstGeom prst="arc">
            <a:avLst>
              <a:gd name="adj1" fmla="val 18460019"/>
              <a:gd name="adj2" fmla="val 1546468"/>
            </a:avLst>
          </a:prstGeom>
          <a:ln w="12700" cmpd="sng">
            <a:solidFill>
              <a:srgbClr val="00B3F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pic>
        <p:nvPicPr>
          <p:cNvPr id="28" name="Picture 27" descr="8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556" y="3288224"/>
            <a:ext cx="441960" cy="313944"/>
          </a:xfrm>
          <a:prstGeom prst="rect">
            <a:avLst/>
          </a:prstGeom>
        </p:spPr>
      </p:pic>
      <p:pic>
        <p:nvPicPr>
          <p:cNvPr id="29" name="Picture 28" descr="8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8036">
            <a:off x="6157934" y="3087608"/>
            <a:ext cx="358501" cy="254659"/>
          </a:xfrm>
          <a:prstGeom prst="rect">
            <a:avLst/>
          </a:prstGeom>
        </p:spPr>
      </p:pic>
      <p:pic>
        <p:nvPicPr>
          <p:cNvPr id="30" name="Picture 29" descr="8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4120">
            <a:off x="6073435" y="2920062"/>
            <a:ext cx="242677" cy="172384"/>
          </a:xfrm>
          <a:prstGeom prst="rect">
            <a:avLst/>
          </a:prstGeom>
        </p:spPr>
      </p:pic>
      <p:sp>
        <p:nvSpPr>
          <p:cNvPr id="31" name="Arc 30"/>
          <p:cNvSpPr/>
          <p:nvPr/>
        </p:nvSpPr>
        <p:spPr>
          <a:xfrm rot="11312032" flipH="1">
            <a:off x="5341702" y="2051913"/>
            <a:ext cx="791135" cy="1024414"/>
          </a:xfrm>
          <a:prstGeom prst="arc">
            <a:avLst>
              <a:gd name="adj1" fmla="val 13473038"/>
              <a:gd name="adj2" fmla="val 20707906"/>
            </a:avLst>
          </a:prstGeom>
          <a:ln w="12700" cmpd="sng">
            <a:solidFill>
              <a:srgbClr val="FFFF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pic>
        <p:nvPicPr>
          <p:cNvPr id="32" name="Picture 31" descr="8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0490">
            <a:off x="5870739" y="2417854"/>
            <a:ext cx="454222" cy="286254"/>
          </a:xfrm>
          <a:prstGeom prst="rect">
            <a:avLst/>
          </a:prstGeom>
        </p:spPr>
      </p:pic>
      <p:pic>
        <p:nvPicPr>
          <p:cNvPr id="33" name="Picture 32" descr="8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28298">
            <a:off x="5682884" y="2303670"/>
            <a:ext cx="331071" cy="208643"/>
          </a:xfrm>
          <a:prstGeom prst="rect">
            <a:avLst/>
          </a:prstGeom>
        </p:spPr>
      </p:pic>
      <p:sp>
        <p:nvSpPr>
          <p:cNvPr id="34" name="Line 29"/>
          <p:cNvSpPr>
            <a:spLocks noChangeShapeType="1"/>
          </p:cNvSpPr>
          <p:nvPr/>
        </p:nvSpPr>
        <p:spPr bwMode="auto">
          <a:xfrm flipH="1">
            <a:off x="6526437" y="2965294"/>
            <a:ext cx="1160661" cy="4375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5" name="CaixaDeTexto 13"/>
          <p:cNvSpPr txBox="1">
            <a:spLocks noChangeArrowheads="1"/>
          </p:cNvSpPr>
          <p:nvPr/>
        </p:nvSpPr>
        <p:spPr bwMode="auto">
          <a:xfrm>
            <a:off x="7738971" y="2811049"/>
            <a:ext cx="9173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36" name="Grupo 44"/>
          <p:cNvGrpSpPr>
            <a:grpSpLocks/>
          </p:cNvGrpSpPr>
          <p:nvPr/>
        </p:nvGrpSpPr>
        <p:grpSpPr bwMode="auto">
          <a:xfrm>
            <a:off x="7675409" y="2785737"/>
            <a:ext cx="300038" cy="300037"/>
            <a:chOff x="449705" y="2668249"/>
            <a:chExt cx="299803" cy="299803"/>
          </a:xfrm>
        </p:grpSpPr>
        <p:sp>
          <p:nvSpPr>
            <p:cNvPr id="37" name="Oval 3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8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9" name="Line 29"/>
          <p:cNvSpPr>
            <a:spLocks noChangeShapeType="1"/>
          </p:cNvSpPr>
          <p:nvPr/>
        </p:nvSpPr>
        <p:spPr bwMode="auto">
          <a:xfrm>
            <a:off x="4727717" y="2381957"/>
            <a:ext cx="1227504" cy="164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0" name="CaixaDeTexto 13"/>
          <p:cNvSpPr txBox="1">
            <a:spLocks noChangeArrowheads="1"/>
          </p:cNvSpPr>
          <p:nvPr/>
        </p:nvSpPr>
        <p:spPr bwMode="auto">
          <a:xfrm>
            <a:off x="3904537" y="2258094"/>
            <a:ext cx="8535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Dióxido</a:t>
            </a:r>
          </a:p>
          <a:p>
            <a:pPr algn="ctr"/>
            <a:r>
              <a:rPr lang="en-US" sz="1400" b="1" dirty="0" smtClean="0"/>
              <a:t>d</a:t>
            </a:r>
            <a:r>
              <a:rPr lang="pt-PT" sz="1400" b="1" dirty="0" smtClean="0"/>
              <a:t>e carbono</a:t>
            </a:r>
            <a:endParaRPr lang="pt-PT" sz="1400" b="1" dirty="0"/>
          </a:p>
        </p:txBody>
      </p:sp>
      <p:grpSp>
        <p:nvGrpSpPr>
          <p:cNvPr id="41" name="Grupo 44"/>
          <p:cNvGrpSpPr>
            <a:grpSpLocks/>
          </p:cNvGrpSpPr>
          <p:nvPr/>
        </p:nvGrpSpPr>
        <p:grpSpPr bwMode="auto">
          <a:xfrm>
            <a:off x="4442575" y="2220630"/>
            <a:ext cx="300038" cy="300037"/>
            <a:chOff x="449705" y="2668249"/>
            <a:chExt cx="299803" cy="299803"/>
          </a:xfrm>
        </p:grpSpPr>
        <p:sp>
          <p:nvSpPr>
            <p:cNvPr id="42" name="Oval 4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3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7869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/>
      <p:bldP spid="27" grpId="0" animBg="1"/>
      <p:bldP spid="31" grpId="0" animBg="1"/>
      <p:bldP spid="34" grpId="0" animBg="1"/>
      <p:bldP spid="35" grpId="0"/>
      <p:bldP spid="39" grpId="0" animBg="1"/>
      <p:bldP spid="4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5183</TotalTime>
  <Words>239</Words>
  <Application>Microsoft Macintosh PowerPoint</Application>
  <PresentationFormat>On-screen Show (4:3)</PresentationFormat>
  <Paragraphs>62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Funções dos órgãos respiratórios </dc:title>
  <dc:subject/>
  <dc:creator>CienTIC6</dc:creator>
  <cp:keywords/>
  <dc:description/>
  <cp:lastModifiedBy>José Salsa</cp:lastModifiedBy>
  <cp:revision>96</cp:revision>
  <dcterms:created xsi:type="dcterms:W3CDTF">2014-03-11T17:02:37Z</dcterms:created>
  <dcterms:modified xsi:type="dcterms:W3CDTF">2017-06-26T18:52:17Z</dcterms:modified>
  <cp:category/>
</cp:coreProperties>
</file>