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68" r:id="rId3"/>
    <p:sldId id="269" r:id="rId4"/>
    <p:sldId id="273" r:id="rId5"/>
    <p:sldId id="275" r:id="rId6"/>
    <p:sldId id="272" r:id="rId7"/>
    <p:sldId id="265" r:id="rId8"/>
    <p:sldId id="274" r:id="rId9"/>
    <p:sldId id="270" r:id="rId10"/>
  </p:sldIdLst>
  <p:sldSz cx="9144000" cy="6858000" type="screen4x3"/>
  <p:notesSz cx="6858000" cy="9144000"/>
  <p:custDataLst>
    <p:tags r:id="rId12"/>
  </p:custDataLst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071">
          <p15:clr>
            <a:srgbClr val="A4A3A4"/>
          </p15:clr>
        </p15:guide>
        <p15:guide id="2" pos="2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A340"/>
    <a:srgbClr val="DF842E"/>
    <a:srgbClr val="E45713"/>
    <a:srgbClr val="D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25" d="100"/>
          <a:sy n="125" d="100"/>
        </p:scale>
        <p:origin x="1194" y="108"/>
      </p:cViewPr>
      <p:guideLst>
        <p:guide orient="horz" pos="2071"/>
        <p:guide pos="2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D746B04F-F4D0-2746-8E81-52D55881CF81}" type="datetime1">
              <a:rPr lang="pt-PT"/>
              <a:pPr/>
              <a:t>01-07-2014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CC44180A-E98A-4A46-8F07-6E6C5A63D413}" type="slidenum">
              <a:rPr lang="pt-PT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213411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4180A-E98A-4A46-8F07-6E6C5A63D413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71629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4180A-E98A-4A46-8F07-6E6C5A63D413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3502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4180A-E98A-4A46-8F07-6E6C5A63D413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91153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4180A-E98A-4A46-8F07-6E6C5A63D413}" type="slidenum">
              <a:rPr lang="pt-PT" smtClean="0"/>
              <a:pPr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78506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4180A-E98A-4A46-8F07-6E6C5A63D413}" type="slidenum">
              <a:rPr lang="pt-PT" smtClean="0"/>
              <a:pPr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2106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4180A-E98A-4A46-8F07-6E6C5A63D413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38338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4180A-E98A-4A46-8F07-6E6C5A63D413}" type="slidenum">
              <a:rPr lang="pt-PT" smtClean="0"/>
              <a:pPr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1490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4180A-E98A-4A46-8F07-6E6C5A63D413}" type="slidenum">
              <a:rPr lang="pt-PT" smtClean="0"/>
              <a:pPr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5767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4180A-E98A-4A46-8F07-6E6C5A63D413}" type="slidenum">
              <a:rPr lang="pt-PT" smtClean="0"/>
              <a:pPr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4209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5972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0594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 userDrawn="1"/>
        </p:nvSpPr>
        <p:spPr>
          <a:xfrm>
            <a:off x="3889717" y="38100"/>
            <a:ext cx="511140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pt-PT" sz="1400" dirty="0" smtClean="0">
                <a:solidFill>
                  <a:srgbClr val="7F7F7F"/>
                </a:solidFill>
                <a:latin typeface="Arial Rounded MT Bold" charset="0"/>
              </a:rPr>
              <a:t>Paisagens de rochas sedimentares</a:t>
            </a:r>
            <a:endParaRPr lang="pt-PT" sz="1400" dirty="0">
              <a:solidFill>
                <a:srgbClr val="7F7F7F"/>
              </a:solidFill>
              <a:latin typeface="Arial Rounded MT Bold" charset="0"/>
            </a:endParaRPr>
          </a:p>
        </p:txBody>
      </p:sp>
      <p:sp>
        <p:nvSpPr>
          <p:cNvPr id="9" name="Fluxograma: atraso 8"/>
          <p:cNvSpPr/>
          <p:nvPr userDrawn="1"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anchor="ctr"/>
          <a:lstStyle/>
          <a:p>
            <a:pPr algn="ctr"/>
            <a:endParaRPr lang="en-US">
              <a:solidFill>
                <a:schemeClr val="bg1"/>
              </a:solidFill>
              <a:latin typeface="Arial Rounded MT Bol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CaixaDeTexto 9"/>
          <p:cNvSpPr txBox="1">
            <a:spLocks noChangeArrowheads="1"/>
          </p:cNvSpPr>
          <p:nvPr userDrawn="1"/>
        </p:nvSpPr>
        <p:spPr bwMode="auto">
          <a:xfrm>
            <a:off x="357188" y="214313"/>
            <a:ext cx="642937" cy="3698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1800" b="1" dirty="0" smtClean="0">
                <a:solidFill>
                  <a:schemeClr val="bg1"/>
                </a:solidFill>
                <a:latin typeface="Arial Rounded MT Bold" charset="0"/>
              </a:rPr>
              <a:t>A4</a:t>
            </a:r>
            <a:endParaRPr lang="pt-PT" sz="1800" b="1" dirty="0">
              <a:solidFill>
                <a:schemeClr val="bg1"/>
              </a:solidFill>
              <a:latin typeface="Arial Rounded MT Bold" charset="0"/>
            </a:endParaRPr>
          </a:p>
        </p:txBody>
      </p:sp>
      <p:cxnSp>
        <p:nvCxnSpPr>
          <p:cNvPr id="11" name="Conexão recta 10"/>
          <p:cNvCxnSpPr/>
          <p:nvPr userDrawn="1"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ângulo 11"/>
          <p:cNvSpPr/>
          <p:nvPr userDrawn="1"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CaixaDeTexto 12"/>
          <p:cNvSpPr txBox="1">
            <a:spLocks noChangeArrowheads="1"/>
          </p:cNvSpPr>
          <p:nvPr userDrawn="1"/>
        </p:nvSpPr>
        <p:spPr bwMode="auto">
          <a:xfrm>
            <a:off x="0" y="6327775"/>
            <a:ext cx="9144000" cy="492443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2000" b="1" dirty="0" err="1">
                <a:solidFill>
                  <a:srgbClr val="262626"/>
                </a:solidFill>
                <a:latin typeface="Arial Rounded MT Bold" charset="0"/>
              </a:rPr>
              <a:t>CienTIC</a:t>
            </a:r>
            <a:r>
              <a:rPr lang="pt-PT" sz="2000" b="1" dirty="0">
                <a:solidFill>
                  <a:srgbClr val="262626"/>
                </a:solidFill>
                <a:latin typeface="Arial Rounded MT Bold" charset="0"/>
              </a:rPr>
              <a:t> 7</a:t>
            </a:r>
            <a:r>
              <a:rPr lang="pt-PT" sz="3200" b="1" dirty="0">
                <a:solidFill>
                  <a:srgbClr val="262626"/>
                </a:solidFill>
                <a:latin typeface="Arial Rounded MT Bold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charset="0"/>
              </a:rPr>
              <a:t>Ciências </a:t>
            </a:r>
            <a:r>
              <a:rPr lang="pt-PT" sz="1400" dirty="0" smtClean="0">
                <a:solidFill>
                  <a:srgbClr val="262626"/>
                </a:solidFill>
                <a:latin typeface="Arial Rounded MT Bold" charset="0"/>
              </a:rPr>
              <a:t>Naturais </a:t>
            </a:r>
            <a:r>
              <a:rPr lang="pt-PT" sz="1400" dirty="0">
                <a:solidFill>
                  <a:srgbClr val="262626"/>
                </a:solidFill>
                <a:latin typeface="Arial Rounded MT Bold" charset="0"/>
              </a:rPr>
              <a:t>- 7.</a:t>
            </a:r>
            <a:r>
              <a:rPr lang="pt-PT" sz="1400" baseline="30000" dirty="0">
                <a:solidFill>
                  <a:srgbClr val="262626"/>
                </a:solidFill>
                <a:latin typeface="Arial Rounded MT Bold" charset="0"/>
              </a:rPr>
              <a:t>o</a:t>
            </a:r>
            <a:r>
              <a:rPr lang="pt-PT" sz="1400" dirty="0">
                <a:solidFill>
                  <a:srgbClr val="262626"/>
                </a:solidFill>
                <a:latin typeface="Arial Rounded MT Bold" charset="0"/>
              </a:rPr>
              <a:t> ano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anchor="ctr"/>
          <a:lstStyle/>
          <a:p>
            <a:pPr algn="ctr"/>
            <a:endParaRPr lang="en-US">
              <a:solidFill>
                <a:schemeClr val="bg1"/>
              </a:solidFill>
              <a:latin typeface="Arial Rounded MT Bol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123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3200" b="1" dirty="0" smtClean="0">
                <a:solidFill>
                  <a:schemeClr val="bg1"/>
                </a:solidFill>
                <a:latin typeface="Arial Rounded MT Bold" charset="0"/>
              </a:rPr>
              <a:t>A4</a:t>
            </a:r>
            <a:endParaRPr lang="pt-PT" sz="3200" b="1" dirty="0">
              <a:solidFill>
                <a:schemeClr val="bg1"/>
              </a:solidFill>
              <a:latin typeface="Arial Rounded MT Bold" charset="0"/>
            </a:endParaRP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125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7</a:t>
            </a:r>
          </a:p>
          <a:p>
            <a:pPr algn="ctr" eaLnBrk="1" hangingPunct="1"/>
            <a:r>
              <a:rPr lang="pt-PT" dirty="0">
                <a:solidFill>
                  <a:schemeClr val="bg1"/>
                </a:solidFill>
              </a:rPr>
              <a:t>Ciências Naturais </a:t>
            </a:r>
            <a:r>
              <a:rPr lang="pt-PT" dirty="0" smtClean="0">
                <a:solidFill>
                  <a:schemeClr val="bg1"/>
                </a:solidFill>
              </a:rPr>
              <a:t>– </a:t>
            </a:r>
            <a:r>
              <a:rPr lang="pt-PT" dirty="0">
                <a:solidFill>
                  <a:schemeClr val="bg1"/>
                </a:solidFill>
              </a:rPr>
              <a:t>7.</a:t>
            </a:r>
            <a:r>
              <a:rPr lang="pt-PT" dirty="0">
                <a:solidFill>
                  <a:schemeClr val="bg1"/>
                </a:solidFill>
                <a:cs typeface="Arial" charset="0"/>
              </a:rPr>
              <a:t>º</a:t>
            </a:r>
            <a:r>
              <a:rPr lang="pt-PT" dirty="0">
                <a:solidFill>
                  <a:schemeClr val="bg1"/>
                </a:solidFill>
              </a:rPr>
              <a:t> ano</a:t>
            </a:r>
          </a:p>
        </p:txBody>
      </p:sp>
      <p:pic>
        <p:nvPicPr>
          <p:cNvPr id="5126" name="Picture 10" descr="LOGO.pd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CaixaDeTexto 7"/>
          <p:cNvSpPr txBox="1">
            <a:spLocks noChangeArrowheads="1"/>
          </p:cNvSpPr>
          <p:nvPr/>
        </p:nvSpPr>
        <p:spPr bwMode="auto">
          <a:xfrm>
            <a:off x="0" y="1725613"/>
            <a:ext cx="9144000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5400" b="1" dirty="0" smtClean="0">
                <a:solidFill>
                  <a:srgbClr val="7F7F7F"/>
                </a:solidFill>
              </a:rPr>
              <a:t>Paisagens</a:t>
            </a:r>
          </a:p>
          <a:p>
            <a:pPr algn="ctr" eaLnBrk="1" hangingPunct="1"/>
            <a:r>
              <a:rPr lang="pt-PT" sz="5400" b="1" dirty="0" smtClean="0">
                <a:solidFill>
                  <a:srgbClr val="7F7F7F"/>
                </a:solidFill>
              </a:rPr>
              <a:t>de rochas sedimentares</a:t>
            </a:r>
            <a:endParaRPr lang="pt-PT" sz="54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11"/>
          <p:cNvSpPr txBox="1">
            <a:spLocks noChangeArrowheads="1"/>
          </p:cNvSpPr>
          <p:nvPr/>
        </p:nvSpPr>
        <p:spPr bwMode="auto">
          <a:xfrm>
            <a:off x="4377126" y="2713220"/>
            <a:ext cx="439961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pt-PT" sz="2200" dirty="0" smtClean="0"/>
              <a:t>O </a:t>
            </a:r>
            <a:r>
              <a:rPr lang="pt-PT" sz="2200" b="1" dirty="0" smtClean="0">
                <a:solidFill>
                  <a:srgbClr val="800000"/>
                </a:solidFill>
              </a:rPr>
              <a:t>modelado</a:t>
            </a:r>
            <a:r>
              <a:rPr lang="pt-PT" sz="2200" dirty="0" smtClean="0"/>
              <a:t> </a:t>
            </a:r>
            <a:r>
              <a:rPr lang="pt-PT" sz="2200" b="1" dirty="0" smtClean="0">
                <a:solidFill>
                  <a:srgbClr val="800000"/>
                </a:solidFill>
              </a:rPr>
              <a:t>cársico</a:t>
            </a:r>
            <a:r>
              <a:rPr lang="pt-PT" sz="2200" dirty="0" smtClean="0"/>
              <a:t> é uma paisagem característica de regiões onde predomina o </a:t>
            </a:r>
            <a:r>
              <a:rPr lang="pt-PT" sz="2200" b="1" dirty="0" smtClean="0">
                <a:solidFill>
                  <a:srgbClr val="800000"/>
                </a:solidFill>
              </a:rPr>
              <a:t>calcário</a:t>
            </a:r>
            <a:r>
              <a:rPr lang="pt-PT" sz="2200" dirty="0" smtClean="0"/>
              <a:t>.</a:t>
            </a:r>
          </a:p>
        </p:txBody>
      </p:sp>
      <p:sp>
        <p:nvSpPr>
          <p:cNvPr id="10" name="CaixaDeTexto 28"/>
          <p:cNvSpPr txBox="1">
            <a:spLocks noChangeArrowheads="1"/>
          </p:cNvSpPr>
          <p:nvPr/>
        </p:nvSpPr>
        <p:spPr bwMode="auto">
          <a:xfrm>
            <a:off x="8358188" y="6450013"/>
            <a:ext cx="642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1800" b="1" dirty="0" smtClean="0">
                <a:solidFill>
                  <a:srgbClr val="7F7F7F"/>
                </a:solidFill>
                <a:latin typeface="Arial Rounded MT Bold" charset="0"/>
              </a:rPr>
              <a:t>3/3</a:t>
            </a:r>
            <a:endParaRPr lang="pt-PT" sz="1800" b="1" dirty="0">
              <a:solidFill>
                <a:srgbClr val="7F7F7F"/>
              </a:solidFill>
              <a:latin typeface="Arial Rounded MT Bold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536" y="757003"/>
            <a:ext cx="3616847" cy="5451198"/>
          </a:xfrm>
          <a:prstGeom prst="roundRect">
            <a:avLst>
              <a:gd name="adj" fmla="val 5058"/>
            </a:avLst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789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28"/>
          <p:cNvSpPr txBox="1">
            <a:spLocks noChangeArrowheads="1"/>
          </p:cNvSpPr>
          <p:nvPr/>
        </p:nvSpPr>
        <p:spPr bwMode="auto">
          <a:xfrm>
            <a:off x="8358188" y="6450013"/>
            <a:ext cx="642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1800" b="1" dirty="0" smtClean="0">
                <a:solidFill>
                  <a:srgbClr val="7F7F7F"/>
                </a:solidFill>
                <a:latin typeface="Arial Rounded MT Bold" charset="0"/>
              </a:rPr>
              <a:t>3/3</a:t>
            </a:r>
            <a:endParaRPr lang="pt-PT" sz="1800" b="1" dirty="0">
              <a:solidFill>
                <a:srgbClr val="7F7F7F"/>
              </a:solidFill>
              <a:latin typeface="Arial Rounded MT Bold" charset="0"/>
            </a:endParaRPr>
          </a:p>
        </p:txBody>
      </p:sp>
      <p:pic>
        <p:nvPicPr>
          <p:cNvPr id="4" name="Imagem 3" descr="Captura de ecrã - 2014-06-17, 17.23.4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20" y="1309027"/>
            <a:ext cx="8294807" cy="2880724"/>
          </a:xfrm>
          <a:prstGeom prst="roundRect">
            <a:avLst>
              <a:gd name="adj" fmla="val 4959"/>
            </a:avLst>
          </a:prstGeom>
        </p:spPr>
      </p:pic>
      <p:sp>
        <p:nvSpPr>
          <p:cNvPr id="5" name="CaixaDeTexto 11"/>
          <p:cNvSpPr txBox="1">
            <a:spLocks noChangeArrowheads="1"/>
          </p:cNvSpPr>
          <p:nvPr/>
        </p:nvSpPr>
        <p:spPr bwMode="auto">
          <a:xfrm>
            <a:off x="352269" y="5299023"/>
            <a:ext cx="845445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pt-PT" sz="2200" dirty="0" smtClean="0"/>
              <a:t>A água da chuva dissolve o calcário, abrindo sulcos cada vez mais profundos, o </a:t>
            </a:r>
            <a:r>
              <a:rPr lang="pt-PT" sz="2200" b="1" dirty="0" smtClean="0">
                <a:solidFill>
                  <a:srgbClr val="800000"/>
                </a:solidFill>
              </a:rPr>
              <a:t>campo de </a:t>
            </a:r>
            <a:r>
              <a:rPr lang="pt-PT" sz="2200" b="1" dirty="0" err="1" smtClean="0">
                <a:solidFill>
                  <a:srgbClr val="800000"/>
                </a:solidFill>
              </a:rPr>
              <a:t>lapiás</a:t>
            </a:r>
            <a:r>
              <a:rPr lang="pt-PT" sz="2200" dirty="0" smtClean="0"/>
              <a:t>.</a:t>
            </a:r>
          </a:p>
        </p:txBody>
      </p:sp>
      <p:cxnSp>
        <p:nvCxnSpPr>
          <p:cNvPr id="8" name="Conexão recta unidireccional 7"/>
          <p:cNvCxnSpPr/>
          <p:nvPr/>
        </p:nvCxnSpPr>
        <p:spPr>
          <a:xfrm>
            <a:off x="2818151" y="3110459"/>
            <a:ext cx="734518" cy="1588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cta unidireccional 10"/>
          <p:cNvCxnSpPr/>
          <p:nvPr/>
        </p:nvCxnSpPr>
        <p:spPr>
          <a:xfrm>
            <a:off x="5606321" y="3110459"/>
            <a:ext cx="734518" cy="1588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6"/>
          <p:cNvSpPr txBox="1"/>
          <p:nvPr/>
        </p:nvSpPr>
        <p:spPr>
          <a:xfrm>
            <a:off x="528722" y="4249569"/>
            <a:ext cx="8143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Formação de um campo de </a:t>
            </a:r>
            <a:r>
              <a:rPr lang="pt-PT" dirty="0" err="1" smtClean="0"/>
              <a:t>lapiás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789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28"/>
          <p:cNvSpPr txBox="1">
            <a:spLocks noChangeArrowheads="1"/>
          </p:cNvSpPr>
          <p:nvPr/>
        </p:nvSpPr>
        <p:spPr bwMode="auto">
          <a:xfrm>
            <a:off x="8358188" y="6450013"/>
            <a:ext cx="642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1800" b="1" dirty="0" smtClean="0">
                <a:solidFill>
                  <a:srgbClr val="7F7F7F"/>
                </a:solidFill>
                <a:latin typeface="Arial Rounded MT Bold" charset="0"/>
              </a:rPr>
              <a:t>3/3</a:t>
            </a:r>
            <a:endParaRPr lang="pt-PT" sz="1800" b="1" dirty="0">
              <a:solidFill>
                <a:srgbClr val="7F7F7F"/>
              </a:solidFill>
              <a:latin typeface="Arial Rounded MT Bold" charset="0"/>
            </a:endParaRPr>
          </a:p>
        </p:txBody>
      </p:sp>
      <p:sp>
        <p:nvSpPr>
          <p:cNvPr id="5" name="CaixaDeTexto 11"/>
          <p:cNvSpPr txBox="1">
            <a:spLocks noChangeArrowheads="1"/>
          </p:cNvSpPr>
          <p:nvPr/>
        </p:nvSpPr>
        <p:spPr bwMode="auto">
          <a:xfrm>
            <a:off x="352269" y="4392118"/>
            <a:ext cx="8454451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pt-PT" sz="2200" dirty="0" smtClean="0"/>
              <a:t>No modelado cársico surgem depressões, as </a:t>
            </a:r>
            <a:r>
              <a:rPr lang="pt-PT" sz="2200" b="1" dirty="0" err="1" smtClean="0">
                <a:solidFill>
                  <a:srgbClr val="800000"/>
                </a:solidFill>
              </a:rPr>
              <a:t>dolinas</a:t>
            </a:r>
            <a:r>
              <a:rPr lang="pt-PT" sz="2200" dirty="0" smtClean="0"/>
              <a:t>, poços, os </a:t>
            </a:r>
            <a:r>
              <a:rPr lang="pt-PT" sz="2200" b="1" dirty="0" smtClean="0">
                <a:solidFill>
                  <a:srgbClr val="800000"/>
                </a:solidFill>
              </a:rPr>
              <a:t>algares</a:t>
            </a:r>
            <a:r>
              <a:rPr lang="pt-PT" sz="2200" dirty="0" smtClean="0"/>
              <a:t>, e </a:t>
            </a:r>
            <a:r>
              <a:rPr lang="pt-PT" sz="2200" b="1" dirty="0" smtClean="0">
                <a:solidFill>
                  <a:srgbClr val="800000"/>
                </a:solidFill>
              </a:rPr>
              <a:t>grutas</a:t>
            </a:r>
            <a:r>
              <a:rPr lang="pt-PT" sz="2200" dirty="0" smtClean="0"/>
              <a:t>.</a:t>
            </a:r>
          </a:p>
          <a:p>
            <a:pPr algn="just" eaLnBrk="1" hangingPunct="1"/>
            <a:endParaRPr lang="pt-PT" sz="2200" dirty="0" smtClean="0"/>
          </a:p>
          <a:p>
            <a:pPr algn="just" eaLnBrk="1" hangingPunct="1"/>
            <a:r>
              <a:rPr lang="pt-PT" sz="2200" dirty="0" smtClean="0"/>
              <a:t>O modelado cársico surge em regiões do </a:t>
            </a:r>
            <a:r>
              <a:rPr lang="pt-PT" sz="2200" b="1" dirty="0" smtClean="0">
                <a:solidFill>
                  <a:srgbClr val="800000"/>
                </a:solidFill>
              </a:rPr>
              <a:t>Centro</a:t>
            </a:r>
            <a:r>
              <a:rPr lang="pt-PT" sz="2200" dirty="0" smtClean="0"/>
              <a:t> (oeste), de </a:t>
            </a:r>
            <a:r>
              <a:rPr lang="pt-PT" sz="2200" b="1" dirty="0" smtClean="0">
                <a:solidFill>
                  <a:srgbClr val="800000"/>
                </a:solidFill>
              </a:rPr>
              <a:t>Lisboa</a:t>
            </a:r>
            <a:r>
              <a:rPr lang="pt-PT" sz="2200" dirty="0" smtClean="0"/>
              <a:t> </a:t>
            </a:r>
            <a:r>
              <a:rPr lang="pt-PT" sz="2200" b="1" dirty="0" smtClean="0">
                <a:solidFill>
                  <a:srgbClr val="800000"/>
                </a:solidFill>
              </a:rPr>
              <a:t>e</a:t>
            </a:r>
            <a:r>
              <a:rPr lang="pt-PT" sz="2200" dirty="0" smtClean="0"/>
              <a:t> </a:t>
            </a:r>
            <a:r>
              <a:rPr lang="pt-PT" sz="2200" b="1" dirty="0" smtClean="0">
                <a:solidFill>
                  <a:srgbClr val="800000"/>
                </a:solidFill>
              </a:rPr>
              <a:t>Vale</a:t>
            </a:r>
            <a:r>
              <a:rPr lang="pt-PT" sz="2200" dirty="0" smtClean="0"/>
              <a:t> </a:t>
            </a:r>
            <a:r>
              <a:rPr lang="pt-PT" sz="2200" b="1" dirty="0" smtClean="0">
                <a:solidFill>
                  <a:srgbClr val="800000"/>
                </a:solidFill>
              </a:rPr>
              <a:t>do</a:t>
            </a:r>
            <a:r>
              <a:rPr lang="pt-PT" sz="2200" dirty="0" smtClean="0"/>
              <a:t> </a:t>
            </a:r>
            <a:r>
              <a:rPr lang="pt-PT" sz="2200" b="1" dirty="0" smtClean="0">
                <a:solidFill>
                  <a:srgbClr val="800000"/>
                </a:solidFill>
              </a:rPr>
              <a:t>Tejo</a:t>
            </a:r>
            <a:r>
              <a:rPr lang="pt-PT" sz="2200" dirty="0" smtClean="0"/>
              <a:t> e do </a:t>
            </a:r>
            <a:r>
              <a:rPr lang="pt-PT" sz="2200" b="1" dirty="0" smtClean="0">
                <a:solidFill>
                  <a:srgbClr val="800000"/>
                </a:solidFill>
              </a:rPr>
              <a:t>Algarve</a:t>
            </a:r>
            <a:r>
              <a:rPr lang="pt-PT" sz="2200" dirty="0" smtClean="0"/>
              <a:t> (litoral).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1180794" y="3649962"/>
            <a:ext cx="1240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 smtClean="0"/>
              <a:t>Dolina</a:t>
            </a:r>
            <a:endParaRPr lang="pt-P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5254" y="731290"/>
            <a:ext cx="2843863" cy="284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98134" y="369132"/>
            <a:ext cx="2831267" cy="2831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34127" y="1485796"/>
            <a:ext cx="2752673" cy="2752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6"/>
          <p:cNvSpPr txBox="1"/>
          <p:nvPr/>
        </p:nvSpPr>
        <p:spPr>
          <a:xfrm>
            <a:off x="6277451" y="854297"/>
            <a:ext cx="1240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Gruta</a:t>
            </a:r>
            <a:endParaRPr lang="pt-PT" dirty="0"/>
          </a:p>
        </p:txBody>
      </p:sp>
      <p:sp>
        <p:nvSpPr>
          <p:cNvPr id="14" name="TextBox 16"/>
          <p:cNvSpPr txBox="1"/>
          <p:nvPr/>
        </p:nvSpPr>
        <p:spPr>
          <a:xfrm>
            <a:off x="4961745" y="3747399"/>
            <a:ext cx="1416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Estalactites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789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5964" y="401559"/>
            <a:ext cx="2854800" cy="285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257" y="1545733"/>
            <a:ext cx="2853880" cy="285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CaixaDeTexto 28"/>
          <p:cNvSpPr txBox="1">
            <a:spLocks noChangeArrowheads="1"/>
          </p:cNvSpPr>
          <p:nvPr/>
        </p:nvSpPr>
        <p:spPr bwMode="auto">
          <a:xfrm>
            <a:off x="8358188" y="6450013"/>
            <a:ext cx="642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1800" b="1" dirty="0" smtClean="0">
                <a:solidFill>
                  <a:srgbClr val="7F7F7F"/>
                </a:solidFill>
                <a:latin typeface="Arial Rounded MT Bold" charset="0"/>
              </a:rPr>
              <a:t>3/3</a:t>
            </a:r>
            <a:endParaRPr lang="pt-PT" sz="1800" b="1" dirty="0">
              <a:solidFill>
                <a:srgbClr val="7F7F7F"/>
              </a:solidFill>
              <a:latin typeface="Arial Rounded MT Bold" charset="0"/>
            </a:endParaRPr>
          </a:p>
        </p:txBody>
      </p:sp>
      <p:sp>
        <p:nvSpPr>
          <p:cNvPr id="5" name="CaixaDeTexto 11"/>
          <p:cNvSpPr txBox="1">
            <a:spLocks noChangeArrowheads="1"/>
          </p:cNvSpPr>
          <p:nvPr/>
        </p:nvSpPr>
        <p:spPr bwMode="auto">
          <a:xfrm>
            <a:off x="352269" y="5029200"/>
            <a:ext cx="8454451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pt-PT" sz="2200" dirty="0" smtClean="0"/>
              <a:t>As camadas ou </a:t>
            </a:r>
            <a:r>
              <a:rPr lang="pt-PT" sz="2200" b="1" dirty="0" smtClean="0">
                <a:solidFill>
                  <a:srgbClr val="800000"/>
                </a:solidFill>
              </a:rPr>
              <a:t>estratos</a:t>
            </a:r>
            <a:r>
              <a:rPr lang="pt-PT" sz="2200" dirty="0" smtClean="0"/>
              <a:t> </a:t>
            </a:r>
            <a:r>
              <a:rPr lang="pt-PT" sz="2200" b="1" dirty="0" smtClean="0">
                <a:solidFill>
                  <a:srgbClr val="800000"/>
                </a:solidFill>
              </a:rPr>
              <a:t>sedimentares</a:t>
            </a:r>
            <a:r>
              <a:rPr lang="pt-PT" sz="2200" dirty="0" smtClean="0"/>
              <a:t>, os </a:t>
            </a:r>
            <a:r>
              <a:rPr lang="pt-PT" sz="2200" b="1" dirty="0" err="1" smtClean="0">
                <a:solidFill>
                  <a:srgbClr val="800000"/>
                </a:solidFill>
              </a:rPr>
              <a:t>ravinamentos</a:t>
            </a:r>
            <a:r>
              <a:rPr lang="pt-PT" sz="2200" dirty="0" smtClean="0"/>
              <a:t> e as </a:t>
            </a:r>
            <a:r>
              <a:rPr lang="pt-PT" sz="2200" b="1" dirty="0" smtClean="0">
                <a:solidFill>
                  <a:srgbClr val="800000"/>
                </a:solidFill>
              </a:rPr>
              <a:t>chaminés</a:t>
            </a:r>
            <a:r>
              <a:rPr lang="pt-PT" sz="2200" dirty="0" smtClean="0"/>
              <a:t> </a:t>
            </a:r>
            <a:r>
              <a:rPr lang="pt-PT" sz="2200" b="1" dirty="0" smtClean="0">
                <a:solidFill>
                  <a:srgbClr val="800000"/>
                </a:solidFill>
              </a:rPr>
              <a:t>de</a:t>
            </a:r>
            <a:r>
              <a:rPr lang="pt-PT" sz="2200" dirty="0" smtClean="0"/>
              <a:t> </a:t>
            </a:r>
            <a:r>
              <a:rPr lang="pt-PT" sz="2200" b="1" dirty="0" smtClean="0">
                <a:solidFill>
                  <a:srgbClr val="800000"/>
                </a:solidFill>
              </a:rPr>
              <a:t>fada</a:t>
            </a:r>
            <a:r>
              <a:rPr lang="pt-PT" sz="2200" dirty="0" smtClean="0"/>
              <a:t> também são característicos das paisagens de rochas sedimentares.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1128328" y="4466927"/>
            <a:ext cx="1240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Estratos</a:t>
            </a:r>
            <a:endParaRPr lang="pt-PT" dirty="0"/>
          </a:p>
        </p:txBody>
      </p:sp>
      <p:sp>
        <p:nvSpPr>
          <p:cNvPr id="13" name="TextBox 16"/>
          <p:cNvSpPr txBox="1"/>
          <p:nvPr/>
        </p:nvSpPr>
        <p:spPr>
          <a:xfrm>
            <a:off x="3785018" y="3312684"/>
            <a:ext cx="1716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 smtClean="0"/>
              <a:t>Ravinamentos</a:t>
            </a:r>
            <a:endParaRPr lang="pt-PT" dirty="0"/>
          </a:p>
        </p:txBody>
      </p:sp>
      <p:sp>
        <p:nvSpPr>
          <p:cNvPr id="14" name="TextBox 16"/>
          <p:cNvSpPr txBox="1"/>
          <p:nvPr/>
        </p:nvSpPr>
        <p:spPr>
          <a:xfrm>
            <a:off x="4542020" y="4436947"/>
            <a:ext cx="2188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Chaminés de fada</a:t>
            </a:r>
            <a:endParaRPr lang="pt-PT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3848" y="1880251"/>
            <a:ext cx="2854800" cy="285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789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Captura de ecrã - 2014-06-17, 17.23.5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80" y="1189453"/>
            <a:ext cx="8439462" cy="2501431"/>
          </a:xfrm>
          <a:prstGeom prst="roundRect">
            <a:avLst>
              <a:gd name="adj" fmla="val 8039"/>
            </a:avLst>
          </a:prstGeom>
        </p:spPr>
      </p:pic>
      <p:sp>
        <p:nvSpPr>
          <p:cNvPr id="10" name="CaixaDeTexto 28"/>
          <p:cNvSpPr txBox="1">
            <a:spLocks noChangeArrowheads="1"/>
          </p:cNvSpPr>
          <p:nvPr/>
        </p:nvSpPr>
        <p:spPr bwMode="auto">
          <a:xfrm>
            <a:off x="8358188" y="6450013"/>
            <a:ext cx="642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1800" b="1" dirty="0" smtClean="0">
                <a:solidFill>
                  <a:srgbClr val="7F7F7F"/>
                </a:solidFill>
                <a:latin typeface="Arial Rounded MT Bold" charset="0"/>
              </a:rPr>
              <a:t>3/3</a:t>
            </a:r>
            <a:endParaRPr lang="pt-PT" sz="1800" b="1" dirty="0">
              <a:solidFill>
                <a:srgbClr val="7F7F7F"/>
              </a:solidFill>
              <a:latin typeface="Arial Rounded MT Bold" charset="0"/>
            </a:endParaRPr>
          </a:p>
        </p:txBody>
      </p:sp>
      <p:sp>
        <p:nvSpPr>
          <p:cNvPr id="5" name="CaixaDeTexto 11"/>
          <p:cNvSpPr txBox="1">
            <a:spLocks noChangeArrowheads="1"/>
          </p:cNvSpPr>
          <p:nvPr/>
        </p:nvSpPr>
        <p:spPr bwMode="auto">
          <a:xfrm>
            <a:off x="352269" y="4924269"/>
            <a:ext cx="8454451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pt-PT" sz="2200" dirty="0" smtClean="0"/>
              <a:t>A água da chuva pode formar </a:t>
            </a:r>
            <a:r>
              <a:rPr lang="pt-PT" sz="2200" b="1" dirty="0" smtClean="0">
                <a:solidFill>
                  <a:srgbClr val="800000"/>
                </a:solidFill>
              </a:rPr>
              <a:t>chaminés de fada</a:t>
            </a:r>
            <a:r>
              <a:rPr lang="pt-PT" sz="2200" dirty="0" smtClean="0"/>
              <a:t> se o terreno contiver blocos rochosos ou estratos com diferentes resistências à erosão.</a:t>
            </a:r>
          </a:p>
        </p:txBody>
      </p:sp>
      <p:cxnSp>
        <p:nvCxnSpPr>
          <p:cNvPr id="8" name="Conexão recta unidireccional 7"/>
          <p:cNvCxnSpPr/>
          <p:nvPr/>
        </p:nvCxnSpPr>
        <p:spPr>
          <a:xfrm>
            <a:off x="1813810" y="3399019"/>
            <a:ext cx="734518" cy="1588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cta unidireccional 10"/>
          <p:cNvCxnSpPr/>
          <p:nvPr/>
        </p:nvCxnSpPr>
        <p:spPr>
          <a:xfrm>
            <a:off x="3987384" y="3399019"/>
            <a:ext cx="734518" cy="1588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6"/>
          <p:cNvSpPr txBox="1"/>
          <p:nvPr/>
        </p:nvSpPr>
        <p:spPr>
          <a:xfrm>
            <a:off x="528722" y="3739903"/>
            <a:ext cx="8143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Formação de chaminés de fada</a:t>
            </a:r>
            <a:endParaRPr lang="pt-PT" dirty="0"/>
          </a:p>
        </p:txBody>
      </p:sp>
      <p:cxnSp>
        <p:nvCxnSpPr>
          <p:cNvPr id="13" name="Conexão recta unidireccional 12"/>
          <p:cNvCxnSpPr/>
          <p:nvPr/>
        </p:nvCxnSpPr>
        <p:spPr>
          <a:xfrm>
            <a:off x="6340839" y="3399019"/>
            <a:ext cx="734518" cy="1588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89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Imagem 73" descr="Captura de ecrã - 2014-06-14, 12.40.3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91864"/>
            <a:ext cx="9144000" cy="3813917"/>
          </a:xfrm>
          <a:prstGeom prst="rect">
            <a:avLst/>
          </a:prstGeom>
        </p:spPr>
      </p:pic>
      <p:sp>
        <p:nvSpPr>
          <p:cNvPr id="10" name="CaixaDeTexto 28"/>
          <p:cNvSpPr txBox="1">
            <a:spLocks noChangeArrowheads="1"/>
          </p:cNvSpPr>
          <p:nvPr/>
        </p:nvSpPr>
        <p:spPr bwMode="auto">
          <a:xfrm>
            <a:off x="8358188" y="6450013"/>
            <a:ext cx="642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1800" b="1" dirty="0" smtClean="0">
                <a:solidFill>
                  <a:srgbClr val="7F7F7F"/>
                </a:solidFill>
                <a:latin typeface="Arial Rounded MT Bold" charset="0"/>
              </a:rPr>
              <a:t>2/3</a:t>
            </a:r>
            <a:endParaRPr lang="pt-PT" sz="1800" b="1" dirty="0">
              <a:solidFill>
                <a:srgbClr val="7F7F7F"/>
              </a:solidFill>
              <a:latin typeface="Arial Rounded MT Bold" charset="0"/>
            </a:endParaRPr>
          </a:p>
        </p:txBody>
      </p:sp>
      <p:sp>
        <p:nvSpPr>
          <p:cNvPr id="44" name="Line 29"/>
          <p:cNvSpPr>
            <a:spLocks noChangeShapeType="1"/>
          </p:cNvSpPr>
          <p:nvPr/>
        </p:nvSpPr>
        <p:spPr bwMode="auto">
          <a:xfrm flipH="1">
            <a:off x="2608289" y="1648918"/>
            <a:ext cx="397238" cy="95937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45" name="Line 29"/>
          <p:cNvSpPr>
            <a:spLocks noChangeShapeType="1"/>
          </p:cNvSpPr>
          <p:nvPr/>
        </p:nvSpPr>
        <p:spPr bwMode="auto">
          <a:xfrm flipV="1">
            <a:off x="1169233" y="4204741"/>
            <a:ext cx="277318" cy="1161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46" name="CaixaDeTexto 45"/>
          <p:cNvSpPr txBox="1">
            <a:spLocks noChangeArrowheads="1"/>
          </p:cNvSpPr>
          <p:nvPr/>
        </p:nvSpPr>
        <p:spPr bwMode="auto">
          <a:xfrm>
            <a:off x="2582693" y="1350608"/>
            <a:ext cx="7751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400" b="1" dirty="0" err="1" smtClean="0"/>
              <a:t>Dolina</a:t>
            </a:r>
            <a:endParaRPr lang="pt-PT" sz="1400" b="1" dirty="0"/>
          </a:p>
        </p:txBody>
      </p:sp>
      <p:sp>
        <p:nvSpPr>
          <p:cNvPr id="47" name="CaixaDeTexto 46"/>
          <p:cNvSpPr txBox="1">
            <a:spLocks noChangeArrowheads="1"/>
          </p:cNvSpPr>
          <p:nvPr/>
        </p:nvSpPr>
        <p:spPr bwMode="auto">
          <a:xfrm>
            <a:off x="834308" y="5374498"/>
            <a:ext cx="6647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400" b="1" dirty="0" smtClean="0"/>
              <a:t>Gruta</a:t>
            </a:r>
            <a:endParaRPr lang="pt-PT" sz="1400" b="1" dirty="0"/>
          </a:p>
        </p:txBody>
      </p:sp>
      <p:grpSp>
        <p:nvGrpSpPr>
          <p:cNvPr id="48" name="Grupo 44"/>
          <p:cNvGrpSpPr>
            <a:grpSpLocks/>
          </p:cNvGrpSpPr>
          <p:nvPr/>
        </p:nvGrpSpPr>
        <p:grpSpPr bwMode="auto">
          <a:xfrm>
            <a:off x="2858105" y="1348313"/>
            <a:ext cx="300038" cy="300037"/>
            <a:chOff x="449705" y="2668249"/>
            <a:chExt cx="299803" cy="299803"/>
          </a:xfrm>
        </p:grpSpPr>
        <p:sp>
          <p:nvSpPr>
            <p:cNvPr id="49" name="Oval 4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50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grpSp>
        <p:nvGrpSpPr>
          <p:cNvPr id="51" name="Grupo 44"/>
          <p:cNvGrpSpPr>
            <a:grpSpLocks/>
          </p:cNvGrpSpPr>
          <p:nvPr/>
        </p:nvGrpSpPr>
        <p:grpSpPr bwMode="auto">
          <a:xfrm>
            <a:off x="1028868" y="5372060"/>
            <a:ext cx="300038" cy="300037"/>
            <a:chOff x="449705" y="2668249"/>
            <a:chExt cx="299803" cy="299803"/>
          </a:xfrm>
        </p:grpSpPr>
        <p:sp>
          <p:nvSpPr>
            <p:cNvPr id="52" name="Oval 51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53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54" name="Line 29"/>
          <p:cNvSpPr>
            <a:spLocks noChangeShapeType="1"/>
          </p:cNvSpPr>
          <p:nvPr/>
        </p:nvSpPr>
        <p:spPr bwMode="auto">
          <a:xfrm>
            <a:off x="906904" y="1626433"/>
            <a:ext cx="517162" cy="17388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55" name="CaixaDeTexto 54"/>
          <p:cNvSpPr txBox="1">
            <a:spLocks noChangeArrowheads="1"/>
          </p:cNvSpPr>
          <p:nvPr/>
        </p:nvSpPr>
        <p:spPr bwMode="auto">
          <a:xfrm>
            <a:off x="599606" y="1326142"/>
            <a:ext cx="6370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400" b="1" dirty="0" smtClean="0"/>
              <a:t>Algar</a:t>
            </a:r>
            <a:endParaRPr lang="pt-PT" sz="1400" b="1" dirty="0"/>
          </a:p>
        </p:txBody>
      </p:sp>
      <p:grpSp>
        <p:nvGrpSpPr>
          <p:cNvPr id="56" name="Grupo 44"/>
          <p:cNvGrpSpPr>
            <a:grpSpLocks/>
          </p:cNvGrpSpPr>
          <p:nvPr/>
        </p:nvGrpSpPr>
        <p:grpSpPr bwMode="auto">
          <a:xfrm>
            <a:off x="767651" y="1325142"/>
            <a:ext cx="300038" cy="300037"/>
            <a:chOff x="449705" y="2668249"/>
            <a:chExt cx="299803" cy="299803"/>
          </a:xfrm>
        </p:grpSpPr>
        <p:sp>
          <p:nvSpPr>
            <p:cNvPr id="57" name="Oval 56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58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59" name="Line 29"/>
          <p:cNvSpPr>
            <a:spLocks noChangeShapeType="1"/>
          </p:cNvSpPr>
          <p:nvPr/>
        </p:nvSpPr>
        <p:spPr bwMode="auto">
          <a:xfrm flipH="1">
            <a:off x="5486400" y="2315980"/>
            <a:ext cx="82446" cy="13790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60" name="CaixaDeTexto 59"/>
          <p:cNvSpPr txBox="1">
            <a:spLocks noChangeArrowheads="1"/>
          </p:cNvSpPr>
          <p:nvPr/>
        </p:nvSpPr>
        <p:spPr bwMode="auto">
          <a:xfrm>
            <a:off x="5044191" y="1992269"/>
            <a:ext cx="11242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Estratos</a:t>
            </a:r>
            <a:endParaRPr lang="pt-PT" sz="1400" b="1" dirty="0"/>
          </a:p>
        </p:txBody>
      </p:sp>
      <p:grpSp>
        <p:nvGrpSpPr>
          <p:cNvPr id="61" name="Grupo 44"/>
          <p:cNvGrpSpPr>
            <a:grpSpLocks/>
          </p:cNvGrpSpPr>
          <p:nvPr/>
        </p:nvGrpSpPr>
        <p:grpSpPr bwMode="auto">
          <a:xfrm>
            <a:off x="5416249" y="2018564"/>
            <a:ext cx="300038" cy="300037"/>
            <a:chOff x="449705" y="2668249"/>
            <a:chExt cx="299803" cy="299803"/>
          </a:xfrm>
        </p:grpSpPr>
        <p:sp>
          <p:nvSpPr>
            <p:cNvPr id="62" name="Oval 61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3" name="CaixaDeTexto 41"/>
            <p:cNvSpPr txBox="1">
              <a:spLocks noChangeArrowheads="1"/>
            </p:cNvSpPr>
            <p:nvPr/>
          </p:nvSpPr>
          <p:spPr bwMode="auto">
            <a:xfrm>
              <a:off x="507060" y="2672699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64" name="Line 29"/>
          <p:cNvSpPr>
            <a:spLocks noChangeShapeType="1"/>
          </p:cNvSpPr>
          <p:nvPr/>
        </p:nvSpPr>
        <p:spPr bwMode="auto">
          <a:xfrm flipH="1">
            <a:off x="6468256" y="1618937"/>
            <a:ext cx="284812" cy="84694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65" name="CaixaDeTexto 64"/>
          <p:cNvSpPr txBox="1">
            <a:spLocks noChangeArrowheads="1"/>
          </p:cNvSpPr>
          <p:nvPr/>
        </p:nvSpPr>
        <p:spPr bwMode="auto">
          <a:xfrm>
            <a:off x="5740957" y="1310426"/>
            <a:ext cx="19714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Chaminé de fada</a:t>
            </a:r>
            <a:endParaRPr lang="pt-PT" sz="1400" b="1" dirty="0"/>
          </a:p>
        </p:txBody>
      </p:sp>
      <p:grpSp>
        <p:nvGrpSpPr>
          <p:cNvPr id="66" name="Grupo 44"/>
          <p:cNvGrpSpPr>
            <a:grpSpLocks/>
          </p:cNvGrpSpPr>
          <p:nvPr/>
        </p:nvGrpSpPr>
        <p:grpSpPr bwMode="auto">
          <a:xfrm>
            <a:off x="6590478" y="1327064"/>
            <a:ext cx="300038" cy="300037"/>
            <a:chOff x="449705" y="2668249"/>
            <a:chExt cx="299803" cy="299803"/>
          </a:xfrm>
        </p:grpSpPr>
        <p:sp>
          <p:nvSpPr>
            <p:cNvPr id="67" name="Oval 66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8" name="CaixaDeTexto 41"/>
            <p:cNvSpPr txBox="1">
              <a:spLocks noChangeArrowheads="1"/>
            </p:cNvSpPr>
            <p:nvPr/>
          </p:nvSpPr>
          <p:spPr bwMode="auto">
            <a:xfrm>
              <a:off x="493422" y="268633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69" name="Line 29"/>
          <p:cNvSpPr>
            <a:spLocks noChangeShapeType="1"/>
          </p:cNvSpPr>
          <p:nvPr/>
        </p:nvSpPr>
        <p:spPr bwMode="auto">
          <a:xfrm flipH="1">
            <a:off x="7172792" y="2271010"/>
            <a:ext cx="764499" cy="11317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70" name="CaixaDeTexto 69"/>
          <p:cNvSpPr txBox="1">
            <a:spLocks noChangeArrowheads="1"/>
          </p:cNvSpPr>
          <p:nvPr/>
        </p:nvSpPr>
        <p:spPr bwMode="auto">
          <a:xfrm>
            <a:off x="7157528" y="1962499"/>
            <a:ext cx="16267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err="1" smtClean="0"/>
              <a:t>Ravinamentos</a:t>
            </a:r>
            <a:endParaRPr lang="pt-PT" sz="1400" b="1" dirty="0"/>
          </a:p>
        </p:txBody>
      </p:sp>
      <p:grpSp>
        <p:nvGrpSpPr>
          <p:cNvPr id="71" name="Grupo 44"/>
          <p:cNvGrpSpPr>
            <a:grpSpLocks/>
          </p:cNvGrpSpPr>
          <p:nvPr/>
        </p:nvGrpSpPr>
        <p:grpSpPr bwMode="auto">
          <a:xfrm>
            <a:off x="7782195" y="1979138"/>
            <a:ext cx="300038" cy="300037"/>
            <a:chOff x="449705" y="2668249"/>
            <a:chExt cx="299803" cy="299803"/>
          </a:xfrm>
        </p:grpSpPr>
        <p:sp>
          <p:nvSpPr>
            <p:cNvPr id="72" name="Oval 71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3" name="CaixaDeTexto 72"/>
            <p:cNvSpPr txBox="1">
              <a:spLocks noChangeArrowheads="1"/>
            </p:cNvSpPr>
            <p:nvPr/>
          </p:nvSpPr>
          <p:spPr bwMode="auto">
            <a:xfrm>
              <a:off x="493422" y="268633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75" name="Line 29"/>
          <p:cNvSpPr>
            <a:spLocks noChangeShapeType="1"/>
          </p:cNvSpPr>
          <p:nvPr/>
        </p:nvSpPr>
        <p:spPr bwMode="auto">
          <a:xfrm flipH="1">
            <a:off x="3567659" y="1311639"/>
            <a:ext cx="397238" cy="95937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76" name="CaixaDeTexto 75"/>
          <p:cNvSpPr txBox="1">
            <a:spLocks noChangeArrowheads="1"/>
          </p:cNvSpPr>
          <p:nvPr/>
        </p:nvSpPr>
        <p:spPr bwMode="auto">
          <a:xfrm>
            <a:off x="3575153" y="1013329"/>
            <a:ext cx="77199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400" b="1" dirty="0" err="1" smtClean="0"/>
              <a:t>Lapiás</a:t>
            </a:r>
            <a:endParaRPr lang="pt-PT" sz="1400" b="1" dirty="0"/>
          </a:p>
        </p:txBody>
      </p:sp>
      <p:grpSp>
        <p:nvGrpSpPr>
          <p:cNvPr id="77" name="Grupo 44"/>
          <p:cNvGrpSpPr>
            <a:grpSpLocks/>
          </p:cNvGrpSpPr>
          <p:nvPr/>
        </p:nvGrpSpPr>
        <p:grpSpPr bwMode="auto">
          <a:xfrm>
            <a:off x="3817475" y="1011034"/>
            <a:ext cx="300038" cy="300037"/>
            <a:chOff x="449705" y="2668249"/>
            <a:chExt cx="299803" cy="299803"/>
          </a:xfrm>
        </p:grpSpPr>
        <p:sp>
          <p:nvSpPr>
            <p:cNvPr id="78" name="Oval 77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9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89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54" grpId="0" animBg="1"/>
      <p:bldP spid="59" grpId="0" animBg="1"/>
      <p:bldP spid="64" grpId="0" animBg="1"/>
      <p:bldP spid="69" grpId="0" animBg="1"/>
      <p:bldP spid="7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28"/>
          <p:cNvSpPr txBox="1">
            <a:spLocks noChangeArrowheads="1"/>
          </p:cNvSpPr>
          <p:nvPr/>
        </p:nvSpPr>
        <p:spPr bwMode="auto">
          <a:xfrm>
            <a:off x="8358188" y="6450013"/>
            <a:ext cx="642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1800" b="1" dirty="0" smtClean="0">
                <a:solidFill>
                  <a:srgbClr val="7F7F7F"/>
                </a:solidFill>
                <a:latin typeface="Arial Rounded MT Bold" charset="0"/>
              </a:rPr>
              <a:t>3/3</a:t>
            </a:r>
            <a:endParaRPr lang="pt-PT" sz="1800" b="1" dirty="0">
              <a:solidFill>
                <a:srgbClr val="7F7F7F"/>
              </a:solidFill>
              <a:latin typeface="Arial Rounded MT Bold" charset="0"/>
            </a:endParaRPr>
          </a:p>
        </p:txBody>
      </p:sp>
      <p:sp>
        <p:nvSpPr>
          <p:cNvPr id="5" name="CaixaDeTexto 11"/>
          <p:cNvSpPr txBox="1">
            <a:spLocks noChangeArrowheads="1"/>
          </p:cNvSpPr>
          <p:nvPr/>
        </p:nvSpPr>
        <p:spPr bwMode="auto">
          <a:xfrm>
            <a:off x="352269" y="5029200"/>
            <a:ext cx="845445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pt-PT" sz="2200" dirty="0" smtClean="0"/>
              <a:t>As </a:t>
            </a:r>
            <a:r>
              <a:rPr lang="pt-PT" sz="2200" b="1" dirty="0" smtClean="0">
                <a:solidFill>
                  <a:srgbClr val="800000"/>
                </a:solidFill>
              </a:rPr>
              <a:t>dunas</a:t>
            </a:r>
            <a:r>
              <a:rPr lang="pt-PT" sz="2200" dirty="0" smtClean="0"/>
              <a:t> e os </a:t>
            </a:r>
            <a:r>
              <a:rPr lang="pt-PT" sz="2200" b="1" dirty="0" smtClean="0">
                <a:solidFill>
                  <a:srgbClr val="800000"/>
                </a:solidFill>
              </a:rPr>
              <a:t>blocos</a:t>
            </a:r>
            <a:r>
              <a:rPr lang="pt-PT" sz="2200" dirty="0" smtClean="0"/>
              <a:t> </a:t>
            </a:r>
            <a:r>
              <a:rPr lang="pt-PT" sz="2200" b="1" dirty="0" smtClean="0">
                <a:solidFill>
                  <a:srgbClr val="800000"/>
                </a:solidFill>
              </a:rPr>
              <a:t>pedunculados</a:t>
            </a:r>
            <a:r>
              <a:rPr lang="pt-PT" sz="2200" dirty="0" smtClean="0"/>
              <a:t> ilustram o efeito do vento em certas paisagens de rochas sedimentares.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491246" y="4092173"/>
            <a:ext cx="3893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Dunas</a:t>
            </a:r>
            <a:endParaRPr lang="pt-PT" dirty="0"/>
          </a:p>
        </p:txBody>
      </p:sp>
      <p:sp>
        <p:nvSpPr>
          <p:cNvPr id="13" name="TextBox 16"/>
          <p:cNvSpPr txBox="1"/>
          <p:nvPr/>
        </p:nvSpPr>
        <p:spPr>
          <a:xfrm>
            <a:off x="4834328" y="4107162"/>
            <a:ext cx="3800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Blocos pedunculados</a:t>
            </a:r>
            <a:endParaRPr lang="pt-PT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6275" y="1366057"/>
            <a:ext cx="4061282" cy="2700000"/>
          </a:xfrm>
          <a:prstGeom prst="roundRect">
            <a:avLst>
              <a:gd name="adj" fmla="val 7229"/>
            </a:avLst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2392" y="1373552"/>
            <a:ext cx="4061282" cy="2700000"/>
          </a:xfrm>
          <a:prstGeom prst="roundRect">
            <a:avLst>
              <a:gd name="adj" fmla="val 5841"/>
            </a:avLst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789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m 38" descr="Captura de ecrã - 2014-06-14, 12.40.5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00200"/>
            <a:ext cx="9144000" cy="3657600"/>
          </a:xfrm>
          <a:prstGeom prst="rect">
            <a:avLst/>
          </a:prstGeom>
        </p:spPr>
      </p:pic>
      <p:sp>
        <p:nvSpPr>
          <p:cNvPr id="10" name="CaixaDeTexto 28"/>
          <p:cNvSpPr txBox="1">
            <a:spLocks noChangeArrowheads="1"/>
          </p:cNvSpPr>
          <p:nvPr/>
        </p:nvSpPr>
        <p:spPr bwMode="auto">
          <a:xfrm>
            <a:off x="8358188" y="6450013"/>
            <a:ext cx="642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1800" b="1" dirty="0" smtClean="0">
                <a:solidFill>
                  <a:srgbClr val="7F7F7F"/>
                </a:solidFill>
                <a:latin typeface="Arial Rounded MT Bold" charset="0"/>
              </a:rPr>
              <a:t>2/3</a:t>
            </a:r>
            <a:endParaRPr lang="pt-PT" sz="1800" b="1" dirty="0">
              <a:solidFill>
                <a:srgbClr val="7F7F7F"/>
              </a:solidFill>
              <a:latin typeface="Arial Rounded MT Bold" charset="0"/>
            </a:endParaRPr>
          </a:p>
        </p:txBody>
      </p:sp>
      <p:sp>
        <p:nvSpPr>
          <p:cNvPr id="59" name="Line 29"/>
          <p:cNvSpPr>
            <a:spLocks noChangeShapeType="1"/>
          </p:cNvSpPr>
          <p:nvPr/>
        </p:nvSpPr>
        <p:spPr bwMode="auto">
          <a:xfrm flipV="1">
            <a:off x="4856813" y="3762530"/>
            <a:ext cx="337279" cy="1791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60" name="CaixaDeTexto 59"/>
          <p:cNvSpPr txBox="1">
            <a:spLocks noChangeArrowheads="1"/>
          </p:cNvSpPr>
          <p:nvPr/>
        </p:nvSpPr>
        <p:spPr bwMode="auto">
          <a:xfrm>
            <a:off x="3987384" y="5529948"/>
            <a:ext cx="171637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Depósitos fluviais</a:t>
            </a:r>
            <a:endParaRPr lang="pt-PT" sz="1400" b="1" dirty="0"/>
          </a:p>
        </p:txBody>
      </p:sp>
      <p:grpSp>
        <p:nvGrpSpPr>
          <p:cNvPr id="5" name="Grupo 44"/>
          <p:cNvGrpSpPr>
            <a:grpSpLocks/>
          </p:cNvGrpSpPr>
          <p:nvPr/>
        </p:nvGrpSpPr>
        <p:grpSpPr bwMode="auto">
          <a:xfrm>
            <a:off x="4704216" y="5556243"/>
            <a:ext cx="300038" cy="300037"/>
            <a:chOff x="449705" y="2668249"/>
            <a:chExt cx="299803" cy="299803"/>
          </a:xfrm>
        </p:grpSpPr>
        <p:sp>
          <p:nvSpPr>
            <p:cNvPr id="62" name="Oval 61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3" name="CaixaDeTexto 41"/>
            <p:cNvSpPr txBox="1">
              <a:spLocks noChangeArrowheads="1"/>
            </p:cNvSpPr>
            <p:nvPr/>
          </p:nvSpPr>
          <p:spPr bwMode="auto">
            <a:xfrm>
              <a:off x="507060" y="2672699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64" name="Line 29"/>
          <p:cNvSpPr>
            <a:spLocks noChangeShapeType="1"/>
          </p:cNvSpPr>
          <p:nvPr/>
        </p:nvSpPr>
        <p:spPr bwMode="auto">
          <a:xfrm>
            <a:off x="5156616" y="1214203"/>
            <a:ext cx="442210" cy="9743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65" name="CaixaDeTexto 64"/>
          <p:cNvSpPr txBox="1">
            <a:spLocks noChangeArrowheads="1"/>
          </p:cNvSpPr>
          <p:nvPr/>
        </p:nvSpPr>
        <p:spPr bwMode="auto">
          <a:xfrm>
            <a:off x="3807500" y="905692"/>
            <a:ext cx="259329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Arribas sedimentares</a:t>
            </a:r>
            <a:endParaRPr lang="pt-PT" sz="1400" b="1" dirty="0"/>
          </a:p>
        </p:txBody>
      </p:sp>
      <p:grpSp>
        <p:nvGrpSpPr>
          <p:cNvPr id="6" name="Grupo 44"/>
          <p:cNvGrpSpPr>
            <a:grpSpLocks/>
          </p:cNvGrpSpPr>
          <p:nvPr/>
        </p:nvGrpSpPr>
        <p:grpSpPr bwMode="auto">
          <a:xfrm>
            <a:off x="4979034" y="907340"/>
            <a:ext cx="300038" cy="300037"/>
            <a:chOff x="449705" y="2668249"/>
            <a:chExt cx="299803" cy="299803"/>
          </a:xfrm>
        </p:grpSpPr>
        <p:sp>
          <p:nvSpPr>
            <p:cNvPr id="67" name="Oval 66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8" name="CaixaDeTexto 41"/>
            <p:cNvSpPr txBox="1">
              <a:spLocks noChangeArrowheads="1"/>
            </p:cNvSpPr>
            <p:nvPr/>
          </p:nvSpPr>
          <p:spPr bwMode="auto">
            <a:xfrm>
              <a:off x="493422" y="268633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69" name="Line 29"/>
          <p:cNvSpPr>
            <a:spLocks noChangeShapeType="1"/>
          </p:cNvSpPr>
          <p:nvPr/>
        </p:nvSpPr>
        <p:spPr bwMode="auto">
          <a:xfrm flipH="1">
            <a:off x="7622497" y="1603948"/>
            <a:ext cx="284812" cy="15065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70" name="CaixaDeTexto 69"/>
          <p:cNvSpPr txBox="1">
            <a:spLocks noChangeArrowheads="1"/>
          </p:cNvSpPr>
          <p:nvPr/>
        </p:nvSpPr>
        <p:spPr bwMode="auto">
          <a:xfrm>
            <a:off x="7525062" y="1295437"/>
            <a:ext cx="80197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Dunas</a:t>
            </a:r>
            <a:endParaRPr lang="pt-PT" sz="1400" b="1" dirty="0"/>
          </a:p>
        </p:txBody>
      </p:sp>
      <p:grpSp>
        <p:nvGrpSpPr>
          <p:cNvPr id="7" name="Grupo 44"/>
          <p:cNvGrpSpPr>
            <a:grpSpLocks/>
          </p:cNvGrpSpPr>
          <p:nvPr/>
        </p:nvGrpSpPr>
        <p:grpSpPr bwMode="auto">
          <a:xfrm>
            <a:off x="7759710" y="1312076"/>
            <a:ext cx="300038" cy="300037"/>
            <a:chOff x="449705" y="2668249"/>
            <a:chExt cx="299803" cy="299803"/>
          </a:xfrm>
        </p:grpSpPr>
        <p:sp>
          <p:nvSpPr>
            <p:cNvPr id="72" name="Oval 71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3" name="CaixaDeTexto 72"/>
            <p:cNvSpPr txBox="1">
              <a:spLocks noChangeArrowheads="1"/>
            </p:cNvSpPr>
            <p:nvPr/>
          </p:nvSpPr>
          <p:spPr bwMode="auto">
            <a:xfrm>
              <a:off x="493422" y="268633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89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4" grpId="0" animBg="1"/>
      <p:bldP spid="6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7BBC170-8812-4DF5-AC1B-662BC05E2805"/>
  <p:tag name="ISPRING_SCORM_RATE_SLIDES" val="1"/>
  <p:tag name="ISPRING_SCORM_RATE_QUIZZES" val="0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IVgzURLqMujywMAAPMNAAAdAAAAdW5pdmVyc2FsL2NvbW1vbl9tZXNzYWdlcy5sbmetV9tu2zYYvi/QdyAEFNgulrYDWhSDo4C2GFuILLkiHSc7QGAkxiFCka4ObrOrPc0ebE+yX5Sd2GkHS/UuDJi0v+8/fyQHZ19yhdaiKKXRp87bkzcOEjo1mdTLU2fOzn/64KCy4jrjymhx6mjjoDP35YuB4npZ86WA7y9fIDTIRVnCsnSb1dMayezUmQ2TUTSd4fA6CaJxlAz9seOOTL7i+gEFZml+L374+f2HL2/fvf9x8HqD7EJEpzgI9qmQZXr3pgNRyOIoSICNBElIrpjj9sNEcxb4IXHczZd+6FlMLjtYnMcxCVlCA98jiU+TMGI2BwFhxHPca1OjO74WqDJoLcVnVN0JqGAlC4FKJTP7Q2pgQ9fikDEvxgs/HCcsigKakNDb7jgu0RnyCv4Z+qInS4wpiYGg4KUovgOb2BJbOMJK9WOY+ONJAB/WuDCRyzsFn6qvHzMSOu5M6EOoKaEUj0kyjK6gTo4bRn0Q0QV00kUfxDWh0AGEHsKE+NIfY+ZHYdNBMaEs9keP7ZNyjYxWD4inKeDQqhBraeoSdpqOElnbSGU/K5R8nEPj+jj4RpO2hEhq265LuRbgQpEdrgsMzYh4TWU+zv1fk3PsB8RLoFRetEiYneHGGIfu16ZCXCnTBAB2ebbmOhXoRqS8hlZ6gL9lMrN/W3EIu/HkUy3/RLzaTM6rzdCFHrl6dXKcaz4LQCgWvNAdJugZ1d7Ifx1sXpcQaVWJfFUdimInEyf/ixfHxjXDlP5nUF3qcmREz+z3DYdCi5MYDjSY9qE03RFkCv0BspZzqbqj/PAcDM0KUYLEiwL5+raHzUvI2h78ErLZA78gQ+qzJj/ippTVwePEJrmt1bfrm8K5rUQlnmp8I24NzK4SfA0FgH1ZtkU/+Q5jvYq5VcVGvnY1dsMSgkNLXsEtCYFLSuYQf9aBcz4l2wy20riXiYWpVWalSMl7K49QmzpvE7Jq69QavS1MbncVL7dz0Krz2TFetMHFrdHZjsFDpJTgeDSBEbL0AaNJgIcEOjo0KOdVegfyfmtqnXUkau9EHjnHQLbJDhW8SO/++evvjhzPPGl30Wb3l14kMGmNPJBHst9CU4nyj0MkDA/3cXbRBbW5Q25xHa+UtoCb5GHG8GgyhRpTW1JTF+nhU3uXYYrjC5hze+lx3Ckv7kEkmDGqF4sNuWmEqp/1p+t0XSmpRR/scRLZBMz8WYI9z74r4EWhZHrfHi0Z4laomgeGggdGV7LRBIegIc/4RCarnoRWtrcTCwPXrp/Gbf21ij+uSvs8G7zeea39C1BLAwQUAAIACACFYM1EEpqdhvQCAADbCgAAJwAAAHVuaXZlcnNhbC9mbGFzaF9wdWJsaXNoaW5nX3NldHRpbmdzLnhtbNVWwU4bMRC95yssVxzJAqWFRrtBiCQqApKIpKKc0GTtZC289tb2JoRTv6Yf1i/p7JqERFC0QJGKckg8nnnzxjN+cXhwk0oy5cYKrSK6Xd+ihKtYM6EmEf027GzuU2IdKAZSKx5RpSk5aNbCLB9JYZMBdw5dLUEYZRuZi2jiXNYIgtlsVhc2M8WulrlDfFuPdRpkhluuHDdBJmGOX26ecUubtRohoTedaZZLTgRDCkoU7EB2JNiEBt5tBPH1xOhcsSMttSFmMoroh/3D4rPw8VAtkXJVFGebaCzMrgGMiYIPyIG45SThYpIg8b1dSmaCuSSiO7sFCnoHD1FKbF8DFChHGotR7g4+5Q4YOPBLn8/xG2cXBm9icwWpiIe4Q4r6I9oaXn297LfPT4+7J1fDXu90eNz3JMqYYB0nDNYThUhI5ybmyzwhOAdxgrwxZgzS8jBYNS3cxlqtkSvWZKQlnn0ZhfOQjjjrQspXujG4FqqDntuUjLEQOY/ooREgKREOpIiXwTYfWSdc2f/OqidBLJwzTs4G9D69P504AWP5Kq3Fji3OPG5e6FwyMtc5keKaE6cJ1p+n+CvhZLU5ZGx0WlpxfByxUmDGqeAzzg7KM70D/FuiS0yR5hiJk5tJ7nyGH7m4JSM+1gZxOUxxxtEurMevPws4A2vvQWHBcWNwetxqXx13W+3vG0WBwKag4meCY8N5mrm3wAesXWlMIaXG01yBwJOJIbe87A8TrHSrUmbl3AlMy6YXjSxBsd0C+XhM3IhxNIXKeVXAGBTRSs4JxHiFbDFCU6FzixY/LB7avoigDyVClVQneIMwmWHcVEHb2t75uPvp897+l0Y9+P3z1+aTQXey0pdQZPO6cvSksCzF5eGdC4NCCx6XBmfy/1MZLtuDKsfa7VXx6p1U8Tr30tNfkZ0qYRdgFArHu3DtosZNvKCiykmRCsfZvxzfF4zgq/6d/Py+zQi+Yc2vuXbvpmS/Wj501l42YfDo06uG9vUHabP2B1BLAwQUAAIACACFYM1EeRu/DLgCAABZCgAAIQAAAHVuaXZlcnNhbC9mbGFzaF9za2luX3NldHRpbmdzLnhtbJVWbU/bMBD+vl9Rdd8b9lommUpQOgmpG2ggvjvJNbHq2JF9Keu/n+04xG6bNssJCd89j33vQPSWicWHyYRkkkv1DIhMFNpqOt2E5TfTtEGUYpZJgSBwJqSqKJ8uPv50H0kc8hJL7kCN5WxoBv0zc/eNofg3vs2tDBEyWdVU7NeykLOUZttCyUbkF10r9zUozsTWIK9+zJerwQc40/iAUEU+ra6tjKPUCrQG69L3lZWLLE5T4N1LV+4byemfOh/9AW3HNENHu/1kZYhW0wLiJF/fWhnGC3N7XJW5lfMEhL9ooF8+WxmEcroHFV9+/9XKIEPWTf0/PVIrWdiExpzzRXzncElzM37WqysrFwk2IPvQxSr49LhY7wOQ/zWce2LHVUn+ZPN6sBBs0VMOC1QNkKQ7tTZdyrfHBs18wGJDuTaAUNWDnozTT7TR3TWxrsf9gTcm8vAur+khr5I3FSxbh0NkbOgJy+WdWxYh9l0XuKhg55WBj72yR/42iT1CBsoe+cxZDo+C7489ODS1pK7Kd9TX83wBjBUENcfcW7tTZ7Uvre3s6sBVr+gwlcxhYTeC2dcUmRQvrAJbP5I4U+tZcuQaEXTHCsf4ZXHp/hmh1iQ50PuWO91gBBlyONV3zlOzrcOkuXPclt4a92X716EPsT1P0CzzmylFpFlZmWj1dOJ5ZlpMeqbJaYZPDqgHsZEjORVVW1AvUvKxrwiJEGJdZENg2Y7YEJwkQQpIcjrJxF9yKvuiqVJQK1M0Bl3vxLoWV7Ki5OYHXxm8QR4TBowtE0tznaDsvTUDhe8AoCoru8ZtD62lajgyDjvg3hooXMBDkRFtpm6o225xDRsM+81rRjWkXxd9o4S42HCC8Gr8kvHiCQ0jeh5pql1k0fB3q7i/OVrO3UazrRcuM3f2nRRdbOzHGTRK+y/lP1BLAwQUAAIACACFYM1EThB9Rt4CAAAiCgAAJgAAAHVuaXZlcnNhbC9odG1sX3B1Ymxpc2hpbmdfc2V0dGluZ3MueG1s1VZRUxoxEH7nV2TS8VFOra2WOXAcwZGpBUboWJ+c5RK4jLnkmuRAfOqv6Q/rL+nmIgijZdDRTjs8QDa7337fZrMkPrrNJJlwY4VWdbpb3aGEq0QzocZ1+nVwun1IiXWgGEiteJ0qTclRoxLnxVAKm/a5c+hqCcIoW8tdnabO5bUomk6nVWFz43e1LBzi22qisyg33HLluIlyCTP8crOcW9qoVAiJg+mLZoXkRDCkoIRnB/LMZZJGwWsIyc3Y6EKxEy21IWY8rNN3h8f+M/cJSE2RceW12QYavdnVgDHh6YDsiztOUi7GKfI+2KdkKphL63Rv36Ogd/QYpcQOEsCjnGjUotw9fMYdMHAQliGf47fOzg3BxGYKMpEMcId4+XXaHFyfXfVaF+ftzufrQbd7Pmj3AokyJlrFiaPVRDES0oVJ+CJPDM5BkiJvjBmBtDyOlk1zt5FWK+T8mgy1xNKXUZSMkKmc1emxESApEQ6kSBa7DsyYu1MhUYOP3a2OlKMPgEFvkoKxfDnRfMf6KiaNS11IRma6IFLccOI0QUVFhr9STpbLTUZGZ6VVgnXESsE4mQg+5eyorNI94J8SXWGKrMBIbMVcchcyfC/EHRnykTaIy2GCTYt2YQN+9VnAOVj7AApzjlv983azdd3uNFvftrxAYBNQyTPB8Qh5lru3wAfUrjSmkFJjNZcgsDIJFJaX58MEK902kblx7hQm5aH7gyxB8bgF8gmYuJFgawlV8E0BE1BEKzkjkOClsL6FJkIXFi2hWQK0fRHBEEqEKqmOcUBhMsO42QRtZ3fv/f6HjweHn2rV6NePn9trg+4HRU+CzxYmxcnaUbEYF4/vXBz5G/r0ZXem+Ft3/arV36RQne4mXt3Pm3hdhGHSWxokm4RdglE4Cv4L1w5OrXEYkTi3pMiE4+w1G/IFTbX+HyS03Cs11RuqWHs1/l0RYbV4MKy8EOLoySdMBe2r77pG5TdQSwMEFAACAAgAhWDNRGy04nelAQAANgYAAB8AAAB1bml2ZXJzYWwvaHRtbF9za2luX3NldHRpbmdzLmpzjZRNb8IwDIbv/Ioqu06IfbLthgaTkDhMGrdph1BMqUjjKE07GOK/rw5fTZqOxZfm5eF17DbedqJqsZhFL9HWPtv9u7u3GpBmdAHXri5a9Ix0pjTkIA03KcppmoFIJTCPLI8OJ3l3JkL+TFrv2ebDgMprdgzphwUXeZ1WAQcd0PLQn8sA+B0C1yHx5yR2anXta6r1e1YYg7IbozRVs7oSdcYtw67e7KrX6MFYgr6ALngMjmnfrjby7PjQp6hzMWaKy80EE+zOeLxKNBZy3pZ/uVGgq1e+2gO95/7ryLETaW7GBjI/8eiJop2kzyqHQ97HEUUQFnwGoubbs+sP1DFuFuTRZZqn5kgPbijqtOIJNLr0NKBwMVl5NbrZp2hyBtZmT9zdUjiE4BvQDavhPYUDoirUP16g0phQRxpos+cnVCCfpzI5pO5RBDk6LNm2de9cqD3+kDlXCL0rtAzc06xtdIQuvqcZZygds+Ze1kno0ouQGMqLAU21DqHmGDH+GKH9Z8S4MTxeZtV0qIbjaQaDHssFkpBxvQI9RRRVPV+XTu4n7+x+AVBLAwQUAAIACACFYM1E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hWDNRJQTsyJpAAAAbgAAABwAAAB1bml2ZXJzYWwvbG9jYWxfc2V0dGluZ3MueG1sDcwxDoMwDEDRnVNY3int1oHAxlaW0gNYxEWRHBuRgOD2ZPvD02/7MwocvKVg6vD1eCKwzuaDLg5/01C/EVIm9SSm7FANoe+qVmwm+XLOBSZYhS7eJo4lMo8Uixx2EajhU17/wB6brroBUEsDBBQAAgAIADmTX0OzDXeu7AIAAIgIAAAUAAAAdW5pdmVyc2FsL3BsYXllci54bWytVU1vnDAQPW+k/Afke/Bu0nytTKI0UtRDU0Xapu1t5cAsuAuY2iZk8+s75hvKpo3UAxKM570Zz5sZ2PVLEjvPoLSQqUcW7pw4kPoyEGnokcevd0cX5Prq8IBlMd+BckTgkTwVFsBj4gSgfSUyg+AHbiKP9AwuMhMnU0IqYXbIfYrcXaQzcngwQ5dUeyQyJltSWhSFKzQi0lDLOLck2vVlQjMFGlIDilZpEKfBLs3f0fgkMqVml4HuITPz/sA1ScvxosWApDhxpQrp8Xy+oD/uP6/8CBJ+JFJteOoDcbCSs7KUT9zf3ssgj0Fb24xVSa7AGJtEaZsxsxSLi9TRyvdI5bBOQGsegnbjNCS0wtIJMNvEXEc1jx7QWl69FTVv6be23+vGrVSOds5Z/hQLHeFRH9JZJ4GMDqOypLxu2UGPTQfdWSbiKPiVCwVB+fmtbZH5glQB244r83R14eMBvt1x30i1u0UYdlGtoNuK5laiuSWo5XDb6KuOgjS33QA3uYKmVDP2LAKQX7hS3LbFlVE5MDoy1lg6BDNaXbkWqROERSaJT/9BG+s3kuanfkuZEvA/hPmERG1NRBrAy51AHwMJ1tQAFtvaXJPFro3Z5aTzp6TX1wNTlWMtCl7EMVyFgGMYcMNpZ6f7oKC4Rhc/VyNs72AvOBJhFONjJhnGp3tpEq62kwy9g73gWPrbCWhrbstIx3UcNVPbQYxOrBPm59rIRLyW7TnYM2ZZ9uFbI9cc3WSiPTif/zGKgxjNYG7IxOqyb7191Rw+2Dk1uvNZZ5Vl0K04D2DyrPJqZiHPRj4BbHgem9t+Ts0+7EFHOU9NxzTXd+x3WazEKziFCOyfbnFiaxKB7RmPnF2c9BhQT9wug/ClaSoio7UklZr7lGNYm2cBRYWpZuUjqh4qmafBSBs3634OOsZddaOAOzFsMNPFMTafzDzyAV/qu1yeXnZXOV9cNtgyr4cqcJXLO1Z1nXDXGbTu1/YirJ55fP0NUEsDBBQAAgAIAIVgzUQ129mtaAEAAPMCAAApAAAAdW5pdmVyc2FsL3NraW5fY3VzdG9taXphdGlvbl9zZXR0aW5ncy54bWyNUttqGzEQfc9XiPyAJY1uC1uDrsWQh0IT8rz1qmGJoy0rhYSij682rXHcurSap5lz5gwzOn1+nJJ9zmV+mr4PZZrT51jKlB7y9gqhfj8f5uXTEnMseXOq3E9pnF926eu81lo1lyGNwzLaFc1bjMLbQ0pq5VTLmGEUSeapV8h5bhvWgevANsxRYvvNbxI/dZe4j6lcVu03Z+ifDbuU41J2aYyvWzhnv4fON/i4DOPUeHkr2Br1OLU6tgZihEvuK9UAIJDljjhcpeykJshjxjFUoyhQQIRz0olKJOXQstCJpsJ8JxCTjFFXqaetG2ltHLVVQkeIbtO86mwNwUiMESEEmKtcQDAYNTY0DQ1qPSA4MCCqNpooQMEGE1j1zgvLkaJeYFyZMYDx6bin7d6f61T973WO5/yH4MUvuIiu3tpcMFe/f16WRr6NT98OQ4noy5DjbvxwHe5ubq5/efLNv0fGatS28V99/QNQSwMEFAACAAgAhWDNROPV7innCQAAdyMAABcAAAB1bml2ZXJzYWwvdW5pdmVyc2FsLnBuZ+2aa1ySWRrAydScmqKmmZqLps1sOmWTo3mJNLG2xumCM12UUgfzBul4SU3TUCi7WFliU4kKajuX3BkCAgI1bk6WOF5gZwsRQZiJAU1AckkQQZj3rd2d3a/7cX98eH//c877O+d5zvM853k+nHPp84T4pYvfXQyBQJbu/nTnAQjEsw8CWSj28QZG5j7+ExnAgpID8TsgNLHvM6DjidmO2A6BMAhLHOleQP+1458eKYFAlvWA3wJR4V+zIJAPXt+9c/uhcpRxDFG7DjPW/attHw4CP53y4/nOa/JLE3vO+3jfrO+sf3t59Y7PkSt2vl9Q7YP+ZifyWoDniq8Qx+P+Zngy+2DaFnWodfI6F3Pf/mIfeu6kX+fE5vZJGneSl4c7JFXCDGvwLrsaahLYp341dqhjzTVwxwJAH0hreYqp2RKxNM81G1A/b5PgUcvAvZxWoJNHLFuWZOHtCnVDsAcw1J0fgTBsrOe7nPaBt8Cpv3BIkWUYGjf1I8+XMwpGR1rgzmnCwHnw73EF4j0uKxlsQt7yeAdEjhtuuOGGG2644YYbbrjhhhtuuOGGG2644YYbbrjhxv8zTjqnCXhfsHlrT8BCAAGI/xHG5DMGvlUVzZubpNSsTqucfm5gSdYI/nGTHlOGFqJdaDgGjxSBtz3dowLXndEBdAMBiarQ7lmKHm4JVcxKOVEsR3pka/AiJtY65deKm3umFcfS0HiMECkCJXRXmHhmMTvhcrP35kykQkkqpT0mots2seYp94sDsDYtkRg920maR/lJvsfNPW5rPfJRtEVKx808tygK8RMzaocuqsaEs3IxuNkef9wxGFRCKhTYfsS6atMcT5XM+fEwvZFoHMJwqFai0KFVMo0zAzja6qr4goy62mGFcFGm8HUI5HQr7KeJG8He+Odn/Td2cKP0d3pRvQYFos2nVBtn+bZlG6cJVGF9YHilIdOfe+JQJ7CdGhSpM5L+2ZV32mYfBomda+iinlDT/DlGhUQ4+ygEt/ynwB35bY9mn7THlqYryUXmk73iUwqmDRVjVZZgBjjjdkYwxdSHGCz6+VTJvhKyeZtS16QVaQBrHmvc+3Yb3mnLTum6LOVYkzJpGZbpwJAOXnFAivHJ9YzSGFnE2vQdj7LPPjh3MZHXuPlC4L48V2v+a28Senkm+0g45gBiY/O4/WJ44AUxJkLS0Rgu6ejmUKPUNcYrDy6121n8WCBGQj5Q6L429ZWON2aOtKbdU/nKnFeYMFrit4BnbqVPmdm5G5DsUYsqdzBxSEDjVPl5yCPyicovIo8hzo3E19VuOWv4uUny2yyLVB+OJ/RoY30RD0c9pOdu57cwqvwDY/1qbtus87GKWsEHspbMVon1xQZ7mIgPRQOOPzHI5ydt025NUqhTrnb9MKAyGcI8mSvzGRnsvELxHExw8gnj0krFkT0xlRRJwZIs0YIc/z4LZyZKEYnUp735XSTgwoQWDVOPeKFo278IAokTpdLK+6tEdVTdCLBiXdeTYvY85Y2+hHuPLkuZfE0cI2p/VkNtJmF4kmX/cKE8167Z78mEBReIUZWfP/SCQH4p26q9bQumwCyAvfU3kagj4qK3POSXOIcZyZymAd2mZEz1QzKbdd/6JlRGDmUTvrJj64f0iuwbmZuiU70Gj+C5EtnIFDSSnq8YVZrWZFntdeStorPDJE3z0cA6wK3hfOecfqCu+LI0BksJbS/XXI1qMKcOx6/qq/MnflF2WTpNngw7k/dUViZhZq4MCqwfkseQNN0/AmFlPve1kdUkyag9qtBeWHmVc7HLi2XjtlSx/Tcr5DXtlw7YQ0XXck3b1df0g6HqgUXUKAkGu3KCY1LvsgOSu40lJhWfha2gbu1fn1RipPaSM+rS67IjZNk+WUHN3XfP19T6pqk4Tc/DBuq2HcMqyRX08Td6GV6MfPnO7/PlZDabLxDudq2ScGYsbWOrWLoZG3cX+6ZNiaQT9OJQhTJDtks/FDolxPbIrwDu9SuB0hP/DJPm0vjSxoMtxfCwM6+DCeXY1Bh7MigqPUINRBWic2q+zzMMvOFt7FCd+lKeUNCfKwYmkMJEnGYz7p+/SM60YAJVpwS8ur4kjwIzxb9MThePlF4n3WsuKYzQBVJ1PP8zhljni3a4n8A1b2obu1dZiCJlU0LBLEjgJkZ17abAgINU8PdcsX1F36pAHMLH/mC14PjscIegtPzX86vFFbomzLI2u3JcPLyiHxQcNMSSxHLzgqKyI8ZBbZsyU4Yq4B7ya0LnDL0mpOrZXswKQzx87ufzqFPPvmOVosfeYY2uApOaZoItQ6VwrpOYL9W7Pch4pWAfea3lycHPPvpmpP9OdGaSArz7Lk/lzz6tHcAVr0wyA35RnoPdllZC36838mw6EoaYQNsxMl+p29wGcxgw8GiH0yocf818vc3xm+FA8iZLi6kSY8MCHv7lJ4sKa3qZYbNBuwtAuw8xBkOpOuzyM3mYAgHc6hu97CiQA0Og4AYkg2aNFkyf0DTXnIy44IJIvWFxkWrSCijVfd1E7VAlR944SNWNplyFSd8r5DHI+rBYZpxl/2E/iWoc7rL1WAVWfsm0HmzXVPfzOGmYBLUd8MD8X2bKw+5ULx+n4kKADSqX0QVzk8xvyBkREsCM61E4m1YbQ1xXb1TysdbU2Xcpt8LqZPbfguBdqQRACZ9/KWGcdpglISn9pa9ONM2WFkzH5mg/CVCs6GtO2n7RnCRcDaxfQABy8djEfF9SiYHamyqLNvFYZM0GT2aLdF1DiYShuVVc6R9GPBwr/485xK4a2Q/tqaJcO3ASZdNzenpIBz7RQy5eEsK7y9vtAioMBZrRHwNHxUY9w09+3y7etbrVlxLwsIKiXgIs0CFRDnwpPUTLZRsBQ1O2zggyschlWVC90FU5ggaKG8uqUDstG719F91dZAM8h50FajLvSkiMCihW6qoPvYtUYD3SmrzA9w05tBsp7JsDzdhqKudV9Rk2aHK5MqD6lB1cN72fm5foGJUJysqBGG1Ym5cNFFdKPlh2Y3IS+P7y7HcH11flWPItRewxPVA3uc9InG2LkRUaVZV1jIW9VqV5T33YmzG0N4R/giP+I/TeGLpqoj/Gb1IcpSmI6EGE8oZr5OZCeaMfbOYENz7bYv6hUOlJ7/KXpyZH4gmakQ7hvJG1V4Ju2gI+5FB+gjTCkfkfQ7F2ZBE1Lml69Eu6Xyt2qqtnjHtS0iRDy3PBMw/5bNXLs386/L9wL9rlGIcTl/z7ucc4GIfFa8G+suxx75TDKnR9semP9x89rm3kXaDcuKFwRgXZi1nhsKtdKJoPOKNj6N5d4/T2AJII7zS39dhNQqGv50vh93PSHnc7XUVbHNDsp0MNGf6MA+D47l0JO2k7jlb/DlBLAwQUAAIACACFYM1EoaTC/0gAAABrAAAAGwAAAHVuaXZlcnNhbC91bml2ZXJzYWwucG5nLnhtbLOxr8jNUShLLSrOzM+zVTLUM1Cyt+PlsikoSi3LTC1XqACKAQUhQEmhEsg1QnDLM1NKMkBCBgYIwYzUzPSMElslSyRBfaCZAFBLAQIAABQAAgAIAIVgzURLqMujywMAAPMNAAAdAAAAAAAAAAEAAAAAAAAAAAB1bml2ZXJzYWwvY29tbW9uX21lc3NhZ2VzLmxuZ1BLAQIAABQAAgAIAIVgzUQSmp2G9AIAANsKAAAnAAAAAAAAAAEAAAAAAAYEAAB1bml2ZXJzYWwvZmxhc2hfcHVibGlzaGluZ19zZXR0aW5ncy54bWxQSwECAAAUAAIACACFYM1EeRu/DLgCAABZCgAAIQAAAAAAAAABAAAAAAA/BwAAdW5pdmVyc2FsL2ZsYXNoX3NraW5fc2V0dGluZ3MueG1sUEsBAgAAFAACAAgAhWDNRE4QfUbeAgAAIgoAACYAAAAAAAAAAQAAAAAANgoAAHVuaXZlcnNhbC9odG1sX3B1Ymxpc2hpbmdfc2V0dGluZ3MueG1sUEsBAgAAFAACAAgAhWDNRGy04nelAQAANgYAAB8AAAAAAAAAAQAAAAAAWA0AAHVuaXZlcnNhbC9odG1sX3NraW5fc2V0dGluZ3MuanNQSwECAAAUAAIACACFYM1EGtrqO6oAAAAfAQAAGgAAAAAAAAABAAAAAAA6DwAAdW5pdmVyc2FsL2kxOG5fcHJlc2V0cy54bWxQSwECAAAUAAIACACFYM1ElBOzImkAAABuAAAAHAAAAAAAAAABAAAAAAAcEAAAdW5pdmVyc2FsL2xvY2FsX3NldHRpbmdzLnhtbFBLAQIAABQAAgAIADmTX0OzDXeu7AIAAIgIAAAUAAAAAAAAAAEAAAAAAL8QAAB1bml2ZXJzYWwvcGxheWVyLnhtbFBLAQIAABQAAgAIAIVgzUQ129mtaAEAAPMCAAApAAAAAAAAAAEAAAAAAN0TAAB1bml2ZXJzYWwvc2tpbl9jdXN0b21pemF0aW9uX3NldHRpbmdzLnhtbFBLAQIAABQAAgAIAIVgzUTj1e4p5wkAAHcjAAAXAAAAAAAAAAAAAAAAAIwVAAB1bml2ZXJzYWwvdW5pdmVyc2FsLnBuZ1BLAQIAABQAAgAIAIVgzUShpML/SAAAAGsAAAAbAAAAAAAAAAEAAAAAAKgfAAB1bml2ZXJzYWwvdW5pdmVyc2FsLnBuZy54bWxQSwUGAAAAAAsACwBJAwAAKSAAAAAA"/>
  <p:tag name="ISPRING_PRESENTATION_TITLE" val="ctic7_a4"/>
  <p:tag name="ISPRING_RESOURCE_PATHS_HASH_PRESENTER" val="ce1769c55e73de65faeb328a8c66cf04ea7a8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2074</TotalTime>
  <Words>212</Words>
  <Application>Microsoft Office PowerPoint</Application>
  <PresentationFormat>On-screen Show (4:3)</PresentationFormat>
  <Paragraphs>60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ＭＳ Ｐゴシック</vt:lpstr>
      <vt:lpstr>Arial</vt:lpstr>
      <vt:lpstr>Arial Rounded MT Bold</vt:lpstr>
      <vt:lpstr>Calibri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ctic7_a4</dc:title>
  <dc:creator>Utilizador</dc:creator>
  <cp:lastModifiedBy>Mariana Pereira Teixeira</cp:lastModifiedBy>
  <cp:revision>142</cp:revision>
  <dcterms:created xsi:type="dcterms:W3CDTF">2012-04-22T10:57:36Z</dcterms:created>
  <dcterms:modified xsi:type="dcterms:W3CDTF">2014-07-01T14:48:25Z</dcterms:modified>
</cp:coreProperties>
</file>