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0410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6328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vegetal, mesa, flor, fruta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7384"/>
            <a:ext cx="9383180" cy="6858000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6090511" y="6007926"/>
            <a:ext cx="3174802" cy="877458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458121"/>
            <a:ext cx="7992888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3600" b="1" dirty="0">
                <a:solidFill>
                  <a:srgbClr val="53983C"/>
                </a:solidFill>
                <a:latin typeface="CaeciliaLTStd-Heavy"/>
              </a:rPr>
              <a:t>Nutrientes</a:t>
            </a:r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adequados.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vinho, mesa, interior, sentado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8112"/>
            <a:ext cx="7185549" cy="33898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884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  <a:latin typeface="+mj-lt"/>
              </a:rPr>
              <a:t>Os alimentos são formados por </a:t>
            </a:r>
            <a:r>
              <a:rPr lang="pt-PT" sz="2400" b="1" dirty="0">
                <a:latin typeface="+mj-lt"/>
              </a:rPr>
              <a:t>____________</a:t>
            </a:r>
            <a:r>
              <a:rPr lang="pt-PT" sz="2400" dirty="0">
                <a:solidFill>
                  <a:srgbClr val="231F20"/>
                </a:solidFill>
                <a:latin typeface="+mj-lt"/>
              </a:rPr>
              <a:t>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012067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dirty="0"/>
              <a:t>Os glúcidos e os </a:t>
            </a:r>
            <a:r>
              <a:rPr lang="pt-PT" sz="2400" b="1" dirty="0"/>
              <a:t>____________</a:t>
            </a:r>
            <a:r>
              <a:rPr lang="pt-PT" sz="2400" b="1" dirty="0">
                <a:solidFill>
                  <a:schemeClr val="accent2"/>
                </a:solidFill>
              </a:rPr>
              <a:t> </a:t>
            </a:r>
            <a:r>
              <a:rPr lang="pt-PT" sz="2400" dirty="0"/>
              <a:t>fornecem energia para todas as funções do organismo.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rato, alimentação, mesa, interior&#10;&#10;Descrição gerada com confiança muito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8" y="3120002"/>
            <a:ext cx="4487540" cy="372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mesa, alimentação, prato, céu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483" y="819282"/>
            <a:ext cx="4968282" cy="337759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03548" y="3799279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/>
              <a:t>A carência de </a:t>
            </a:r>
            <a:r>
              <a:rPr lang="pt-PT" sz="2400" b="1" dirty="0"/>
              <a:t>____________</a:t>
            </a:r>
            <a:r>
              <a:rPr lang="pt-PT" sz="2400" dirty="0"/>
              <a:t> causa atrasos de crescimento, dificuldades de aprendizagem e pouca resistência às doenças.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, parede&#10;&#10;Descrição gerada com confianç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3839899" cy="60212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19872" y="2938948"/>
            <a:ext cx="5580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/>
              <a:t>A falta de vitamina D causa </a:t>
            </a:r>
            <a:r>
              <a:rPr lang="pt-PT" sz="2400" b="1" dirty="0"/>
              <a:t>__________</a:t>
            </a:r>
            <a:r>
              <a:rPr lang="pt-PT" sz="2400" dirty="0"/>
              <a:t>, uma doença que afeta os ossos.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árvore, céu, exterior, vegetal&#10;&#10;Descrição gerada com confiança muito alta">
            <a:extLst>
              <a:ext uri="{FF2B5EF4-FFF2-40B4-BE49-F238E27FC236}">
                <a16:creationId xmlns:a16="http://schemas.microsoft.com/office/drawing/2014/main" id="{7276988B-9DB0-41AC-BBF9-1E646AF99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7671"/>
            <a:ext cx="9144000" cy="398032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165304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97325" y="2208835"/>
            <a:ext cx="53428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/>
              <a:t>A prisão de ventre é devida a uma alimentação pobre em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489466" y="2420888"/>
            <a:ext cx="33921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/>
              <a:t>Uma criança tem uma maior necessidade de nutrientes com função </a:t>
            </a:r>
            <a:r>
              <a:rPr lang="pt-PT" sz="2400" b="1" dirty="0"/>
              <a:t>____________</a:t>
            </a:r>
            <a:r>
              <a:rPr lang="pt-PT" sz="2400" dirty="0"/>
              <a:t> do que um adulto.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&#10;&#10;Descrição gerada com confiança alta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2" y="2347311"/>
            <a:ext cx="5979578" cy="453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rato, alimentação, sanduíche, mesa&#10;&#10;Descrição gerada com confiança muito alta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08715"/>
            <a:ext cx="4248472" cy="283231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/>
              <a:t>Uma ementa diária equilibrada deve ser variada e seguir as orientações da </a:t>
            </a:r>
            <a:r>
              <a:rPr lang="pt-PT" sz="2400" b="1" dirty="0"/>
              <a:t>______________________________________ .</a:t>
            </a:r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mulher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5633" y="826303"/>
            <a:ext cx="2928367" cy="558924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6372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/>
              <a:t>Na ementa de um desportista, antes da realização de atividade física, não podem faltar alimentos ricos em </a:t>
            </a:r>
            <a:r>
              <a:rPr lang="pt-PT" sz="2400" b="1" dirty="0"/>
              <a:t>_____________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coisa&#10;&#10;Descrição gerada com confianç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44" y="2060848"/>
            <a:ext cx="3833321" cy="365937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841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/>
              <a:t>O consumo de álcool antes dos 17 anos pode causar danos graves no fígado e no </a:t>
            </a:r>
            <a:r>
              <a:rPr lang="pt-PT" sz="2400" b="1" dirty="0"/>
              <a:t>_______________ 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éu&#10;&#10;Descrição gerada com confiança alta">
            <a:extLst>
              <a:ext uri="{FF2B5EF4-FFF2-40B4-BE49-F238E27FC236}">
                <a16:creationId xmlns:a16="http://schemas.microsoft.com/office/drawing/2014/main" id="{AACBE61B-5BAF-489F-921E-3761D2255B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0"/>
          <a:stretch/>
        </p:blipFill>
        <p:spPr>
          <a:xfrm>
            <a:off x="-14235" y="379964"/>
            <a:ext cx="9144000" cy="513726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44951" y="5293217"/>
            <a:ext cx="66405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/>
              <a:t>Para evitar hipertensão arterial, o </a:t>
            </a:r>
            <a:r>
              <a:rPr lang="pt-PT" sz="2400" b="1" dirty="0"/>
              <a:t>___________ </a:t>
            </a:r>
            <a:r>
              <a:rPr lang="pt-PT" sz="2400" dirty="0"/>
              <a:t> deve ser substituído por ervas aromáticas.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vinho, mesa, interior, sentado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8112"/>
            <a:ext cx="7185549" cy="33898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884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  <a:latin typeface="+mj-lt"/>
              </a:rPr>
              <a:t>Os alimentos são formados por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nutrientes</a:t>
            </a:r>
            <a:r>
              <a:rPr lang="pt-PT" sz="2400" dirty="0">
                <a:solidFill>
                  <a:srgbClr val="231F20"/>
                </a:solidFill>
                <a:latin typeface="+mj-lt"/>
              </a:rPr>
              <a:t>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0798726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012067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dirty="0"/>
              <a:t>Os glúcidos e os </a:t>
            </a:r>
            <a:r>
              <a:rPr lang="pt-PT" sz="2400" b="1" dirty="0">
                <a:solidFill>
                  <a:srgbClr val="C00000"/>
                </a:solidFill>
              </a:rPr>
              <a:t>lípidos</a:t>
            </a:r>
            <a:r>
              <a:rPr lang="pt-PT" sz="2400" b="1" dirty="0">
                <a:solidFill>
                  <a:schemeClr val="accent2"/>
                </a:solidFill>
              </a:rPr>
              <a:t> </a:t>
            </a:r>
            <a:r>
              <a:rPr lang="pt-PT" sz="2400" dirty="0"/>
              <a:t>fornecem energia para todas as funções do organismo.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rato, alimentação, mesa, interior&#10;&#10;Descrição gerada com confiança muito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8" y="3136794"/>
            <a:ext cx="4487540" cy="372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81804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mesa, alimentação, prato, céu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483" y="819282"/>
            <a:ext cx="4968282" cy="337759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03548" y="3799279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/>
              <a:t>A carência de </a:t>
            </a:r>
            <a:r>
              <a:rPr lang="pt-PT" sz="2400" b="1" dirty="0">
                <a:solidFill>
                  <a:srgbClr val="C00000"/>
                </a:solidFill>
              </a:rPr>
              <a:t>proteínas</a:t>
            </a:r>
            <a:r>
              <a:rPr lang="pt-PT" sz="2400" dirty="0"/>
              <a:t> causa atrasos de crescimento, dificuldades de aprendizagem e pouca resistência às doenças.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9264988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, parede&#10;&#10;Descrição gerada com confianç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3839899" cy="60212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19872" y="2938948"/>
            <a:ext cx="5580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/>
              <a:t>A falta de vitamina D causa </a:t>
            </a:r>
            <a:r>
              <a:rPr lang="pt-PT" sz="2400" b="1" dirty="0">
                <a:solidFill>
                  <a:srgbClr val="C00000"/>
                </a:solidFill>
              </a:rPr>
              <a:t>raquitismo</a:t>
            </a:r>
            <a:r>
              <a:rPr lang="pt-PT" sz="2400" dirty="0"/>
              <a:t>, uma doença que afeta os ossos.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8013706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árvore, céu, exterior, vegetal&#10;&#10;Descrição gerada com confiança muito alta">
            <a:extLst>
              <a:ext uri="{FF2B5EF4-FFF2-40B4-BE49-F238E27FC236}">
                <a16:creationId xmlns:a16="http://schemas.microsoft.com/office/drawing/2014/main" id="{F3F29F44-572C-4A2F-BEEC-F723411E4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7671"/>
            <a:ext cx="9144000" cy="398032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97325" y="2208835"/>
            <a:ext cx="53428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/>
              <a:t>A prisão de ventre é devida a uma alimentação pobre em </a:t>
            </a:r>
            <a:r>
              <a:rPr lang="pt-PT" sz="2400" b="1" dirty="0">
                <a:solidFill>
                  <a:srgbClr val="C00000"/>
                </a:solidFill>
              </a:rPr>
              <a:t>fibras</a:t>
            </a:r>
            <a:r>
              <a:rPr lang="pt-PT" sz="2400" dirty="0"/>
              <a:t>.</a:t>
            </a:r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4136952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489466" y="2420888"/>
            <a:ext cx="33921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/>
              <a:t>Uma criança tem uma maior necessidade de nutrientes com função </a:t>
            </a:r>
            <a:r>
              <a:rPr lang="pt-PT" sz="2400" b="1" dirty="0">
                <a:solidFill>
                  <a:srgbClr val="C00000"/>
                </a:solidFill>
              </a:rPr>
              <a:t>plástica</a:t>
            </a:r>
            <a:r>
              <a:rPr lang="pt-PT" sz="2400" dirty="0"/>
              <a:t> do que um adulto.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&#10;&#10;Descrição gerada com confiança alta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2" y="2347311"/>
            <a:ext cx="5979578" cy="453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21476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rato, alimentação, sanduíche, mesa&#10;&#10;Descrição gerada com confiança muito alta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08715"/>
            <a:ext cx="4248472" cy="283231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/>
              <a:t>Uma ementa diária equilibrada deve ser variada e seguir as orientações da </a:t>
            </a:r>
            <a:r>
              <a:rPr lang="pt-PT" sz="2400" b="1" dirty="0">
                <a:solidFill>
                  <a:srgbClr val="C00000"/>
                </a:solidFill>
              </a:rPr>
              <a:t>Pirâmide da Alimentação Mediterrânica/Roda da Alimentação Mediterrânica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5442148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mulher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5633" y="826303"/>
            <a:ext cx="2928367" cy="558924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6372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/>
              <a:t>Na ementa de um desportista, antes da realização de atividade física, não podem faltar alimentos ricos em </a:t>
            </a:r>
            <a:r>
              <a:rPr lang="pt-PT" sz="2400" b="1" dirty="0">
                <a:solidFill>
                  <a:srgbClr val="C00000"/>
                </a:solidFill>
              </a:rPr>
              <a:t>glúcidos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3795835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coisa&#10;&#10;Descrição gerada com confiança alt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44" y="2060848"/>
            <a:ext cx="3833321" cy="365937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841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/>
              <a:t>O consumo de álcool antes dos 17 anos pode causar danos graves no fígado e no </a:t>
            </a:r>
            <a:r>
              <a:rPr lang="pt-PT" sz="2400" b="1" dirty="0">
                <a:solidFill>
                  <a:srgbClr val="C00000"/>
                </a:solidFill>
              </a:rPr>
              <a:t>cérebro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803336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44952" y="5293217"/>
            <a:ext cx="5539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/>
              <a:t>Para evitar hipertensão arterial, o </a:t>
            </a:r>
            <a:r>
              <a:rPr lang="pt-PT" sz="2400" b="1" dirty="0">
                <a:solidFill>
                  <a:srgbClr val="C00000"/>
                </a:solidFill>
              </a:rPr>
              <a:t>sal</a:t>
            </a:r>
            <a:r>
              <a:rPr lang="pt-PT" sz="2400" dirty="0"/>
              <a:t> deve ser substituído por ervas aromáticas.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3" name="Imagem 2" descr="Uma imagem com céu&#10;&#10;Descrição gerada com confiança alta">
            <a:extLst>
              <a:ext uri="{FF2B5EF4-FFF2-40B4-BE49-F238E27FC236}">
                <a16:creationId xmlns:a16="http://schemas.microsoft.com/office/drawing/2014/main" id="{856F0E19-57B0-4DB5-9519-2D38F620DF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0"/>
          <a:stretch/>
        </p:blipFill>
        <p:spPr>
          <a:xfrm>
            <a:off x="-14235" y="379964"/>
            <a:ext cx="9144000" cy="513726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250704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2178</TotalTime>
  <Words>376</Words>
  <Application>Microsoft Office PowerPoint</Application>
  <PresentationFormat>Apresentação no Ecrã (4:3)</PresentationFormat>
  <Paragraphs>31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CaeciliaLTStd-Heavy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190</cp:revision>
  <dcterms:created xsi:type="dcterms:W3CDTF">2011-10-19T09:30:38Z</dcterms:created>
  <dcterms:modified xsi:type="dcterms:W3CDTF">2017-06-21T15:39:16Z</dcterms:modified>
</cp:coreProperties>
</file>