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74814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55528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654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15572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21-06-2017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alimentação, chávena, interior&#10;&#10;Descrição gerada com confiança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161450"/>
            <a:ext cx="3851920" cy="3696549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69198" y="609329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683568" y="2041957"/>
            <a:ext cx="7776864" cy="17543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1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  <a:p>
            <a:pPr algn="ctr"/>
            <a:r>
              <a:rPr lang="pt-PT" sz="3600" b="1" dirty="0">
                <a:solidFill>
                  <a:srgbClr val="53983C"/>
                </a:solidFill>
                <a:latin typeface="CaeciliaLTStd-Heavy"/>
              </a:rPr>
              <a:t>Cuidados com a alimentação</a:t>
            </a:r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743936" y="2276872"/>
            <a:ext cx="54366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Seleciona em cada frase a opção correta.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67544" y="2420888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>
                <a:solidFill>
                  <a:srgbClr val="231F20"/>
                </a:solidFill>
              </a:rPr>
              <a:t>A publicidade </a:t>
            </a:r>
            <a:r>
              <a:rPr lang="pt-PT" sz="2400" b="1" dirty="0">
                <a:solidFill>
                  <a:srgbClr val="231F20"/>
                </a:solidFill>
              </a:rPr>
              <a:t>exerce/não exerce </a:t>
            </a:r>
            <a:r>
              <a:rPr lang="pt-PT" sz="2400" dirty="0">
                <a:solidFill>
                  <a:srgbClr val="231F20"/>
                </a:solidFill>
              </a:rPr>
              <a:t>influência nos hábitos alimentares das crianças.</a:t>
            </a:r>
          </a:p>
          <a:p>
            <a:pPr marL="263525" indent="-263525"/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parede, alimentação, interior&#10;&#10;Descrição gerada com confiança muito alta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CEEED"/>
              </a:clrFrom>
              <a:clrTo>
                <a:srgbClr val="ECEE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1"/>
          <a:stretch/>
        </p:blipFill>
        <p:spPr>
          <a:xfrm>
            <a:off x="5436096" y="2564904"/>
            <a:ext cx="3288742" cy="35281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012067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2.</a:t>
            </a:r>
            <a:r>
              <a:rPr lang="pt-PT" sz="2400" dirty="0">
                <a:solidFill>
                  <a:srgbClr val="231F20"/>
                </a:solidFill>
              </a:rPr>
              <a:t> Os rótulos dos alimentos </a:t>
            </a:r>
            <a:r>
              <a:rPr lang="pt-PT" sz="2400" b="1" dirty="0">
                <a:solidFill>
                  <a:srgbClr val="231F20"/>
                </a:solidFill>
              </a:rPr>
              <a:t>devem/não devem </a:t>
            </a:r>
            <a:r>
              <a:rPr lang="pt-PT" sz="2400" dirty="0">
                <a:solidFill>
                  <a:srgbClr val="231F20"/>
                </a:solidFill>
              </a:rPr>
              <a:t>apresentar o nome ou firma do fabricante ou importador.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edifício, mulher&#10;&#10;Descrição gerada com confiança alt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356652"/>
            <a:ext cx="4680520" cy="31203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alimentação, chávena, fruta, mesa&#10;&#10;Descrição gerada com confiança muito alta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4"/>
          <a:stretch/>
        </p:blipFill>
        <p:spPr>
          <a:xfrm>
            <a:off x="0" y="3736010"/>
            <a:ext cx="9144000" cy="312199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95535" y="2777351"/>
            <a:ext cx="87342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solidFill>
                  <a:srgbClr val="231F20"/>
                </a:solidFill>
              </a:rPr>
              <a:t>Os aditivos alimentares que evitam alterações provocadas pelo contacto com o oxigénio do ar são os </a:t>
            </a:r>
            <a:r>
              <a:rPr lang="pt-PT" sz="2400" b="1" dirty="0">
                <a:solidFill>
                  <a:srgbClr val="231F20"/>
                </a:solidFill>
              </a:rPr>
              <a:t>conservantes/antioxidantes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938948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solidFill>
                  <a:srgbClr val="231F20"/>
                </a:solidFill>
              </a:rPr>
              <a:t>Uma das desvantagens do uso de aditivos alimentares é </a:t>
            </a:r>
            <a:r>
              <a:rPr lang="pt-PT" sz="2400" b="1" dirty="0">
                <a:solidFill>
                  <a:srgbClr val="231F20"/>
                </a:solidFill>
              </a:rPr>
              <a:t>impedir o desenvolvimento de microrganismos/poderem causar alergias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chávena, alimentação&#10;&#10;Descrição gerada com confiança alta"/>
          <p:cNvPicPr>
            <a:picLocks noChangeAspect="1"/>
          </p:cNvPicPr>
          <p:nvPr/>
        </p:nvPicPr>
        <p:blipFill>
          <a:blip r:embed="rId6">
            <a:clrChange>
              <a:clrFrom>
                <a:srgbClr val="F3F5FD"/>
              </a:clrFrom>
              <a:clrTo>
                <a:srgbClr val="F3F5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144485"/>
            <a:ext cx="4320480" cy="271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97325" y="2208835"/>
            <a:ext cx="82231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>
                <a:solidFill>
                  <a:srgbClr val="231F20"/>
                </a:solidFill>
              </a:rPr>
              <a:t>O desenvolvimento da ciência e da tecnologia </a:t>
            </a:r>
            <a:r>
              <a:rPr lang="pt-PT" sz="2400" b="1" dirty="0">
                <a:solidFill>
                  <a:srgbClr val="231F20"/>
                </a:solidFill>
              </a:rPr>
              <a:t>permite/não permite </a:t>
            </a:r>
            <a:r>
              <a:rPr lang="pt-PT" sz="2400" dirty="0">
                <a:solidFill>
                  <a:srgbClr val="231F20"/>
                </a:solidFill>
              </a:rPr>
              <a:t>produzir alimentos e bebidas de uma forma mais segura e eficiente.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interior, mulher, mesa&#10;&#10;Descrição gerada com confiança muito alt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488338"/>
            <a:ext cx="4248472" cy="28323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650015"/>
            <a:ext cx="82269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>
                <a:solidFill>
                  <a:srgbClr val="231F20"/>
                </a:solidFill>
              </a:rPr>
              <a:t>Os alimentos frescos devem ser lavados em </a:t>
            </a:r>
            <a:r>
              <a:rPr lang="pt-PT" sz="2400" b="1" dirty="0">
                <a:solidFill>
                  <a:srgbClr val="231F20"/>
                </a:solidFill>
              </a:rPr>
              <a:t>água com sal/água corrente</a:t>
            </a:r>
            <a:r>
              <a:rPr lang="pt-PT" sz="2400" dirty="0">
                <a:solidFill>
                  <a:srgbClr val="231F20"/>
                </a:solidFill>
              </a:rPr>
              <a:t> antes de serem ingeridos ou cozinhados.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alimentação, fruta, mesa, interior&#10;&#10;Descrição gerada com confiança muito alta">
            <a:extLst>
              <a:ext uri="{FF2B5EF4-FFF2-40B4-BE49-F238E27FC236}">
                <a16:creationId xmlns:a16="http://schemas.microsoft.com/office/drawing/2014/main" id="{5722E62A-1962-468B-8AD8-F62F8DD9F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53646"/>
            <a:ext cx="4932040" cy="300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00018" y="2044968"/>
            <a:ext cx="78604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>
                <a:solidFill>
                  <a:srgbClr val="231F20"/>
                </a:solidFill>
              </a:rPr>
              <a:t>No processamento alimentar, os intervenientes </a:t>
            </a:r>
            <a:r>
              <a:rPr lang="pt-PT" sz="2400" b="1" dirty="0">
                <a:solidFill>
                  <a:srgbClr val="231F20"/>
                </a:solidFill>
              </a:rPr>
              <a:t>têm/não têm </a:t>
            </a:r>
            <a:r>
              <a:rPr lang="pt-PT" sz="2400" dirty="0">
                <a:solidFill>
                  <a:srgbClr val="231F20"/>
                </a:solidFill>
              </a:rPr>
              <a:t>a obrigação de assegurar as condições de conservação e higiene.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alimentação, mesa, prato&#10;&#10;Descrição gerada com confiança muito alta">
            <a:extLst>
              <a:ext uri="{FF2B5EF4-FFF2-40B4-BE49-F238E27FC236}">
                <a16:creationId xmlns:a16="http://schemas.microsoft.com/office/drawing/2014/main" id="{6D1DFCE3-CCD4-4754-97A8-EE8C89BF79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284984"/>
            <a:ext cx="4355976" cy="28999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vaso, interior, parede, branco&#10;&#10;Descrição gerada com confiança muito alta">
            <a:extLst>
              <a:ext uri="{FF2B5EF4-FFF2-40B4-BE49-F238E27FC236}">
                <a16:creationId xmlns:a16="http://schemas.microsoft.com/office/drawing/2014/main" id="{C1A6F4D5-E337-4B13-BE17-696F0714C1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679" y="836712"/>
            <a:ext cx="2303086" cy="582626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63727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pt-PT" sz="2400" dirty="0">
                <a:solidFill>
                  <a:srgbClr val="231F20"/>
                </a:solidFill>
              </a:rPr>
              <a:t>Um alimento </a:t>
            </a:r>
            <a:r>
              <a:rPr lang="pt-PT" sz="2400" i="1" dirty="0">
                <a:solidFill>
                  <a:srgbClr val="231F20"/>
                </a:solidFill>
              </a:rPr>
              <a:t>light </a:t>
            </a:r>
            <a:r>
              <a:rPr lang="pt-PT" sz="2400" dirty="0">
                <a:solidFill>
                  <a:srgbClr val="231F20"/>
                </a:solidFill>
              </a:rPr>
              <a:t>apresenta uma redução </a:t>
            </a:r>
            <a:r>
              <a:rPr lang="pt-PT" sz="2400" b="1" dirty="0">
                <a:solidFill>
                  <a:srgbClr val="231F20"/>
                </a:solidFill>
              </a:rPr>
              <a:t>inferior/superior </a:t>
            </a:r>
            <a:r>
              <a:rPr lang="pt-PT" sz="2400" dirty="0">
                <a:solidFill>
                  <a:srgbClr val="231F20"/>
                </a:solidFill>
              </a:rPr>
              <a:t>a 25 % de um dos seus componentes ou do seu valor calórico original.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rato, mesa, alimentação, noz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248" y="1628800"/>
            <a:ext cx="4095517" cy="4095517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2780928"/>
            <a:ext cx="49130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pt-PT" sz="2400" dirty="0">
                <a:solidFill>
                  <a:srgbClr val="231F20"/>
                </a:solidFill>
              </a:rPr>
              <a:t>Os novos alimentos podem apresentar riscos como, por exemplo, </a:t>
            </a:r>
            <a:r>
              <a:rPr lang="pt-PT" sz="2400" b="1" dirty="0">
                <a:solidFill>
                  <a:srgbClr val="231F20"/>
                </a:solidFill>
              </a:rPr>
              <a:t>causar/não causar </a:t>
            </a:r>
            <a:r>
              <a:rPr lang="pt-PT" sz="2400" dirty="0">
                <a:solidFill>
                  <a:srgbClr val="231F20"/>
                </a:solidFill>
              </a:rPr>
              <a:t>obesidade.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827584" y="2586305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>
                <a:solidFill>
                  <a:srgbClr val="231F20"/>
                </a:solidFill>
              </a:rPr>
              <a:t>A utilização de probióticos em grandes quantidades </a:t>
            </a:r>
            <a:r>
              <a:rPr lang="pt-PT" sz="2400" b="1" dirty="0">
                <a:solidFill>
                  <a:srgbClr val="231F20"/>
                </a:solidFill>
              </a:rPr>
              <a:t>não é útil/é útil </a:t>
            </a:r>
            <a:r>
              <a:rPr lang="pt-PT" sz="2400" dirty="0">
                <a:solidFill>
                  <a:srgbClr val="231F20"/>
                </a:solidFill>
              </a:rPr>
              <a:t>para o bom funcionamento da flora intestinal.</a:t>
            </a:r>
            <a:endParaRPr lang="pt-PT" sz="2400" dirty="0"/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tângulo 6"/>
          <p:cNvSpPr/>
          <p:nvPr/>
        </p:nvSpPr>
        <p:spPr>
          <a:xfrm>
            <a:off x="2286000" y="-229564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2400" b="1" dirty="0">
                <a:solidFill>
                  <a:srgbClr val="231F20"/>
                </a:solidFill>
              </a:rPr>
              <a:t>1. 2. 3. 4. 5. 6. 7. 8. 9. 10. </a:t>
            </a:r>
            <a:endParaRPr lang="pt-PT" dirty="0"/>
          </a:p>
        </p:txBody>
      </p:sp>
      <p:pic>
        <p:nvPicPr>
          <p:cNvPr id="3" name="Imagem 2" descr="Uma imagem com mesa, interior, sentado, coisa&#10;&#10;Descrição gerada com confiança muito alta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494" b="93878" l="4921" r="95397">
                        <a14:foregroundMark x1="16032" y1="37106" x2="79683" y2="23377"/>
                        <a14:foregroundMark x1="79683" y1="23377" x2="92698" y2="15770"/>
                        <a14:foregroundMark x1="92698" y1="15770" x2="94286" y2="12801"/>
                        <a14:foregroundMark x1="19048" y1="23377" x2="39365" y2="12801"/>
                        <a14:foregroundMark x1="39365" y1="12801" x2="90317" y2="6679"/>
                        <a14:foregroundMark x1="30952" y1="39703" x2="74921" y2="32468"/>
                        <a14:foregroundMark x1="74921" y1="32468" x2="95397" y2="21892"/>
                        <a14:foregroundMark x1="5079" y1="23377" x2="21111" y2="41002"/>
                        <a14:foregroundMark x1="12063" y1="81447" x2="24762" y2="81818"/>
                        <a14:foregroundMark x1="14762" y1="84601" x2="11429" y2="80334"/>
                        <a14:foregroundMark x1="38095" y1="93878" x2="90317" y2="62523"/>
                        <a14:foregroundMark x1="90317" y1="62523" x2="90317" y2="619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334" y="3246098"/>
            <a:ext cx="3518429" cy="301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67544" y="2420888"/>
            <a:ext cx="4680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>
                <a:solidFill>
                  <a:srgbClr val="231F20"/>
                </a:solidFill>
              </a:rPr>
              <a:t>A publicidade </a:t>
            </a:r>
            <a:r>
              <a:rPr lang="pt-PT" sz="2400" b="1" dirty="0">
                <a:solidFill>
                  <a:srgbClr val="C00000"/>
                </a:solidFill>
              </a:rPr>
              <a:t>exerce</a:t>
            </a:r>
            <a:r>
              <a:rPr lang="pt-PT" sz="2400" b="1" dirty="0">
                <a:solidFill>
                  <a:srgbClr val="231F20"/>
                </a:solidFill>
              </a:rPr>
              <a:t> </a:t>
            </a:r>
            <a:r>
              <a:rPr lang="pt-PT" sz="2400" dirty="0">
                <a:solidFill>
                  <a:srgbClr val="231F20"/>
                </a:solidFill>
              </a:rPr>
              <a:t>influência nos hábitos alimentares das crianças.</a:t>
            </a:r>
          </a:p>
          <a:p>
            <a:pPr marL="263525" indent="-263525"/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parede, alimentação, interior&#10;&#10;Descrição gerada com confiança muito alta"/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CEEED"/>
              </a:clrFrom>
              <a:clrTo>
                <a:srgbClr val="ECEEE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1"/>
          <a:stretch/>
        </p:blipFill>
        <p:spPr>
          <a:xfrm>
            <a:off x="5436096" y="2564904"/>
            <a:ext cx="3288742" cy="35281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80929835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012067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2.</a:t>
            </a:r>
            <a:r>
              <a:rPr lang="pt-PT" sz="2400" dirty="0">
                <a:solidFill>
                  <a:srgbClr val="231F20"/>
                </a:solidFill>
              </a:rPr>
              <a:t> Os rótulos dos alimentos </a:t>
            </a:r>
            <a:r>
              <a:rPr lang="pt-PT" sz="2400" b="1" dirty="0">
                <a:solidFill>
                  <a:srgbClr val="C00000"/>
                </a:solidFill>
              </a:rPr>
              <a:t>devem </a:t>
            </a:r>
            <a:r>
              <a:rPr lang="pt-PT" sz="2400" dirty="0">
                <a:solidFill>
                  <a:srgbClr val="231F20"/>
                </a:solidFill>
              </a:rPr>
              <a:t>apresentar o nome ou firma do fabricante ou importador.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edifício, mulher&#10;&#10;Descrição gerada com confiança alt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356652"/>
            <a:ext cx="4680520" cy="312034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71731331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alimentação, chávena, fruta, mesa&#10;&#10;Descrição gerada com confiança muito alta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4"/>
          <a:stretch/>
        </p:blipFill>
        <p:spPr>
          <a:xfrm>
            <a:off x="0" y="3736010"/>
            <a:ext cx="9144000" cy="3121990"/>
          </a:xfrm>
          <a:prstGeom prst="rect">
            <a:avLst/>
          </a:prstGeom>
        </p:spPr>
      </p:pic>
      <p:sp>
        <p:nvSpPr>
          <p:cNvPr id="8" name="Retângulo 7"/>
          <p:cNvSpPr/>
          <p:nvPr/>
        </p:nvSpPr>
        <p:spPr>
          <a:xfrm>
            <a:off x="395535" y="2777351"/>
            <a:ext cx="87342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solidFill>
                  <a:srgbClr val="231F20"/>
                </a:solidFill>
              </a:rPr>
              <a:t>Os aditivos alimentares que evitam alterações provocadas pelo contacto com o oxigénio do ar são os </a:t>
            </a:r>
            <a:r>
              <a:rPr lang="pt-PT" sz="2400" b="1" dirty="0">
                <a:solidFill>
                  <a:srgbClr val="C00000"/>
                </a:solidFill>
              </a:rPr>
              <a:t>antioxidantes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1108413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938948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solidFill>
                  <a:srgbClr val="231F20"/>
                </a:solidFill>
              </a:rPr>
              <a:t>Uma das desvantagens do uso de aditivos alimentares é </a:t>
            </a:r>
            <a:r>
              <a:rPr lang="pt-PT" sz="2400" b="1" dirty="0">
                <a:solidFill>
                  <a:srgbClr val="C00000"/>
                </a:solidFill>
              </a:rPr>
              <a:t>poderem causar alergias</a:t>
            </a:r>
            <a:r>
              <a:rPr lang="pt-PT" sz="2400" dirty="0">
                <a:solidFill>
                  <a:srgbClr val="231F20"/>
                </a:solidFill>
              </a:rPr>
              <a:t>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chávena, alimentação&#10;&#10;Descrição gerada com confiança alta"/>
          <p:cNvPicPr>
            <a:picLocks noChangeAspect="1"/>
          </p:cNvPicPr>
          <p:nvPr/>
        </p:nvPicPr>
        <p:blipFill>
          <a:blip r:embed="rId6">
            <a:clrChange>
              <a:clrFrom>
                <a:srgbClr val="F3F5FD"/>
              </a:clrFrom>
              <a:clrTo>
                <a:srgbClr val="F3F5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144485"/>
            <a:ext cx="4320480" cy="271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676631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97325" y="2208835"/>
            <a:ext cx="82231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>
                <a:solidFill>
                  <a:srgbClr val="231F20"/>
                </a:solidFill>
              </a:rPr>
              <a:t>O desenvolvimento da ciência e da tecnologia </a:t>
            </a:r>
            <a:r>
              <a:rPr lang="pt-PT" sz="2400" b="1" dirty="0">
                <a:solidFill>
                  <a:srgbClr val="C00000"/>
                </a:solidFill>
              </a:rPr>
              <a:t>permite</a:t>
            </a:r>
            <a:r>
              <a:rPr lang="pt-PT" sz="2400" b="1" dirty="0">
                <a:solidFill>
                  <a:srgbClr val="231F20"/>
                </a:solidFill>
              </a:rPr>
              <a:t>  </a:t>
            </a:r>
            <a:r>
              <a:rPr lang="pt-PT" sz="2400" dirty="0">
                <a:solidFill>
                  <a:srgbClr val="231F20"/>
                </a:solidFill>
              </a:rPr>
              <a:t>produzir alimentos e bebidas de uma forma mais segura e eficiente.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interior, mulher, mesa&#10;&#10;Descrição gerada com confiança muito alt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3488338"/>
            <a:ext cx="4248472" cy="283231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51057705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650015"/>
            <a:ext cx="82269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>
                <a:solidFill>
                  <a:srgbClr val="231F20"/>
                </a:solidFill>
              </a:rPr>
              <a:t>Os alimentos frescos devem ser lavados em </a:t>
            </a:r>
            <a:r>
              <a:rPr lang="pt-PT" sz="2400" b="1" dirty="0">
                <a:solidFill>
                  <a:srgbClr val="C00000"/>
                </a:solidFill>
              </a:rPr>
              <a:t>água corrente </a:t>
            </a:r>
            <a:r>
              <a:rPr lang="pt-PT" sz="2400" dirty="0">
                <a:solidFill>
                  <a:srgbClr val="231F20"/>
                </a:solidFill>
              </a:rPr>
              <a:t>antes de serem ingeridos ou cozinhados.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alimentação, fruta, mesa, interior&#10;&#10;Descrição gerada com confiança muito alta">
            <a:extLst>
              <a:ext uri="{FF2B5EF4-FFF2-40B4-BE49-F238E27FC236}">
                <a16:creationId xmlns:a16="http://schemas.microsoft.com/office/drawing/2014/main" id="{A89DB650-1761-488D-A6C3-43B62F6212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853646"/>
            <a:ext cx="4932040" cy="300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64794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00018" y="2044968"/>
            <a:ext cx="67082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>
                <a:solidFill>
                  <a:srgbClr val="231F20"/>
                </a:solidFill>
              </a:rPr>
              <a:t>No processamento alimentar, os intervenientes </a:t>
            </a:r>
            <a:r>
              <a:rPr lang="pt-PT" sz="2400" b="1" dirty="0">
                <a:solidFill>
                  <a:srgbClr val="C00000"/>
                </a:solidFill>
              </a:rPr>
              <a:t>têm</a:t>
            </a:r>
            <a:r>
              <a:rPr lang="pt-PT" sz="2400" b="1" dirty="0">
                <a:solidFill>
                  <a:srgbClr val="231F20"/>
                </a:solidFill>
              </a:rPr>
              <a:t> </a:t>
            </a:r>
            <a:r>
              <a:rPr lang="pt-PT" sz="2400" dirty="0">
                <a:solidFill>
                  <a:srgbClr val="231F20"/>
                </a:solidFill>
              </a:rPr>
              <a:t>a obrigação de assegurar as condições de conservação e higiene.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Imagem 5" descr="Uma imagem com pessoa, alimentação, mesa, prato&#10;&#10;Descrição gerada com confiança muito alta">
            <a:extLst>
              <a:ext uri="{FF2B5EF4-FFF2-40B4-BE49-F238E27FC236}">
                <a16:creationId xmlns:a16="http://schemas.microsoft.com/office/drawing/2014/main" id="{C1A61C83-E59F-4B60-8965-3B03CA5F29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3481355"/>
            <a:ext cx="4355976" cy="28999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66827425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Uma imagem com vaso, interior, parede, branco&#10;&#10;Descrição gerada com confiança muito alta">
            <a:extLst>
              <a:ext uri="{FF2B5EF4-FFF2-40B4-BE49-F238E27FC236}">
                <a16:creationId xmlns:a16="http://schemas.microsoft.com/office/drawing/2014/main" id="{EBED7458-3F4A-41D3-8703-AE425EC9ED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679" y="836712"/>
            <a:ext cx="2303086" cy="5826260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637270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pt-PT" sz="2400" dirty="0">
                <a:solidFill>
                  <a:srgbClr val="231F20"/>
                </a:solidFill>
              </a:rPr>
              <a:t>Um alimento </a:t>
            </a:r>
            <a:r>
              <a:rPr lang="pt-PT" sz="2400" i="1" dirty="0">
                <a:solidFill>
                  <a:srgbClr val="231F20"/>
                </a:solidFill>
              </a:rPr>
              <a:t>light </a:t>
            </a:r>
            <a:r>
              <a:rPr lang="pt-PT" sz="2400" dirty="0">
                <a:solidFill>
                  <a:srgbClr val="231F20"/>
                </a:solidFill>
              </a:rPr>
              <a:t>apresenta uma redução </a:t>
            </a:r>
            <a:r>
              <a:rPr lang="pt-PT" sz="2400" b="1" dirty="0">
                <a:solidFill>
                  <a:srgbClr val="C00000"/>
                </a:solidFill>
              </a:rPr>
              <a:t>superior</a:t>
            </a:r>
            <a:r>
              <a:rPr lang="pt-PT" sz="2400" b="1" dirty="0">
                <a:solidFill>
                  <a:srgbClr val="231F20"/>
                </a:solidFill>
              </a:rPr>
              <a:t> </a:t>
            </a:r>
            <a:r>
              <a:rPr lang="pt-PT" sz="2400" dirty="0">
                <a:solidFill>
                  <a:srgbClr val="231F20"/>
                </a:solidFill>
              </a:rPr>
              <a:t>a 25 % de um dos seus componentes ou do seu valor calórico original.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4165983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prato, mesa, alimentação, noz&#10;&#10;Descrição gerada com confiança muito alt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248" y="1628800"/>
            <a:ext cx="4095517" cy="4095517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2780928"/>
            <a:ext cx="49130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pt-PT" sz="2400" dirty="0">
                <a:solidFill>
                  <a:srgbClr val="231F20"/>
                </a:solidFill>
              </a:rPr>
              <a:t>Os novos alimentos podem apresentar riscos como, por exemplo, </a:t>
            </a:r>
            <a:r>
              <a:rPr lang="pt-PT" sz="2400" b="1" dirty="0">
                <a:solidFill>
                  <a:srgbClr val="C00000"/>
                </a:solidFill>
              </a:rPr>
              <a:t>causar </a:t>
            </a:r>
            <a:r>
              <a:rPr lang="pt-PT" sz="2400" dirty="0">
                <a:solidFill>
                  <a:srgbClr val="231F20"/>
                </a:solidFill>
              </a:rPr>
              <a:t>obesidade.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9159215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827584" y="2586305"/>
            <a:ext cx="74888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>
                <a:solidFill>
                  <a:srgbClr val="231F20"/>
                </a:solidFill>
              </a:rPr>
              <a:t>A utilização de probióticos em grandes quantidades </a:t>
            </a:r>
            <a:r>
              <a:rPr lang="pt-PT" sz="2400" b="1" dirty="0">
                <a:solidFill>
                  <a:srgbClr val="C00000"/>
                </a:solidFill>
              </a:rPr>
              <a:t>não é útil </a:t>
            </a:r>
            <a:r>
              <a:rPr lang="pt-PT" sz="2400" dirty="0">
                <a:solidFill>
                  <a:srgbClr val="231F20"/>
                </a:solidFill>
              </a:rPr>
              <a:t>para o bom funcionamento da flora intestinal.</a:t>
            </a:r>
            <a:endParaRPr lang="pt-PT" sz="2400" dirty="0"/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tângulo 6"/>
          <p:cNvSpPr/>
          <p:nvPr/>
        </p:nvSpPr>
        <p:spPr>
          <a:xfrm>
            <a:off x="2286000" y="-2295644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2400" b="1" dirty="0">
                <a:solidFill>
                  <a:srgbClr val="231F20"/>
                </a:solidFill>
              </a:rPr>
              <a:t>1. 2. 3. 4. 5. 6. 7. 8. 9. 10. </a:t>
            </a:r>
            <a:endParaRPr lang="pt-PT" dirty="0"/>
          </a:p>
        </p:txBody>
      </p:sp>
      <p:pic>
        <p:nvPicPr>
          <p:cNvPr id="3" name="Imagem 2" descr="Uma imagem com mesa, interior, sentado, coisa&#10;&#10;Descrição gerada com confiança muito alta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494" b="93878" l="4921" r="95397">
                        <a14:foregroundMark x1="16032" y1="37106" x2="79683" y2="23377"/>
                        <a14:foregroundMark x1="79683" y1="23377" x2="92698" y2="15770"/>
                        <a14:foregroundMark x1="92698" y1="15770" x2="94286" y2="12801"/>
                        <a14:foregroundMark x1="19048" y1="23377" x2="39365" y2="12801"/>
                        <a14:foregroundMark x1="39365" y1="12801" x2="90317" y2="6679"/>
                        <a14:foregroundMark x1="30952" y1="39703" x2="74921" y2="32468"/>
                        <a14:foregroundMark x1="74921" y1="32468" x2="95397" y2="21892"/>
                        <a14:foregroundMark x1="5079" y1="23377" x2="21111" y2="41002"/>
                        <a14:foregroundMark x1="12063" y1="81447" x2="24762" y2="81818"/>
                        <a14:foregroundMark x1="14762" y1="84601" x2="11429" y2="80334"/>
                        <a14:foregroundMark x1="38095" y1="93878" x2="90317" y2="62523"/>
                        <a14:foregroundMark x1="90317" y1="62523" x2="90317" y2="619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334" y="3246098"/>
            <a:ext cx="3518429" cy="301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541548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2605</TotalTime>
  <Words>476</Words>
  <Application>Microsoft Office PowerPoint</Application>
  <PresentationFormat>Apresentação no Ecrã (4:3)</PresentationFormat>
  <Paragraphs>35</Paragraphs>
  <Slides>23</Slides>
  <Notes>6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7" baseType="lpstr">
      <vt:lpstr>Arial</vt:lpstr>
      <vt:lpstr>CaeciliaLTStd-Heavy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204</cp:revision>
  <dcterms:created xsi:type="dcterms:W3CDTF">2011-10-19T09:30:38Z</dcterms:created>
  <dcterms:modified xsi:type="dcterms:W3CDTF">2017-06-21T15:45:12Z</dcterms:modified>
</cp:coreProperties>
</file>