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983C"/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2" d="100"/>
          <a:sy n="82" d="100"/>
        </p:scale>
        <p:origin x="114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1500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94774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23-06-2017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5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5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868144" y="5992936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67544" y="1628800"/>
            <a:ext cx="8064895" cy="15696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PT" sz="3600" b="1" dirty="0">
                <a:solidFill>
                  <a:srgbClr val="53983C"/>
                </a:solidFill>
              </a:rPr>
              <a:t>Unidade 4</a:t>
            </a: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  <a:p>
            <a:pPr algn="ctr"/>
            <a:r>
              <a:rPr lang="pt-PT" sz="2400" b="1" dirty="0">
                <a:solidFill>
                  <a:srgbClr val="53983C"/>
                </a:solidFill>
              </a:rPr>
              <a:t>A respiração externa e a respiração celular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127665E-F746-4BBD-BB57-615EE654D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95853F5-126D-4E5D-97C9-FB5538F0D98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2924944"/>
            <a:ext cx="2578758" cy="376977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7FF63F5-1A8B-4E20-92DB-5DD0E11472D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65242" y="2564904"/>
            <a:ext cx="2578758" cy="3769771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287524" y="2348880"/>
            <a:ext cx="89289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53983C"/>
                </a:solidFill>
              </a:rPr>
              <a:t>Seleciona a opção que completa corretamente cada frase.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pessoa, vestuário, parede, pose&#10;&#10;Descrição gerada com confiança muito alta">
            <a:extLst>
              <a:ext uri="{FF2B5EF4-FFF2-40B4-BE49-F238E27FC236}">
                <a16:creationId xmlns:a16="http://schemas.microsoft.com/office/drawing/2014/main" id="{2F802DF5-5CEA-4FF8-B5B0-F893941BA08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2874189"/>
            <a:ext cx="3816424" cy="3983811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627784" y="3645024"/>
            <a:ext cx="62646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1. </a:t>
            </a:r>
            <a:r>
              <a:rPr lang="pt-PT" sz="2400" dirty="0">
                <a:solidFill>
                  <a:srgbClr val="231F20"/>
                </a:solidFill>
              </a:rPr>
              <a:t>Os </a:t>
            </a:r>
            <a:r>
              <a:rPr lang="pt-PT" sz="2400" b="1" dirty="0">
                <a:solidFill>
                  <a:srgbClr val="231F20"/>
                </a:solidFill>
              </a:rPr>
              <a:t>pulmões/movimentos respiratórios </a:t>
            </a:r>
            <a:r>
              <a:rPr lang="pt-PT" sz="2400" dirty="0">
                <a:solidFill>
                  <a:srgbClr val="231F20"/>
                </a:solidFill>
              </a:rPr>
              <a:t>permitem que o ar entre e saia do organismo.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2780928"/>
            <a:ext cx="7128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rgbClr val="53983C"/>
                </a:solidFill>
              </a:rPr>
              <a:t> 2. </a:t>
            </a:r>
            <a:r>
              <a:rPr lang="pt-PT" sz="2400" dirty="0"/>
              <a:t>Durante a prática de exercício físico, os movimentos respiratórios ficam </a:t>
            </a:r>
            <a:r>
              <a:rPr lang="pt-PT" sz="2400" b="1" dirty="0"/>
              <a:t>menos/mais </a:t>
            </a:r>
            <a:r>
              <a:rPr lang="pt-PT" sz="2400" dirty="0"/>
              <a:t>acelerados.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ClipArt&#10;&#10;Descrição gerada com confiança muito alta">
            <a:extLst>
              <a:ext uri="{FF2B5EF4-FFF2-40B4-BE49-F238E27FC236}">
                <a16:creationId xmlns:a16="http://schemas.microsoft.com/office/drawing/2014/main" id="{0D5E97F4-DF58-4CD6-B0B5-2DCCAF3530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712293"/>
            <a:ext cx="6084168" cy="314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14376"/>
      </p:ext>
    </p:extLst>
  </p:cSld>
  <p:clrMapOvr>
    <a:masterClrMapping/>
  </p:clrMapOvr>
  <p:transition spd="slow" advTm="60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95536" y="1974468"/>
            <a:ext cx="56886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indent="-268288"/>
            <a:r>
              <a:rPr lang="pt-PT" sz="2400" b="1" dirty="0">
                <a:solidFill>
                  <a:srgbClr val="53983C"/>
                </a:solidFill>
                <a:latin typeface="+mj-lt"/>
              </a:rPr>
              <a:t>3. </a:t>
            </a:r>
            <a:r>
              <a:rPr lang="pt-PT" sz="2400" dirty="0"/>
              <a:t>A troca de gases entre o ar e o sangue que ocorre nos pulmões tem o nome de </a:t>
            </a:r>
            <a:r>
              <a:rPr lang="pt-PT" sz="2400" b="1" dirty="0"/>
              <a:t>respiração externa/respiração celular</a:t>
            </a:r>
            <a:r>
              <a:rPr lang="pt-PT" sz="2400" dirty="0"/>
              <a:t>.</a:t>
            </a:r>
          </a:p>
          <a:p>
            <a:endParaRPr lang="pt-PT" sz="2400" dirty="0">
              <a:latin typeface="+mj-lt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D6A2DF7-7D49-42BD-BE4D-1CB7652CBAD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574" y="1700609"/>
            <a:ext cx="4995238" cy="490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5537" y="3065514"/>
            <a:ext cx="82809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53983C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4. </a:t>
            </a:r>
            <a:r>
              <a:rPr lang="pt-PT" sz="2400" dirty="0"/>
              <a:t>Ao conjunto de reações e de trocas </a:t>
            </a:r>
          </a:p>
          <a:p>
            <a:pPr marL="354013" indent="9525"/>
            <a:r>
              <a:rPr lang="pt-PT" sz="2400" dirty="0"/>
              <a:t>gasosas que ocorrem nas células </a:t>
            </a:r>
          </a:p>
          <a:p>
            <a:pPr marL="354013" indent="9525"/>
            <a:r>
              <a:rPr lang="pt-PT" sz="2400" dirty="0"/>
              <a:t>dá-se o nome de </a:t>
            </a:r>
            <a:r>
              <a:rPr lang="pt-PT" sz="2400" b="1" dirty="0"/>
              <a:t>respiração externa/</a:t>
            </a:r>
          </a:p>
          <a:p>
            <a:pPr marL="354013" indent="9525"/>
            <a:r>
              <a:rPr lang="pt-PT" sz="2400" b="1" dirty="0"/>
              <a:t>/respiração celular</a:t>
            </a:r>
            <a:r>
              <a:rPr lang="pt-PT" sz="2400" dirty="0"/>
              <a:t>.</a:t>
            </a:r>
          </a:p>
          <a:p>
            <a:pPr marL="363538" indent="-363538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alimentação, mesa, interior&#10;&#10;Descrição gerada com confiança alta">
            <a:extLst>
              <a:ext uri="{FF2B5EF4-FFF2-40B4-BE49-F238E27FC236}">
                <a16:creationId xmlns:a16="http://schemas.microsoft.com/office/drawing/2014/main" id="{313A6A00-5681-43BF-86F5-2D31813496E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9" r="14596"/>
          <a:stretch/>
        </p:blipFill>
        <p:spPr>
          <a:xfrm>
            <a:off x="5724128" y="2386825"/>
            <a:ext cx="3087473" cy="292704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67545" y="2780928"/>
            <a:ext cx="53285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rgbClr val="53983C"/>
                </a:solidFill>
                <a:latin typeface="+mj-lt"/>
              </a:rPr>
              <a:t> 5. </a:t>
            </a:r>
            <a:r>
              <a:rPr lang="pt-PT" sz="2400" dirty="0"/>
              <a:t>O ar expirado é </a:t>
            </a:r>
            <a:r>
              <a:rPr lang="pt-PT" sz="2400" b="1" dirty="0"/>
              <a:t>mais/menos </a:t>
            </a:r>
            <a:r>
              <a:rPr lang="pt-PT" sz="2400" dirty="0"/>
              <a:t>rico em dióxido de carbono e vapor de água do que o ar inspirado.</a:t>
            </a:r>
          </a:p>
          <a:p>
            <a:pPr marL="363538" indent="-363538"/>
            <a:endParaRPr lang="pt-PT" sz="2400" dirty="0">
              <a:latin typeface="+mj-lt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86A496C-18ED-46A3-8851-87C40FAD972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362" y="2132856"/>
            <a:ext cx="3292728" cy="341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03848" y="2924944"/>
            <a:ext cx="5045141" cy="1617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6575" indent="-354013"/>
            <a:r>
              <a:rPr lang="pt-PT" sz="2400" b="1" dirty="0">
                <a:solidFill>
                  <a:srgbClr val="53983C"/>
                </a:solidFill>
              </a:rPr>
              <a:t> 6. </a:t>
            </a:r>
            <a:r>
              <a:rPr lang="pt-PT" sz="2400" dirty="0"/>
              <a:t>Geralmente, a temperatura do ar expirado é </a:t>
            </a:r>
            <a:r>
              <a:rPr lang="pt-PT" sz="2400" b="1" dirty="0"/>
              <a:t>mais/menos </a:t>
            </a:r>
            <a:r>
              <a:rPr lang="pt-PT" sz="2400" dirty="0"/>
              <a:t>elevada do que a do ar inspirado.</a:t>
            </a:r>
          </a:p>
          <a:p>
            <a:pPr marL="363538" indent="-363538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 descr="Uma imagem com ClipArt&#10;&#10;Descrição gerada com confiança muito alta">
            <a:extLst>
              <a:ext uri="{FF2B5EF4-FFF2-40B4-BE49-F238E27FC236}">
                <a16:creationId xmlns:a16="http://schemas.microsoft.com/office/drawing/2014/main" id="{AAA3A00B-7CBD-4F4B-9992-B9C73C14A8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182" y="1700808"/>
            <a:ext cx="2958567" cy="525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03848" y="3365499"/>
            <a:ext cx="53285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indent="-268288"/>
            <a:r>
              <a:rPr lang="pt-PT" sz="2400" b="1" dirty="0">
                <a:solidFill>
                  <a:srgbClr val="53983C"/>
                </a:solidFill>
                <a:latin typeface="+mj-lt"/>
              </a:rPr>
              <a:t>7. </a:t>
            </a:r>
            <a:r>
              <a:rPr lang="pt-PT" sz="2400" dirty="0"/>
              <a:t>O dióxido de carbono presente no ar expirado pode ser identificado usando sulfato de </a:t>
            </a:r>
            <a:r>
              <a:rPr lang="pt-PT" sz="2400" b="1" dirty="0"/>
              <a:t>cobre anidro/água de cal</a:t>
            </a:r>
            <a:r>
              <a:rPr lang="pt-PT" sz="2400" dirty="0"/>
              <a:t>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20E0C8A-7AD3-4CE2-B188-12A762C8CA1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" y="1309080"/>
            <a:ext cx="3558698" cy="473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1" y="2650015"/>
            <a:ext cx="41764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indent="-268288"/>
            <a:r>
              <a:rPr lang="pt-PT" sz="2400" b="1" dirty="0">
                <a:solidFill>
                  <a:srgbClr val="53983C"/>
                </a:solidFill>
              </a:rPr>
              <a:t>8. </a:t>
            </a:r>
            <a:r>
              <a:rPr lang="pt-PT" sz="2400" dirty="0"/>
              <a:t>Na respiração celular, o </a:t>
            </a:r>
            <a:r>
              <a:rPr lang="pt-PT" sz="2400" b="1" dirty="0"/>
              <a:t>dióxido de carbono/oxigénio </a:t>
            </a:r>
            <a:r>
              <a:rPr lang="pt-PT" sz="2400" dirty="0"/>
              <a:t>é utilizado para libertar a energia dos nutrientes.</a:t>
            </a:r>
          </a:p>
          <a:p>
            <a:pPr marL="269875" indent="-269875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 descr="Uma imagem com alimentação, mesa, interior&#10;&#10;Descrição gerada com confiança alta">
            <a:extLst>
              <a:ext uri="{FF2B5EF4-FFF2-40B4-BE49-F238E27FC236}">
                <a16:creationId xmlns:a16="http://schemas.microsoft.com/office/drawing/2014/main" id="{BD6639C1-3713-4DA1-BA7B-7FC59CDDE3B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9" r="14596"/>
          <a:stretch/>
        </p:blipFill>
        <p:spPr>
          <a:xfrm>
            <a:off x="5724128" y="2386825"/>
            <a:ext cx="3087473" cy="292704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1019830" y="2185728"/>
            <a:ext cx="68645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indent="-268288"/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O </a:t>
            </a:r>
            <a:r>
              <a:rPr lang="pt-PT" sz="2400" b="1" dirty="0"/>
              <a:t>dióxido de carbono/oxigénio </a:t>
            </a:r>
            <a:r>
              <a:rPr lang="pt-PT" sz="2400" dirty="0"/>
              <a:t>é transportado pelo sangue até às células.</a:t>
            </a:r>
          </a:p>
          <a:p>
            <a:pPr marL="269875" indent="-269875"/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B68304A-F230-4625-8C0F-B74CE0B15B9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498847"/>
            <a:ext cx="2297870" cy="335915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47B51C9-939E-43E7-AAC1-56129EB9ABE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03648" y="3133828"/>
            <a:ext cx="2330556" cy="340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251520" y="2564904"/>
            <a:ext cx="61206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850" indent="-450850"/>
            <a:r>
              <a:rPr lang="pt-PT" sz="2400" b="1" dirty="0">
                <a:solidFill>
                  <a:srgbClr val="53983C"/>
                </a:solidFill>
                <a:latin typeface="+mj-lt"/>
              </a:rPr>
              <a:t>10. </a:t>
            </a:r>
            <a:r>
              <a:rPr lang="pt-PT" sz="2400" dirty="0"/>
              <a:t>Nos tecidos, o </a:t>
            </a:r>
            <a:r>
              <a:rPr lang="pt-PT" sz="2400" b="1" dirty="0"/>
              <a:t>dióxido de carbono/oxigénio </a:t>
            </a:r>
            <a:r>
              <a:rPr lang="pt-PT" sz="2400" dirty="0"/>
              <a:t>passa para o sangue, que o transporta até aos pulmões.</a:t>
            </a:r>
            <a:endParaRPr lang="pt-PT" sz="3200" dirty="0"/>
          </a:p>
          <a:p>
            <a:pPr marL="446088" indent="-446088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EAB7209-CABB-41CA-933F-D16D7B4FA44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340335"/>
            <a:ext cx="2297870" cy="335915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593B299-C234-4C1B-912F-1241A31500A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94421" y="2600781"/>
            <a:ext cx="2330556" cy="340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pessoa, vestuário, parede, pose&#10;&#10;Descrição gerada com confiança muito alta">
            <a:extLst>
              <a:ext uri="{FF2B5EF4-FFF2-40B4-BE49-F238E27FC236}">
                <a16:creationId xmlns:a16="http://schemas.microsoft.com/office/drawing/2014/main" id="{2F802DF5-5CEA-4FF8-B5B0-F893941BA08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2874189"/>
            <a:ext cx="3816424" cy="3983811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627784" y="3645024"/>
            <a:ext cx="5832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</a:rPr>
              <a:t>1. </a:t>
            </a:r>
            <a:r>
              <a:rPr lang="pt-PT" sz="2400" dirty="0">
                <a:solidFill>
                  <a:srgbClr val="231F20"/>
                </a:solidFill>
              </a:rPr>
              <a:t>Os </a:t>
            </a:r>
            <a:r>
              <a:rPr lang="pt-PT" sz="2400" b="1" dirty="0">
                <a:solidFill>
                  <a:srgbClr val="C00000"/>
                </a:solidFill>
              </a:rPr>
              <a:t>movimentos respiratórios </a:t>
            </a:r>
            <a:r>
              <a:rPr lang="pt-PT" sz="2400" dirty="0">
                <a:solidFill>
                  <a:srgbClr val="231F20"/>
                </a:solidFill>
              </a:rPr>
              <a:t>permitem que o ar entre e saia do organismo.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8607367"/>
      </p:ext>
    </p:extLst>
  </p:cSld>
  <p:clrMapOvr>
    <a:masterClrMapping/>
  </p:clrMapOvr>
  <p:transition spd="slow" advTm="60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2780928"/>
            <a:ext cx="7128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rgbClr val="53983C"/>
                </a:solidFill>
              </a:rPr>
              <a:t> 2. </a:t>
            </a:r>
            <a:r>
              <a:rPr lang="pt-PT" sz="2400" dirty="0"/>
              <a:t>Durante a prática de exercício físico, os movimentos respiratórios ficam </a:t>
            </a:r>
            <a:r>
              <a:rPr lang="pt-PT" sz="2400" b="1" dirty="0">
                <a:solidFill>
                  <a:srgbClr val="C00000"/>
                </a:solidFill>
              </a:rPr>
              <a:t>mais </a:t>
            </a:r>
            <a:r>
              <a:rPr lang="pt-PT" sz="2400" dirty="0"/>
              <a:t>acelerados.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ClipArt&#10;&#10;Descrição gerada com confiança muito alta">
            <a:extLst>
              <a:ext uri="{FF2B5EF4-FFF2-40B4-BE49-F238E27FC236}">
                <a16:creationId xmlns:a16="http://schemas.microsoft.com/office/drawing/2014/main" id="{0D5E97F4-DF58-4CD6-B0B5-2DCCAF3530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712293"/>
            <a:ext cx="6084168" cy="314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214714"/>
      </p:ext>
    </p:extLst>
  </p:cSld>
  <p:clrMapOvr>
    <a:masterClrMapping/>
  </p:clrMapOvr>
  <p:transition spd="slow" advTm="60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95537" y="2650014"/>
            <a:ext cx="52565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indent="-268288"/>
            <a:r>
              <a:rPr lang="pt-PT" sz="2400" b="1" dirty="0">
                <a:solidFill>
                  <a:srgbClr val="53983C"/>
                </a:solidFill>
                <a:latin typeface="+mj-lt"/>
              </a:rPr>
              <a:t>3. </a:t>
            </a:r>
            <a:r>
              <a:rPr lang="pt-PT" sz="2400" dirty="0"/>
              <a:t>A troca de gases entre o ar e o sangue que ocorre nos pulmões tem o nome de </a:t>
            </a:r>
            <a:r>
              <a:rPr lang="pt-PT" sz="2400" b="1" dirty="0">
                <a:solidFill>
                  <a:srgbClr val="C00000"/>
                </a:solidFill>
              </a:rPr>
              <a:t>respiração externa</a:t>
            </a:r>
            <a:r>
              <a:rPr lang="pt-PT" sz="2400" b="1" dirty="0"/>
              <a:t>.</a:t>
            </a:r>
            <a:endParaRPr lang="pt-PT" sz="2400" dirty="0"/>
          </a:p>
          <a:p>
            <a:endParaRPr lang="pt-PT" sz="2400" dirty="0">
              <a:latin typeface="+mj-lt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D6A2DF7-7D49-42BD-BE4D-1CB7652CBAD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772816"/>
            <a:ext cx="4701781" cy="4614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788616"/>
      </p:ext>
    </p:extLst>
  </p:cSld>
  <p:clrMapOvr>
    <a:masterClrMapping/>
  </p:clrMapOvr>
  <p:transition spd="slow" advTm="60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5537" y="3065514"/>
            <a:ext cx="82809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53983C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4. </a:t>
            </a:r>
            <a:r>
              <a:rPr lang="pt-PT" sz="2400" dirty="0"/>
              <a:t>Ao conjunto de reações e de trocas </a:t>
            </a:r>
          </a:p>
          <a:p>
            <a:pPr marL="354013" indent="9525"/>
            <a:r>
              <a:rPr lang="pt-PT" sz="2400" dirty="0"/>
              <a:t>gasosas que ocorrem nas células </a:t>
            </a:r>
          </a:p>
          <a:p>
            <a:pPr marL="354013" indent="9525"/>
            <a:r>
              <a:rPr lang="pt-PT" sz="2400" dirty="0"/>
              <a:t>dá-se o nome de </a:t>
            </a:r>
            <a:r>
              <a:rPr lang="pt-PT" sz="2400" b="1" dirty="0">
                <a:solidFill>
                  <a:srgbClr val="C00000"/>
                </a:solidFill>
              </a:rPr>
              <a:t>respiração celular</a:t>
            </a:r>
            <a:r>
              <a:rPr lang="pt-PT" sz="2400" dirty="0"/>
              <a:t>.</a:t>
            </a:r>
          </a:p>
          <a:p>
            <a:pPr marL="363538" indent="-363538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alimentação, mesa, interior&#10;&#10;Descrição gerada com confiança alta">
            <a:extLst>
              <a:ext uri="{FF2B5EF4-FFF2-40B4-BE49-F238E27FC236}">
                <a16:creationId xmlns:a16="http://schemas.microsoft.com/office/drawing/2014/main" id="{313A6A00-5681-43BF-86F5-2D31813496E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9" r="14596"/>
          <a:stretch/>
        </p:blipFill>
        <p:spPr>
          <a:xfrm>
            <a:off x="5724128" y="2386825"/>
            <a:ext cx="3087473" cy="292704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6750665"/>
      </p:ext>
    </p:extLst>
  </p:cSld>
  <p:clrMapOvr>
    <a:masterClrMapping/>
  </p:clrMapOvr>
  <p:transition spd="slow" advTm="60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67545" y="2780928"/>
            <a:ext cx="53285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rgbClr val="53983C"/>
                </a:solidFill>
                <a:latin typeface="+mj-lt"/>
              </a:rPr>
              <a:t> 5. </a:t>
            </a:r>
            <a:r>
              <a:rPr lang="pt-PT" sz="2400" dirty="0"/>
              <a:t>O ar expirado é </a:t>
            </a:r>
            <a:r>
              <a:rPr lang="pt-PT" sz="2400" b="1" dirty="0">
                <a:solidFill>
                  <a:srgbClr val="C00000"/>
                </a:solidFill>
              </a:rPr>
              <a:t>mais</a:t>
            </a:r>
            <a:r>
              <a:rPr lang="pt-PT" sz="2400" b="1" dirty="0"/>
              <a:t> </a:t>
            </a:r>
            <a:r>
              <a:rPr lang="pt-PT" sz="2400" dirty="0"/>
              <a:t>rico em dióxido de carbono e vapor de água do que o ar inspirado.</a:t>
            </a:r>
          </a:p>
          <a:p>
            <a:pPr marL="363538" indent="-363538"/>
            <a:endParaRPr lang="pt-PT" sz="2400" dirty="0">
              <a:latin typeface="+mj-lt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86A496C-18ED-46A3-8851-87C40FAD972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362" y="2132856"/>
            <a:ext cx="3292728" cy="341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842547"/>
      </p:ext>
    </p:extLst>
  </p:cSld>
  <p:clrMapOvr>
    <a:masterClrMapping/>
  </p:clrMapOvr>
  <p:transition spd="slow" advTm="60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03848" y="2924944"/>
            <a:ext cx="5045141" cy="1617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6575" indent="-354013"/>
            <a:r>
              <a:rPr lang="pt-PT" sz="2400" b="1" dirty="0">
                <a:solidFill>
                  <a:srgbClr val="53983C"/>
                </a:solidFill>
              </a:rPr>
              <a:t> 6. </a:t>
            </a:r>
            <a:r>
              <a:rPr lang="pt-PT" sz="2400" dirty="0"/>
              <a:t>Geralmente, a temperatura do ar expirado é </a:t>
            </a:r>
            <a:r>
              <a:rPr lang="pt-PT" sz="2400" b="1" dirty="0">
                <a:solidFill>
                  <a:srgbClr val="C00000"/>
                </a:solidFill>
              </a:rPr>
              <a:t>menos</a:t>
            </a:r>
            <a:r>
              <a:rPr lang="pt-PT" sz="2400" b="1" dirty="0"/>
              <a:t> </a:t>
            </a:r>
            <a:r>
              <a:rPr lang="pt-PT" sz="2400" dirty="0"/>
              <a:t>elevada do que a do ar inspirado.</a:t>
            </a:r>
          </a:p>
          <a:p>
            <a:pPr marL="363538" indent="-363538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 descr="Uma imagem com ClipArt&#10;&#10;Descrição gerada com confiança muito alta">
            <a:extLst>
              <a:ext uri="{FF2B5EF4-FFF2-40B4-BE49-F238E27FC236}">
                <a16:creationId xmlns:a16="http://schemas.microsoft.com/office/drawing/2014/main" id="{AAA3A00B-7CBD-4F4B-9992-B9C73C14A8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182" y="1700808"/>
            <a:ext cx="2958567" cy="525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071228"/>
      </p:ext>
    </p:extLst>
  </p:cSld>
  <p:clrMapOvr>
    <a:masterClrMapping/>
  </p:clrMapOvr>
  <p:transition spd="slow" advTm="60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03848" y="3365499"/>
            <a:ext cx="53285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indent="-268288"/>
            <a:r>
              <a:rPr lang="pt-PT" sz="2400" b="1" dirty="0">
                <a:solidFill>
                  <a:srgbClr val="53983C"/>
                </a:solidFill>
                <a:latin typeface="+mj-lt"/>
              </a:rPr>
              <a:t>7. </a:t>
            </a:r>
            <a:r>
              <a:rPr lang="pt-PT" sz="2400" dirty="0"/>
              <a:t>O dióxido de carbono presente no ar expirado pode ser identificado usando sulfato de </a:t>
            </a:r>
            <a:r>
              <a:rPr lang="pt-PT" sz="2400" b="1" dirty="0">
                <a:solidFill>
                  <a:srgbClr val="C00000"/>
                </a:solidFill>
              </a:rPr>
              <a:t>água de cal</a:t>
            </a:r>
            <a:r>
              <a:rPr lang="pt-PT" sz="2400" dirty="0"/>
              <a:t>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20E0C8A-7AD3-4CE2-B188-12A762C8CA1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" y="1309080"/>
            <a:ext cx="3558698" cy="473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865206"/>
      </p:ext>
    </p:extLst>
  </p:cSld>
  <p:clrMapOvr>
    <a:masterClrMapping/>
  </p:clrMapOvr>
  <p:transition spd="slow" advTm="60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1" y="2650015"/>
            <a:ext cx="41764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indent="-268288"/>
            <a:r>
              <a:rPr lang="pt-PT" sz="2400" b="1" dirty="0">
                <a:solidFill>
                  <a:srgbClr val="53983C"/>
                </a:solidFill>
              </a:rPr>
              <a:t>8. </a:t>
            </a:r>
            <a:r>
              <a:rPr lang="pt-PT" sz="2400" dirty="0"/>
              <a:t>Na respiração celular, o </a:t>
            </a:r>
            <a:r>
              <a:rPr lang="pt-PT" sz="2400" b="1" dirty="0">
                <a:solidFill>
                  <a:srgbClr val="C00000"/>
                </a:solidFill>
              </a:rPr>
              <a:t>oxigénio </a:t>
            </a:r>
            <a:r>
              <a:rPr lang="pt-PT" sz="2400" dirty="0"/>
              <a:t>é utilizado para libertar a energia dos nutrientes.</a:t>
            </a:r>
          </a:p>
          <a:p>
            <a:pPr marL="269875" indent="-269875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 descr="Uma imagem com alimentação, mesa, interior&#10;&#10;Descrição gerada com confiança alta">
            <a:extLst>
              <a:ext uri="{FF2B5EF4-FFF2-40B4-BE49-F238E27FC236}">
                <a16:creationId xmlns:a16="http://schemas.microsoft.com/office/drawing/2014/main" id="{BD6639C1-3713-4DA1-BA7B-7FC59CDDE3B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9" r="14596"/>
          <a:stretch/>
        </p:blipFill>
        <p:spPr>
          <a:xfrm>
            <a:off x="5724128" y="2386825"/>
            <a:ext cx="3087473" cy="292704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9355062"/>
      </p:ext>
    </p:extLst>
  </p:cSld>
  <p:clrMapOvr>
    <a:masterClrMapping/>
  </p:clrMapOvr>
  <p:transition spd="slow" advTm="60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1019830" y="2185728"/>
            <a:ext cx="73685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indent="-268288"/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O </a:t>
            </a:r>
            <a:r>
              <a:rPr lang="pt-PT" sz="2400" b="1" dirty="0">
                <a:solidFill>
                  <a:srgbClr val="C00000"/>
                </a:solidFill>
              </a:rPr>
              <a:t>oxigénio </a:t>
            </a:r>
            <a:r>
              <a:rPr lang="pt-PT" sz="2400" dirty="0"/>
              <a:t>é transportado pelo sangue até às células.</a:t>
            </a:r>
          </a:p>
          <a:p>
            <a:pPr marL="269875" indent="-269875"/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B68304A-F230-4625-8C0F-B74CE0B15B9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498847"/>
            <a:ext cx="2297870" cy="335915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47B51C9-939E-43E7-AAC1-56129EB9ABE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03648" y="3133828"/>
            <a:ext cx="2330556" cy="340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83162"/>
      </p:ext>
    </p:extLst>
  </p:cSld>
  <p:clrMapOvr>
    <a:masterClrMapping/>
  </p:clrMapOvr>
  <p:transition spd="slow" advTm="60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251520" y="2564904"/>
            <a:ext cx="61206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850" indent="-450850"/>
            <a:r>
              <a:rPr lang="pt-PT" sz="2400" b="1" dirty="0">
                <a:solidFill>
                  <a:srgbClr val="53983C"/>
                </a:solidFill>
                <a:latin typeface="+mj-lt"/>
              </a:rPr>
              <a:t>10. </a:t>
            </a:r>
            <a:r>
              <a:rPr lang="pt-PT" sz="2400" dirty="0"/>
              <a:t>Nos tecidos, o </a:t>
            </a:r>
            <a:r>
              <a:rPr lang="pt-PT" sz="2400" b="1" dirty="0">
                <a:solidFill>
                  <a:srgbClr val="C00000"/>
                </a:solidFill>
              </a:rPr>
              <a:t>dióxido de carbono </a:t>
            </a:r>
            <a:r>
              <a:rPr lang="pt-PT" sz="2400" dirty="0"/>
              <a:t>passa para o sangue, que o transporta até aos pulmões.</a:t>
            </a:r>
            <a:endParaRPr lang="pt-PT" sz="3200" dirty="0"/>
          </a:p>
          <a:p>
            <a:pPr marL="446088" indent="-446088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EAB7209-CABB-41CA-933F-D16D7B4FA44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340335"/>
            <a:ext cx="2297870" cy="335915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593B299-C234-4C1B-912F-1241A31500A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94421" y="2600781"/>
            <a:ext cx="2330556" cy="340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04811"/>
      </p:ext>
    </p:extLst>
  </p:cSld>
  <p:clrMapOvr>
    <a:masterClrMapping/>
  </p:clrMapOvr>
  <p:transition spd="slow" advTm="60000"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2800</TotalTime>
  <Words>438</Words>
  <Application>Microsoft Office PowerPoint</Application>
  <PresentationFormat>Apresentação no Ecrã (4:3)</PresentationFormat>
  <Paragraphs>36</Paragraphs>
  <Slides>23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6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217</cp:revision>
  <dcterms:created xsi:type="dcterms:W3CDTF">2011-10-19T09:30:38Z</dcterms:created>
  <dcterms:modified xsi:type="dcterms:W3CDTF">2017-06-23T12:21:14Z</dcterms:modified>
</cp:coreProperties>
</file>