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4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00172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17565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619672" y="1556792"/>
            <a:ext cx="6048672" cy="20621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5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r>
              <a:rPr lang="pt-PT" sz="2800" b="1" dirty="0">
                <a:solidFill>
                  <a:srgbClr val="53983C"/>
                </a:solidFill>
              </a:rPr>
              <a:t>A importância dos órgãos respiratórios </a:t>
            </a:r>
          </a:p>
          <a:p>
            <a:pPr algn="ctr"/>
            <a:r>
              <a:rPr lang="pt-PT" sz="2800" b="1" dirty="0">
                <a:solidFill>
                  <a:srgbClr val="53983C"/>
                </a:solidFill>
              </a:rPr>
              <a:t>dos animais nas trocas gasosas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27665E-F746-4BBD-BB57-615EE654D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nimal&#10;&#10;Descrição gerada com confiança muito alta">
            <a:extLst>
              <a:ext uri="{FF2B5EF4-FFF2-40B4-BE49-F238E27FC236}">
                <a16:creationId xmlns:a16="http://schemas.microsoft.com/office/drawing/2014/main" id="{0F704176-1E63-4096-A731-8EA7362452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3218509"/>
            <a:ext cx="5832648" cy="378291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87524" y="2348880"/>
            <a:ext cx="8928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53983C"/>
                </a:solidFill>
              </a:rPr>
              <a:t>Seleciona a opção que completa corretamente cada frase.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27584" y="2708920"/>
            <a:ext cx="45365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As trocas gasosas que se realizam nas superfícies respiratórias têm o nome de…</a:t>
            </a:r>
          </a:p>
          <a:p>
            <a:pPr marL="269875" indent="-269875"/>
            <a:r>
              <a:rPr lang="pt-PT" sz="2400" b="1" dirty="0">
                <a:solidFill>
                  <a:srgbClr val="53983C"/>
                </a:solidFill>
                <a:sym typeface="Wingdings 2" panose="05020102010507070707" pitchFamily="18" charset="2"/>
              </a:rPr>
              <a:t>	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respiração. </a:t>
            </a:r>
          </a:p>
          <a:p>
            <a:pPr marL="269875" indent="-269875"/>
            <a:r>
              <a:rPr lang="pt-PT" sz="2400" dirty="0">
                <a:sym typeface="Wingdings 2" panose="05020102010507070707" pitchFamily="18" charset="2"/>
              </a:rPr>
              <a:t>	</a:t>
            </a:r>
            <a:r>
              <a:rPr lang="pt-PT" sz="2400" dirty="0"/>
              <a:t>… hematose. </a:t>
            </a:r>
          </a:p>
          <a:p>
            <a:pPr marL="269875" indent="-269875"/>
            <a:r>
              <a:rPr lang="pt-PT" sz="2400" dirty="0">
                <a:sym typeface="Wingdings 2" panose="05020102010507070707" pitchFamily="18" charset="2"/>
              </a:rPr>
              <a:t>	</a:t>
            </a:r>
            <a:r>
              <a:rPr lang="pt-PT" sz="2400" dirty="0"/>
              <a:t>… absorção.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6" name="Imagem 5" descr="Uma imagem com interior&#10;&#10;Descrição gerada com confiança alta">
            <a:extLst>
              <a:ext uri="{FF2B5EF4-FFF2-40B4-BE49-F238E27FC236}">
                <a16:creationId xmlns:a16="http://schemas.microsoft.com/office/drawing/2014/main" id="{A2FA3F43-305B-4D0F-83C6-CD9A4A19048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0032" y="487650"/>
            <a:ext cx="4459226" cy="311365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99592" y="2631812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Os sistemas respiratórios dos animais estão adaptados…</a:t>
            </a:r>
          </a:p>
          <a:p>
            <a:pPr indent="26987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à sua alimentação. </a:t>
            </a:r>
          </a:p>
          <a:p>
            <a:pPr indent="26987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ao ar atmosférico. </a:t>
            </a:r>
          </a:p>
          <a:p>
            <a:pPr indent="26987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ao meio onde vivem.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 descr="Uma imagem com animal, interior, gato, pássaro&#10;&#10;Descrição gerada com confiança muito alta">
            <a:extLst>
              <a:ext uri="{FF2B5EF4-FFF2-40B4-BE49-F238E27FC236}">
                <a16:creationId xmlns:a16="http://schemas.microsoft.com/office/drawing/2014/main" id="{CD678707-BC8F-407A-998A-AEAB273EEB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14"/>
          <a:stretch/>
        </p:blipFill>
        <p:spPr>
          <a:xfrm>
            <a:off x="-14235" y="3655346"/>
            <a:ext cx="9144000" cy="321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92495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23528" y="2636912"/>
            <a:ext cx="9036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Nos mamíferos e nas aves, as trocas gasosas realizam-se através...</a:t>
            </a:r>
          </a:p>
          <a:p>
            <a:pPr indent="26987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de pulmões.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das brânquias. </a:t>
            </a:r>
          </a:p>
          <a:p>
            <a:pPr marL="363538" indent="-93663">
              <a:buFont typeface="Wingdings 2" panose="05020102010507070707" pitchFamily="18" charset="2"/>
              <a:buChar char="£"/>
            </a:pPr>
            <a:r>
              <a:rPr lang="pt-PT" sz="2400" dirty="0"/>
              <a:t>… da pele.</a:t>
            </a:r>
          </a:p>
          <a:p>
            <a:endParaRPr lang="pt-PT" sz="2400" dirty="0"/>
          </a:p>
        </p:txBody>
      </p:sp>
      <p:pic>
        <p:nvPicPr>
          <p:cNvPr id="3" name="Imagem 2" descr="Uma imagem com raposa, animal, mamífero, cão&#10;&#10;Descrição gerada com confiança muito alta">
            <a:extLst>
              <a:ext uri="{FF2B5EF4-FFF2-40B4-BE49-F238E27FC236}">
                <a16:creationId xmlns:a16="http://schemas.microsoft.com/office/drawing/2014/main" id="{A903B382-3772-4A29-AAD4-C9C39062AE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4426"/>
            <a:ext cx="5004048" cy="273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3065515"/>
            <a:ext cx="85689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Os anfíbios, nos primeiros tempos de vida, respiram por...</a:t>
            </a:r>
          </a:p>
          <a:p>
            <a:pPr marL="342900" indent="-342900"/>
            <a:r>
              <a:rPr lang="pt-PT" sz="2400" dirty="0">
                <a:sym typeface="Wingdings 2" panose="05020102010507070707" pitchFamily="18" charset="2"/>
              </a:rPr>
              <a:t>	</a:t>
            </a:r>
            <a:r>
              <a:rPr lang="pt-PT" sz="2400" dirty="0"/>
              <a:t>… brânquias e pele. </a:t>
            </a:r>
          </a:p>
          <a:p>
            <a:pPr marL="342900" indent="-342900"/>
            <a:r>
              <a:rPr lang="pt-PT" sz="2400" dirty="0">
                <a:sym typeface="Wingdings 2" panose="05020102010507070707" pitchFamily="18" charset="2"/>
              </a:rPr>
              <a:t>	</a:t>
            </a:r>
            <a:r>
              <a:rPr lang="pt-PT" sz="2400" dirty="0"/>
              <a:t>… brânquias e pulmões. 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pulmões e pele.</a:t>
            </a:r>
          </a:p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 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nimal, salamandra, amarelo, céu&#10;&#10;Descrição gerada com confiança muito alta">
            <a:extLst>
              <a:ext uri="{FF2B5EF4-FFF2-40B4-BE49-F238E27FC236}">
                <a16:creationId xmlns:a16="http://schemas.microsoft.com/office/drawing/2014/main" id="{14A06F0A-ACDE-4B6F-9089-2720A95ACDF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288" y="3248049"/>
            <a:ext cx="5427712" cy="351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67544" y="2780928"/>
            <a:ext cx="74168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A rã no estado adulto, realiza hematose…</a:t>
            </a:r>
          </a:p>
          <a:p>
            <a:pPr indent="363538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pulmonar. 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branquial e pulmonar. 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pulmonar e cutânea.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  <p:pic>
        <p:nvPicPr>
          <p:cNvPr id="3" name="Imagem 2" descr="Uma imagem com rã, animal, sentado, céu&#10;&#10;Descrição gerada com confiança muito alta">
            <a:extLst>
              <a:ext uri="{FF2B5EF4-FFF2-40B4-BE49-F238E27FC236}">
                <a16:creationId xmlns:a16="http://schemas.microsoft.com/office/drawing/2014/main" id="{A73983C0-076C-4459-B24E-C07818ECEC6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980770"/>
            <a:ext cx="4678040" cy="367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2420888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 </a:t>
            </a:r>
            <a:r>
              <a:rPr lang="pt-PT" sz="2400" dirty="0"/>
              <a:t>Os crustáceos, como o camarão e o caranguejo, respiram por…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brânquias e pele. 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brânquias. 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pulmões e pele.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nimal, artrópode, invertebrado&#10;&#10;Descrição gerada com confiança muito alta">
            <a:extLst>
              <a:ext uri="{FF2B5EF4-FFF2-40B4-BE49-F238E27FC236}">
                <a16:creationId xmlns:a16="http://schemas.microsoft.com/office/drawing/2014/main" id="{6269CD99-C9AA-4390-99F9-A866185D31D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601264"/>
            <a:ext cx="5940152" cy="371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564904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Nos peixes, as trocas gasosas são realizadas diretamente com…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o ar atmosférico.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a água e o ar atmosférico.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a água.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nimal, aquário, coisa&#10;&#10;Descrição gerada com confiança alta">
            <a:extLst>
              <a:ext uri="{FF2B5EF4-FFF2-40B4-BE49-F238E27FC236}">
                <a16:creationId xmlns:a16="http://schemas.microsoft.com/office/drawing/2014/main" id="{57C74972-343C-4C4D-B1AA-F68C86EBB3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153" y="2564904"/>
            <a:ext cx="5943819" cy="475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2650015"/>
            <a:ext cx="70927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Nos peixes, a água com o dióxido de carbono sai…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pela boca.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pela fenda opercular. 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pelos opérculos.</a:t>
            </a:r>
          </a:p>
          <a:p>
            <a:pPr marL="269875" indent="-269875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éu, aquário, coisa&#10;&#10;Descrição gerada com confiança alta">
            <a:extLst>
              <a:ext uri="{FF2B5EF4-FFF2-40B4-BE49-F238E27FC236}">
                <a16:creationId xmlns:a16="http://schemas.microsoft.com/office/drawing/2014/main" id="{76548E91-2E0B-437C-A899-8B48BF0D1A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537" y="3068960"/>
            <a:ext cx="4221088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3019347"/>
            <a:ext cx="43924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Para facilitar as trocas gasosas, as aves têm ligados aos pulmões...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sacos aéreos.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traqueias. 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espiráculos.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nimal, pássaro, colorido&#10;&#10;Descrição gerada com confiança muito alta">
            <a:extLst>
              <a:ext uri="{FF2B5EF4-FFF2-40B4-BE49-F238E27FC236}">
                <a16:creationId xmlns:a16="http://schemas.microsoft.com/office/drawing/2014/main" id="{5487B099-9A2A-4175-8A54-B489E67DDF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161" y="397491"/>
            <a:ext cx="6534415" cy="45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51520" y="2564904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O gafanhoto e a abelha respiram através…</a:t>
            </a:r>
          </a:p>
          <a:p>
            <a:pPr marL="446088">
              <a:buFont typeface="Wingdings 2" panose="05020102010507070707" pitchFamily="18" charset="2"/>
              <a:buChar char="£"/>
            </a:pPr>
            <a:r>
              <a:rPr lang="pt-PT" sz="2400" dirty="0"/>
              <a:t>… da pele. </a:t>
            </a:r>
          </a:p>
          <a:p>
            <a:pPr marL="446088">
              <a:buFont typeface="Wingdings 2" panose="05020102010507070707" pitchFamily="18" charset="2"/>
              <a:buChar char="£"/>
            </a:pPr>
            <a:r>
              <a:rPr lang="pt-PT" sz="2400" dirty="0"/>
              <a:t>… das brânquias. </a:t>
            </a:r>
          </a:p>
          <a:p>
            <a:pPr marL="446088">
              <a:buFont typeface="Wingdings 2" panose="05020102010507070707" pitchFamily="18" charset="2"/>
              <a:buChar char="£"/>
            </a:pPr>
            <a:r>
              <a:rPr lang="pt-PT" sz="2400" dirty="0"/>
              <a:t>… de traqueias.</a:t>
            </a:r>
          </a:p>
          <a:p>
            <a:pPr marL="446088" indent="-44608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seto, animal, céu, mesa&#10;&#10;Descrição gerada com confiança muito alta">
            <a:extLst>
              <a:ext uri="{FF2B5EF4-FFF2-40B4-BE49-F238E27FC236}">
                <a16:creationId xmlns:a16="http://schemas.microsoft.com/office/drawing/2014/main" id="{97C2BB22-03B3-40A9-9E86-F473A303FE4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55776" y="2239657"/>
            <a:ext cx="6797329" cy="452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27584" y="2708920"/>
            <a:ext cx="45365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As trocas gasosas que se realizam nas superfícies respiratórias têm o nome de…</a:t>
            </a:r>
          </a:p>
          <a:p>
            <a:pPr marL="269875" indent="-269875"/>
            <a:r>
              <a:rPr lang="pt-PT" sz="2400" dirty="0">
                <a:sym typeface="Wingdings 2" panose="05020102010507070707" pitchFamily="18" charset="2"/>
              </a:rPr>
              <a:t>	</a:t>
            </a:r>
            <a:r>
              <a:rPr lang="pt-PT" sz="2400" dirty="0"/>
              <a:t>… respiração. </a:t>
            </a:r>
          </a:p>
          <a:p>
            <a:pPr marL="269875" indent="-269875"/>
            <a:r>
              <a:rPr lang="pt-PT" sz="2400" dirty="0">
                <a:sym typeface="Wingdings 2" panose="05020102010507070707" pitchFamily="18" charset="2"/>
              </a:rPr>
              <a:t>	</a:t>
            </a:r>
            <a:r>
              <a:rPr lang="pt-PT" sz="2400" b="1" dirty="0">
                <a:solidFill>
                  <a:schemeClr val="accent2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hematose. </a:t>
            </a:r>
          </a:p>
          <a:p>
            <a:pPr marL="269875" indent="-269875"/>
            <a:r>
              <a:rPr lang="pt-PT" sz="2400" dirty="0">
                <a:sym typeface="Wingdings 2" panose="05020102010507070707" pitchFamily="18" charset="2"/>
              </a:rPr>
              <a:t>	</a:t>
            </a:r>
            <a:r>
              <a:rPr lang="pt-PT" sz="2400" dirty="0"/>
              <a:t>… absorção.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6" name="Imagem 5" descr="Uma imagem com interior&#10;&#10;Descrição gerada com confiança alta">
            <a:extLst>
              <a:ext uri="{FF2B5EF4-FFF2-40B4-BE49-F238E27FC236}">
                <a16:creationId xmlns:a16="http://schemas.microsoft.com/office/drawing/2014/main" id="{A2FA3F43-305B-4D0F-83C6-CD9A4A19048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0032" y="487650"/>
            <a:ext cx="4459226" cy="311365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1171897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99592" y="2631812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Os sistemas respiratórios dos animais estão adaptados…</a:t>
            </a:r>
          </a:p>
          <a:p>
            <a:pPr indent="26987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à sua alimentação. </a:t>
            </a:r>
          </a:p>
          <a:p>
            <a:pPr indent="26987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ao ar atmosférico. </a:t>
            </a:r>
          </a:p>
          <a:p>
            <a:pPr indent="269875"/>
            <a:r>
              <a:rPr lang="pt-PT" sz="2400" b="1" dirty="0">
                <a:solidFill>
                  <a:schemeClr val="accent2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ao meio onde vivem.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 descr="Uma imagem com animal, interior, gato, pássaro&#10;&#10;Descrição gerada com confiança muito alta">
            <a:extLst>
              <a:ext uri="{FF2B5EF4-FFF2-40B4-BE49-F238E27FC236}">
                <a16:creationId xmlns:a16="http://schemas.microsoft.com/office/drawing/2014/main" id="{CD678707-BC8F-407A-998A-AEAB273EEB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14"/>
          <a:stretch/>
        </p:blipFill>
        <p:spPr>
          <a:xfrm>
            <a:off x="-14235" y="3683481"/>
            <a:ext cx="9144000" cy="321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68159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23528" y="2636912"/>
            <a:ext cx="9036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Nos mamíferos e nas aves, as trocas gasosas realizam-se através...</a:t>
            </a:r>
          </a:p>
          <a:p>
            <a:pPr indent="269875"/>
            <a:r>
              <a:rPr lang="pt-PT" sz="2400" b="1" dirty="0">
                <a:solidFill>
                  <a:schemeClr val="accent2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de pulmões.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das brânquias. </a:t>
            </a:r>
          </a:p>
          <a:p>
            <a:pPr marL="363538" indent="-93663">
              <a:buFont typeface="Wingdings 2" panose="05020102010507070707" pitchFamily="18" charset="2"/>
              <a:buChar char="£"/>
            </a:pPr>
            <a:r>
              <a:rPr lang="pt-PT" sz="2400" dirty="0"/>
              <a:t>… da pele.</a:t>
            </a:r>
          </a:p>
          <a:p>
            <a:endParaRPr lang="pt-PT" sz="2400" dirty="0"/>
          </a:p>
        </p:txBody>
      </p:sp>
      <p:pic>
        <p:nvPicPr>
          <p:cNvPr id="3" name="Imagem 2" descr="Uma imagem com raposa, animal, mamífero, cão&#10;&#10;Descrição gerada com confiança muito alta">
            <a:extLst>
              <a:ext uri="{FF2B5EF4-FFF2-40B4-BE49-F238E27FC236}">
                <a16:creationId xmlns:a16="http://schemas.microsoft.com/office/drawing/2014/main" id="{A903B382-3772-4A29-AAD4-C9C39062AE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4426"/>
            <a:ext cx="5004048" cy="273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62469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3065515"/>
            <a:ext cx="85689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Os anfíbios, nos primeiros tempos de vida, respiram por...</a:t>
            </a:r>
          </a:p>
          <a:p>
            <a:pPr marL="342900" indent="-342900"/>
            <a:r>
              <a:rPr lang="pt-PT" sz="2400" dirty="0">
                <a:sym typeface="Wingdings 2" panose="05020102010507070707" pitchFamily="18" charset="2"/>
              </a:rPr>
              <a:t>	</a:t>
            </a:r>
            <a:r>
              <a:rPr lang="pt-PT" sz="2400" b="1" dirty="0">
                <a:solidFill>
                  <a:schemeClr val="accent2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brânquias e pele. </a:t>
            </a:r>
          </a:p>
          <a:p>
            <a:pPr marL="342900" indent="-342900"/>
            <a:r>
              <a:rPr lang="pt-PT" sz="2400" dirty="0">
                <a:sym typeface="Wingdings 2" panose="05020102010507070707" pitchFamily="18" charset="2"/>
              </a:rPr>
              <a:t>	</a:t>
            </a:r>
            <a:r>
              <a:rPr lang="pt-PT" sz="2400" dirty="0"/>
              <a:t>… brânquias e pulmões. 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pulmões e pele.</a:t>
            </a:r>
          </a:p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 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nimal, salamandra, amarelo, céu&#10;&#10;Descrição gerada com confiança muito alta">
            <a:extLst>
              <a:ext uri="{FF2B5EF4-FFF2-40B4-BE49-F238E27FC236}">
                <a16:creationId xmlns:a16="http://schemas.microsoft.com/office/drawing/2014/main" id="{14A06F0A-ACDE-4B6F-9089-2720A95ACDF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288" y="3248049"/>
            <a:ext cx="5427712" cy="351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14927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67544" y="2780928"/>
            <a:ext cx="74168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A rã no estado adulto, realiza hematose…</a:t>
            </a:r>
          </a:p>
          <a:p>
            <a:pPr indent="363538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pulmonar. 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branquial e pulmonar. </a:t>
            </a:r>
          </a:p>
          <a:p>
            <a:pPr marL="342900"/>
            <a:r>
              <a:rPr lang="pt-PT" sz="2400" b="1" dirty="0">
                <a:solidFill>
                  <a:schemeClr val="accent2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pulmonar e cutânea.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  <p:pic>
        <p:nvPicPr>
          <p:cNvPr id="3" name="Imagem 2" descr="Uma imagem com rã, animal, sentado, céu&#10;&#10;Descrição gerada com confiança muito alta">
            <a:extLst>
              <a:ext uri="{FF2B5EF4-FFF2-40B4-BE49-F238E27FC236}">
                <a16:creationId xmlns:a16="http://schemas.microsoft.com/office/drawing/2014/main" id="{A73983C0-076C-4459-B24E-C07818ECEC6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980770"/>
            <a:ext cx="4678040" cy="367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59773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2420888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 </a:t>
            </a:r>
            <a:r>
              <a:rPr lang="pt-PT" sz="2400" dirty="0"/>
              <a:t>Os crustáceos, como o camarão e o caranguejo, respiram por…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brânquias e pele. </a:t>
            </a:r>
          </a:p>
          <a:p>
            <a:pPr marL="342900"/>
            <a:r>
              <a:rPr lang="pt-PT" sz="2400" b="1" dirty="0">
                <a:solidFill>
                  <a:schemeClr val="accent2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brânquias. 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pulmões e pele.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nimal, artrópode, invertebrado&#10;&#10;Descrição gerada com confiança muito alta">
            <a:extLst>
              <a:ext uri="{FF2B5EF4-FFF2-40B4-BE49-F238E27FC236}">
                <a16:creationId xmlns:a16="http://schemas.microsoft.com/office/drawing/2014/main" id="{6269CD99-C9AA-4390-99F9-A866185D31D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601264"/>
            <a:ext cx="5940152" cy="371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39862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564904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Nos peixes, as trocas gasosas são realizadas diretamente com…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o ar atmosférico.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a água e o ar atmosférico. </a:t>
            </a:r>
          </a:p>
          <a:p>
            <a:pPr marL="269875"/>
            <a:r>
              <a:rPr lang="pt-PT" sz="2400" b="1" dirty="0">
                <a:solidFill>
                  <a:schemeClr val="accent2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a água.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nimal, aquário, coisa&#10;&#10;Descrição gerada com confiança alta">
            <a:extLst>
              <a:ext uri="{FF2B5EF4-FFF2-40B4-BE49-F238E27FC236}">
                <a16:creationId xmlns:a16="http://schemas.microsoft.com/office/drawing/2014/main" id="{57C74972-343C-4C4D-B1AA-F68C86EBB3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153" y="2564904"/>
            <a:ext cx="5943819" cy="475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69644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2650015"/>
            <a:ext cx="70927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Nos peixes, a água com o dióxido de carbono sai…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pela boca.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pela fenda opercular. </a:t>
            </a:r>
          </a:p>
          <a:p>
            <a:pPr marL="342900"/>
            <a:r>
              <a:rPr lang="pt-PT" sz="2400" b="1" dirty="0">
                <a:solidFill>
                  <a:schemeClr val="accent2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pelos opérculos.</a:t>
            </a:r>
          </a:p>
          <a:p>
            <a:pPr marL="269875" indent="-269875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éu, aquário, coisa&#10;&#10;Descrição gerada com confiança alta">
            <a:extLst>
              <a:ext uri="{FF2B5EF4-FFF2-40B4-BE49-F238E27FC236}">
                <a16:creationId xmlns:a16="http://schemas.microsoft.com/office/drawing/2014/main" id="{76548E91-2E0B-437C-A899-8B48BF0D1A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537" y="3068960"/>
            <a:ext cx="4221088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28169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3019347"/>
            <a:ext cx="43924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Para facilitar as trocas gasosas, as aves têm ligados aos pulmões...</a:t>
            </a:r>
          </a:p>
          <a:p>
            <a:pPr marL="342900"/>
            <a:r>
              <a:rPr lang="pt-PT" sz="2400" b="1" dirty="0">
                <a:solidFill>
                  <a:schemeClr val="accent2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sacos aéreos.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traqueias. </a:t>
            </a:r>
          </a:p>
          <a:p>
            <a:pPr marL="342900" indent="20638">
              <a:buFont typeface="Wingdings 2" panose="05020102010507070707" pitchFamily="18" charset="2"/>
              <a:buChar char="£"/>
            </a:pPr>
            <a:r>
              <a:rPr lang="pt-PT" sz="2400" dirty="0"/>
              <a:t>… espiráculos.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nimal, pássaro, colorido&#10;&#10;Descrição gerada com confiança muito alta">
            <a:extLst>
              <a:ext uri="{FF2B5EF4-FFF2-40B4-BE49-F238E27FC236}">
                <a16:creationId xmlns:a16="http://schemas.microsoft.com/office/drawing/2014/main" id="{5487B099-9A2A-4175-8A54-B489E67DDF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161" y="397491"/>
            <a:ext cx="6534415" cy="45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29617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51520" y="2564904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O gafanhoto e a abelha respiram através…</a:t>
            </a:r>
          </a:p>
          <a:p>
            <a:pPr marL="446088">
              <a:buFont typeface="Wingdings 2" panose="05020102010507070707" pitchFamily="18" charset="2"/>
              <a:buChar char="£"/>
            </a:pPr>
            <a:r>
              <a:rPr lang="pt-PT" sz="2400" dirty="0"/>
              <a:t>… da pele. </a:t>
            </a:r>
          </a:p>
          <a:p>
            <a:pPr marL="446088">
              <a:buFont typeface="Wingdings 2" panose="05020102010507070707" pitchFamily="18" charset="2"/>
              <a:buChar char="£"/>
            </a:pPr>
            <a:r>
              <a:rPr lang="pt-PT" sz="2400" dirty="0"/>
              <a:t>… das brânquias. </a:t>
            </a:r>
          </a:p>
          <a:p>
            <a:pPr marL="446088"/>
            <a:r>
              <a:rPr lang="pt-PT" sz="2400" b="1" dirty="0">
                <a:solidFill>
                  <a:schemeClr val="accent2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de traqueias.</a:t>
            </a:r>
          </a:p>
          <a:p>
            <a:pPr marL="446088" indent="-44608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seto, animal, céu, mesa&#10;&#10;Descrição gerada com confiança muito alta">
            <a:extLst>
              <a:ext uri="{FF2B5EF4-FFF2-40B4-BE49-F238E27FC236}">
                <a16:creationId xmlns:a16="http://schemas.microsoft.com/office/drawing/2014/main" id="{97C2BB22-03B3-40A9-9E86-F473A303FE4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55776" y="2239657"/>
            <a:ext cx="6797329" cy="452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26379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2912</TotalTime>
  <Words>531</Words>
  <Application>Microsoft Office PowerPoint</Application>
  <PresentationFormat>Apresentação no Ecrã (4:3)</PresentationFormat>
  <Paragraphs>94</Paragraphs>
  <Slides>23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 2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227</cp:revision>
  <dcterms:created xsi:type="dcterms:W3CDTF">2011-10-19T09:30:38Z</dcterms:created>
  <dcterms:modified xsi:type="dcterms:W3CDTF">2017-06-23T12:23:43Z</dcterms:modified>
</cp:coreProperties>
</file>