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60" r:id="rId2"/>
    <p:sldId id="261" r:id="rId3"/>
    <p:sldId id="262" r:id="rId4"/>
    <p:sldId id="274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983C"/>
    <a:srgbClr val="91CF4D"/>
    <a:srgbClr val="A7D9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Destaqu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édio 2 - Destaqu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4" autoAdjust="0"/>
    <p:restoredTop sz="94654" autoAdjust="0"/>
  </p:normalViewPr>
  <p:slideViewPr>
    <p:cSldViewPr>
      <p:cViewPr varScale="1">
        <p:scale>
          <a:sx n="82" d="100"/>
          <a:sy n="82" d="100"/>
        </p:scale>
        <p:origin x="114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BB4A27-F673-4B68-823F-F713DE4FDE99}" type="datetimeFigureOut">
              <a:rPr lang="pt-PT" smtClean="0"/>
              <a:pPr/>
              <a:t>26-06-2017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F3EFB-23CB-44F1-8C29-35E0CD304164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6392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73341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35301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983831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23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561465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26-06-2017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26-06-2017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26-06-2017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26-06-2017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26-06-2017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26-06-2017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26-06-2017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26-06-2017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26-06-2017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26-06-2017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26-06-2017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00984-BB83-4B19-8111-D53FC05AF172}" type="datetimeFigureOut">
              <a:rPr lang="pt-PT" smtClean="0"/>
              <a:pPr/>
              <a:t>26-06-2017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5868144" y="5992936"/>
            <a:ext cx="3174802" cy="877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2771800" y="2532324"/>
            <a:ext cx="5727420" cy="23083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pt-PT" sz="3600" b="1" dirty="0">
                <a:solidFill>
                  <a:srgbClr val="53983C"/>
                </a:solidFill>
              </a:rPr>
              <a:t>Unidade 6</a:t>
            </a:r>
          </a:p>
          <a:p>
            <a:pPr algn="ctr"/>
            <a:endParaRPr lang="pt-PT" sz="2400" dirty="0">
              <a:solidFill>
                <a:srgbClr val="53983C"/>
              </a:solidFill>
            </a:endParaRPr>
          </a:p>
          <a:p>
            <a:pPr algn="ctr"/>
            <a:r>
              <a:rPr lang="pt-PT" sz="2400" b="1" dirty="0">
                <a:solidFill>
                  <a:srgbClr val="53983C"/>
                </a:solidFill>
              </a:rPr>
              <a:t>Estrutura e funcionamento do sistema respiratório humano</a:t>
            </a:r>
          </a:p>
          <a:p>
            <a:pPr algn="ctr"/>
            <a:endParaRPr lang="pt-PT" sz="3600" b="1" dirty="0">
              <a:solidFill>
                <a:srgbClr val="53983C"/>
              </a:solidFill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127665E-F746-4BBD-BB57-615EE654D8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pessoa, propriedade, parede, interior&#10;&#10;Descrição gerada com confiança muito alta">
            <a:extLst>
              <a:ext uri="{FF2B5EF4-FFF2-40B4-BE49-F238E27FC236}">
                <a16:creationId xmlns:a16="http://schemas.microsoft.com/office/drawing/2014/main" id="{2A44F23D-DA46-41A6-98F9-090ECC4C63D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183" y="2132856"/>
            <a:ext cx="3391709" cy="4725144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835696" y="2348880"/>
            <a:ext cx="70927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>
                <a:solidFill>
                  <a:srgbClr val="53983C"/>
                </a:solidFill>
              </a:rPr>
              <a:t>Completa corretamente cada frase.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6317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2699792" y="3564821"/>
            <a:ext cx="63367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</a:rPr>
              <a:t>1. </a:t>
            </a:r>
            <a:r>
              <a:rPr lang="pt-PT" sz="2400" dirty="0"/>
              <a:t>O sistema respiratório humano está organizado em duas partes: </a:t>
            </a:r>
            <a:r>
              <a:rPr lang="pt-PT" sz="2400" b="1" dirty="0"/>
              <a:t>_______________ </a:t>
            </a:r>
            <a:r>
              <a:rPr lang="pt-PT" sz="2400" dirty="0"/>
              <a:t>e pulmões.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vestuário&#10;&#10;Descrição gerada com confiança muito alta">
            <a:extLst>
              <a:ext uri="{FF2B5EF4-FFF2-40B4-BE49-F238E27FC236}">
                <a16:creationId xmlns:a16="http://schemas.microsoft.com/office/drawing/2014/main" id="{FCC763A3-E595-4AA8-91A7-C4AD6BC9620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204" y="1988840"/>
            <a:ext cx="3651870" cy="4869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503634"/>
      </p:ext>
    </p:extLst>
  </p:cSld>
  <p:clrMapOvr>
    <a:masterClrMapping/>
  </p:clrMapOvr>
  <p:transition spd="slow" advTm="60000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467543" y="2708920"/>
            <a:ext cx="50405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</a:rPr>
              <a:t>2. </a:t>
            </a:r>
            <a:r>
              <a:rPr lang="pt-PT" sz="2400" dirty="0"/>
              <a:t>O pulmão direito é </a:t>
            </a:r>
            <a:r>
              <a:rPr lang="pt-PT" sz="2400" b="1" dirty="0"/>
              <a:t>_____________ </a:t>
            </a:r>
            <a:r>
              <a:rPr lang="pt-PT" sz="2400" dirty="0"/>
              <a:t>do que o pulmão esquerdo.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194B86E0-00AD-4301-B626-75B796D102D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0795" y="1231933"/>
            <a:ext cx="4588970" cy="5236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492495"/>
      </p:ext>
    </p:extLst>
  </p:cSld>
  <p:clrMapOvr>
    <a:masterClrMapping/>
  </p:clrMapOvr>
  <p:transition spd="slow" advTm="60000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interior&#10;&#10;Descrição gerada com confiança alta">
            <a:extLst>
              <a:ext uri="{FF2B5EF4-FFF2-40B4-BE49-F238E27FC236}">
                <a16:creationId xmlns:a16="http://schemas.microsoft.com/office/drawing/2014/main" id="{FCDFB0AD-66DA-4A3F-A07C-5BCEBFD9315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522" y="548680"/>
            <a:ext cx="3698053" cy="2592288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323528" y="2930317"/>
            <a:ext cx="56166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  <a:latin typeface="+mj-lt"/>
              </a:rPr>
              <a:t>3. </a:t>
            </a:r>
            <a:r>
              <a:rPr lang="pt-PT" sz="2400" dirty="0"/>
              <a:t>Os alvéolos pulmonares estão situados na terminação dos </a:t>
            </a:r>
            <a:r>
              <a:rPr lang="pt-PT" sz="2400" b="1" dirty="0"/>
              <a:t>_______________</a:t>
            </a:r>
            <a:r>
              <a:rPr lang="pt-PT" sz="2400" dirty="0"/>
              <a:t>.</a:t>
            </a:r>
          </a:p>
          <a:p>
            <a:endParaRPr lang="pt-PT" sz="2400" dirty="0"/>
          </a:p>
        </p:txBody>
      </p:sp>
    </p:spTree>
    <p:extLst>
      <p:ext uri="{BB962C8B-B14F-4D97-AF65-F5344CB8AC3E}">
        <p14:creationId xmlns:p14="http://schemas.microsoft.com/office/powerpoint/2010/main" val="3462570871"/>
      </p:ext>
    </p:extLst>
  </p:cSld>
  <p:clrMapOvr>
    <a:masterClrMapping/>
  </p:clrMapOvr>
  <p:transition spd="slow" advTm="60000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95537" y="2708920"/>
            <a:ext cx="511256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dirty="0">
                <a:solidFill>
                  <a:srgbClr val="53983C"/>
                </a:solidFill>
                <a:latin typeface="+mj-lt"/>
              </a:rPr>
              <a:t> </a:t>
            </a:r>
            <a:r>
              <a:rPr lang="pt-PT" sz="2400" b="1" dirty="0">
                <a:solidFill>
                  <a:srgbClr val="53983C"/>
                </a:solidFill>
                <a:latin typeface="+mj-lt"/>
              </a:rPr>
              <a:t>4. </a:t>
            </a:r>
            <a:r>
              <a:rPr lang="pt-PT" sz="2400" dirty="0"/>
              <a:t>A </a:t>
            </a:r>
            <a:r>
              <a:rPr lang="pt-PT" sz="2400" b="1" dirty="0"/>
              <a:t>_______________</a:t>
            </a:r>
            <a:r>
              <a:rPr lang="pt-PT" sz="2400" b="1" dirty="0">
                <a:solidFill>
                  <a:srgbClr val="C00000"/>
                </a:solidFill>
              </a:rPr>
              <a:t> </a:t>
            </a:r>
            <a:r>
              <a:rPr lang="pt-PT" sz="2400" dirty="0"/>
              <a:t>é o processo de entrada e saída do ar que permite a renovação do ar nos pulmões.</a:t>
            </a:r>
          </a:p>
          <a:p>
            <a:r>
              <a:rPr lang="pt-PT" sz="2400" b="1" dirty="0">
                <a:solidFill>
                  <a:srgbClr val="53983C"/>
                </a:solidFill>
                <a:latin typeface="+mj-lt"/>
              </a:rPr>
              <a:t> </a:t>
            </a:r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92A341AA-05CB-42CE-A5F7-3CC5346313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8263" y="1589352"/>
            <a:ext cx="3249922" cy="455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697039"/>
      </p:ext>
    </p:extLst>
  </p:cSld>
  <p:clrMapOvr>
    <a:masterClrMapping/>
  </p:clrMapOvr>
  <p:transition spd="slow" advTm="60000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3017617" y="3573016"/>
            <a:ext cx="44347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b="1" dirty="0">
                <a:solidFill>
                  <a:srgbClr val="53983C"/>
                </a:solidFill>
                <a:latin typeface="+mj-lt"/>
              </a:rPr>
              <a:t> 5. </a:t>
            </a:r>
            <a:r>
              <a:rPr lang="pt-PT" sz="2400" dirty="0"/>
              <a:t>Na inspiração, o volume da caixa torácica </a:t>
            </a:r>
            <a:r>
              <a:rPr lang="pt-PT" sz="2400" b="1" dirty="0"/>
              <a:t>____________</a:t>
            </a:r>
            <a:r>
              <a:rPr lang="pt-PT" sz="2400" dirty="0"/>
              <a:t>.</a:t>
            </a:r>
          </a:p>
          <a:p>
            <a:pPr marL="363538" indent="-363538"/>
            <a:endParaRPr lang="pt-PT" sz="2400" dirty="0">
              <a:latin typeface="+mj-lt"/>
            </a:endParaRPr>
          </a:p>
        </p:txBody>
      </p:sp>
      <p:pic>
        <p:nvPicPr>
          <p:cNvPr id="3" name="Imagem 2" descr="Uma imagem com ClipArt&#10;&#10;Descrição gerada com confiança muito alta">
            <a:extLst>
              <a:ext uri="{FF2B5EF4-FFF2-40B4-BE49-F238E27FC236}">
                <a16:creationId xmlns:a16="http://schemas.microsoft.com/office/drawing/2014/main" id="{310FFD32-3B81-4599-BC67-B7E8E14B0AB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5536" y="2487071"/>
            <a:ext cx="2284691" cy="436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609161"/>
      </p:ext>
    </p:extLst>
  </p:cSld>
  <p:clrMapOvr>
    <a:masterClrMapping/>
  </p:clrMapOvr>
  <p:transition spd="slow" advTm="60000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059832" y="2852936"/>
            <a:ext cx="51125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b="1" dirty="0">
                <a:solidFill>
                  <a:srgbClr val="53983C"/>
                </a:solidFill>
              </a:rPr>
              <a:t> 6. </a:t>
            </a:r>
            <a:r>
              <a:rPr lang="pt-PT" sz="2400" dirty="0"/>
              <a:t>Na expiração, a pressão no interior dos pulmões é </a:t>
            </a:r>
            <a:r>
              <a:rPr lang="pt-PT" sz="2400" b="1" dirty="0"/>
              <a:t>____________</a:t>
            </a:r>
            <a:r>
              <a:rPr lang="pt-PT" sz="2400" dirty="0"/>
              <a:t> do que a pressão atmosférica.</a:t>
            </a:r>
          </a:p>
          <a:p>
            <a:pPr marL="363538" indent="-363538"/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ClipArt&#10;&#10;Descrição gerada com confiança muito alta">
            <a:extLst>
              <a:ext uri="{FF2B5EF4-FFF2-40B4-BE49-F238E27FC236}">
                <a16:creationId xmlns:a16="http://schemas.microsoft.com/office/drawing/2014/main" id="{DAC354F9-7DCC-40D9-AF2D-79AA607A49E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519" y="2276872"/>
            <a:ext cx="2642928" cy="4564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20560"/>
      </p:ext>
    </p:extLst>
  </p:cSld>
  <p:clrMapOvr>
    <a:masterClrMapping/>
  </p:clrMapOvr>
  <p:transition spd="slow" advTm="60000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sentado&#10;&#10;Descrição gerada com confiança alta">
            <a:extLst>
              <a:ext uri="{FF2B5EF4-FFF2-40B4-BE49-F238E27FC236}">
                <a16:creationId xmlns:a16="http://schemas.microsoft.com/office/drawing/2014/main" id="{E4571F5C-774F-48AC-ADF7-9033328388A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69325" y="357674"/>
            <a:ext cx="3960440" cy="4414459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23528" y="2564904"/>
            <a:ext cx="49685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  <a:latin typeface="+mj-lt"/>
              </a:rPr>
              <a:t>7. </a:t>
            </a:r>
            <a:r>
              <a:rPr lang="pt-PT" sz="2400" dirty="0"/>
              <a:t>Os alvéolos pulmonares têm paredes muito finas e húmidas envolvidas por </a:t>
            </a:r>
            <a:r>
              <a:rPr lang="pt-PT" sz="2400" b="1" dirty="0"/>
              <a:t>____________</a:t>
            </a:r>
            <a:r>
              <a:rPr lang="pt-PT" sz="2400" dirty="0"/>
              <a:t>.</a:t>
            </a:r>
          </a:p>
          <a:p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50427530"/>
      </p:ext>
    </p:extLst>
  </p:cSld>
  <p:clrMapOvr>
    <a:masterClrMapping/>
  </p:clrMapOvr>
  <p:transition spd="slow" advTm="60000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611560" y="2650015"/>
            <a:ext cx="70927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53983C"/>
                </a:solidFill>
              </a:rPr>
              <a:t>8. </a:t>
            </a:r>
            <a:r>
              <a:rPr lang="pt-PT" sz="2400" dirty="0"/>
              <a:t>O sangue transporta o oxigénio até </a:t>
            </a:r>
            <a:r>
              <a:rPr lang="pt-PT" sz="2400" b="1" dirty="0"/>
              <a:t>____________</a:t>
            </a:r>
            <a:r>
              <a:rPr lang="pt-PT" sz="2400" dirty="0"/>
              <a:t>.</a:t>
            </a:r>
          </a:p>
          <a:p>
            <a:pPr marL="269875" indent="-269875"/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interior, mesa, sala&#10;&#10;Descrição gerada com confiança alta">
            <a:extLst>
              <a:ext uri="{FF2B5EF4-FFF2-40B4-BE49-F238E27FC236}">
                <a16:creationId xmlns:a16="http://schemas.microsoft.com/office/drawing/2014/main" id="{A1CF0FB4-04F9-40E6-811A-AD57E703BA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3405130"/>
            <a:ext cx="4968552" cy="3426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652185"/>
      </p:ext>
    </p:extLst>
  </p:cSld>
  <p:clrMapOvr>
    <a:masterClrMapping/>
  </p:clrMapOvr>
  <p:transition spd="slow" advTm="60000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 descr="Uma imagem com coisa&#10;&#10;Descrição gerada com confiança muito alta">
            <a:extLst>
              <a:ext uri="{FF2B5EF4-FFF2-40B4-BE49-F238E27FC236}">
                <a16:creationId xmlns:a16="http://schemas.microsoft.com/office/drawing/2014/main" id="{AE7DD269-CAD5-45CA-88D4-BA72BE3EE5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770602"/>
            <a:ext cx="2220110" cy="6087398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2086265" y="3029471"/>
            <a:ext cx="51125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</a:rPr>
              <a:t>9. </a:t>
            </a:r>
            <a:r>
              <a:rPr lang="pt-PT" sz="2400" dirty="0"/>
              <a:t>Entre as causas mais frequentes de doenças respiratórias estão o fumo do tabaco e a </a:t>
            </a:r>
            <a:r>
              <a:rPr lang="pt-PT" sz="2400" b="1" dirty="0"/>
              <a:t>_________________</a:t>
            </a:r>
            <a:r>
              <a:rPr lang="pt-PT" sz="2400" dirty="0"/>
              <a:t>.</a:t>
            </a:r>
          </a:p>
          <a:p>
            <a:pPr marL="269875" indent="-269875"/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12750148"/>
      </p:ext>
    </p:extLst>
  </p:cSld>
  <p:clrMapOvr>
    <a:masterClrMapping/>
  </p:clrMapOvr>
  <p:transition spd="slow" advTm="60000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 descr="Uma imagem com céu, esqui&#10;&#10;Descrição gerada com confiança muito alta">
            <a:extLst>
              <a:ext uri="{FF2B5EF4-FFF2-40B4-BE49-F238E27FC236}">
                <a16:creationId xmlns:a16="http://schemas.microsoft.com/office/drawing/2014/main" id="{17EF5038-7E28-4133-8B26-2B810AE361B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05" y="4725144"/>
            <a:ext cx="9245902" cy="2115271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251520" y="2564904"/>
            <a:ext cx="693402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6088" indent="-446088"/>
            <a:r>
              <a:rPr lang="pt-PT" sz="2400" b="1" dirty="0">
                <a:solidFill>
                  <a:srgbClr val="53983C"/>
                </a:solidFill>
                <a:latin typeface="+mj-lt"/>
              </a:rPr>
              <a:t>10. </a:t>
            </a:r>
            <a:r>
              <a:rPr lang="pt-PT" sz="2400" dirty="0"/>
              <a:t>Para manter o equilíbrio do sistema respiratório, devemos: não fumar, praticar exercício físico e atividades ao ar livre e evitar </a:t>
            </a:r>
            <a:r>
              <a:rPr lang="pt-PT" sz="2400" b="1" dirty="0"/>
              <a:t>____________</a:t>
            </a:r>
            <a:r>
              <a:rPr lang="pt-PT" sz="2400" dirty="0"/>
              <a:t>.</a:t>
            </a:r>
            <a:endParaRPr lang="pt-PT" sz="2400" dirty="0">
              <a:solidFill>
                <a:srgbClr val="231F20"/>
              </a:solidFill>
            </a:endParaRPr>
          </a:p>
          <a:p>
            <a:pPr marL="446088" indent="-446088"/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95302940"/>
      </p:ext>
    </p:extLst>
  </p:cSld>
  <p:clrMapOvr>
    <a:masterClrMapping/>
  </p:clrMapOvr>
  <p:transition spd="slow" advTm="60000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007604" y="2348880"/>
            <a:ext cx="71287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>
                <a:solidFill>
                  <a:schemeClr val="accent3">
                    <a:lumMod val="75000"/>
                  </a:schemeClr>
                </a:solidFill>
              </a:rPr>
              <a:t>Correção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r>
              <a:rPr lang="pt-PT" sz="2400" dirty="0"/>
              <a:t>Cada resposta correta vale 1 ponto.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2873062"/>
      </p:ext>
    </p:extLst>
  </p:cSld>
  <p:clrMapOvr>
    <a:masterClrMapping/>
  </p:clrMapOvr>
  <p:transition spd="slow" advTm="60000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2699792" y="3564821"/>
            <a:ext cx="63367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</a:rPr>
              <a:t>1. </a:t>
            </a:r>
            <a:r>
              <a:rPr lang="pt-PT" sz="2400" dirty="0"/>
              <a:t>O sistema respiratório humano está organizado em duas partes: </a:t>
            </a:r>
            <a:r>
              <a:rPr lang="pt-PT" sz="2400" b="1" dirty="0">
                <a:solidFill>
                  <a:srgbClr val="C00000"/>
                </a:solidFill>
              </a:rPr>
              <a:t>vias respiratórias</a:t>
            </a:r>
            <a:r>
              <a:rPr lang="pt-PT" sz="2400" dirty="0">
                <a:solidFill>
                  <a:srgbClr val="C00000"/>
                </a:solidFill>
              </a:rPr>
              <a:t> </a:t>
            </a:r>
            <a:r>
              <a:rPr lang="pt-PT" sz="2400" dirty="0"/>
              <a:t>e pulmões.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vestuário&#10;&#10;Descrição gerada com confiança muito alta">
            <a:extLst>
              <a:ext uri="{FF2B5EF4-FFF2-40B4-BE49-F238E27FC236}">
                <a16:creationId xmlns:a16="http://schemas.microsoft.com/office/drawing/2014/main" id="{FCC763A3-E595-4AA8-91A7-C4AD6BC9620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204" y="1988840"/>
            <a:ext cx="3651870" cy="4869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005085"/>
      </p:ext>
    </p:extLst>
  </p:cSld>
  <p:clrMapOvr>
    <a:masterClrMapping/>
  </p:clrMapOvr>
  <p:transition spd="slow" advTm="60000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467544" y="2708920"/>
            <a:ext cx="38977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53983C"/>
                </a:solidFill>
              </a:rPr>
              <a:t>2. </a:t>
            </a:r>
            <a:r>
              <a:rPr lang="pt-PT" sz="2400" dirty="0"/>
              <a:t>O pulmão direito é </a:t>
            </a:r>
            <a:r>
              <a:rPr lang="pt-PT" sz="2400" b="1" dirty="0">
                <a:solidFill>
                  <a:srgbClr val="C00000"/>
                </a:solidFill>
              </a:rPr>
              <a:t>maior</a:t>
            </a:r>
            <a:r>
              <a:rPr lang="pt-PT" sz="2400" dirty="0"/>
              <a:t> do que o pulmão esquerdo.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194B86E0-00AD-4301-B626-75B796D102D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7ECEF"/>
              </a:clrFrom>
              <a:clrTo>
                <a:srgbClr val="E7ECE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290" y="1352502"/>
            <a:ext cx="4588970" cy="5236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783993"/>
      </p:ext>
    </p:extLst>
  </p:cSld>
  <p:clrMapOvr>
    <a:masterClrMapping/>
  </p:clrMapOvr>
  <p:transition spd="slow" advTm="60000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interior&#10;&#10;Descrição gerada com confiança alta">
            <a:extLst>
              <a:ext uri="{FF2B5EF4-FFF2-40B4-BE49-F238E27FC236}">
                <a16:creationId xmlns:a16="http://schemas.microsoft.com/office/drawing/2014/main" id="{FCDFB0AD-66DA-4A3F-A07C-5BCEBFD9315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522" y="548680"/>
            <a:ext cx="3698053" cy="2592288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323528" y="2636912"/>
            <a:ext cx="55446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  <a:latin typeface="+mj-lt"/>
              </a:rPr>
              <a:t>3. </a:t>
            </a:r>
            <a:r>
              <a:rPr lang="pt-PT" sz="2400" dirty="0"/>
              <a:t>Os alvéolos pulmonares estão situados na terminação dos </a:t>
            </a:r>
            <a:r>
              <a:rPr lang="pt-PT" sz="2400" b="1" dirty="0">
                <a:solidFill>
                  <a:srgbClr val="C00000"/>
                </a:solidFill>
              </a:rPr>
              <a:t>bronquíolos</a:t>
            </a:r>
            <a:r>
              <a:rPr lang="pt-PT" sz="2400" dirty="0"/>
              <a:t>.</a:t>
            </a:r>
          </a:p>
          <a:p>
            <a:endParaRPr lang="pt-PT" sz="2400" dirty="0"/>
          </a:p>
        </p:txBody>
      </p:sp>
    </p:spTree>
    <p:extLst>
      <p:ext uri="{BB962C8B-B14F-4D97-AF65-F5344CB8AC3E}">
        <p14:creationId xmlns:p14="http://schemas.microsoft.com/office/powerpoint/2010/main" val="1210493150"/>
      </p:ext>
    </p:extLst>
  </p:cSld>
  <p:clrMapOvr>
    <a:masterClrMapping/>
  </p:clrMapOvr>
  <p:transition spd="slow" advTm="60000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95537" y="2708920"/>
            <a:ext cx="53285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dirty="0">
                <a:solidFill>
                  <a:srgbClr val="53983C"/>
                </a:solidFill>
                <a:latin typeface="+mj-lt"/>
              </a:rPr>
              <a:t> </a:t>
            </a:r>
            <a:r>
              <a:rPr lang="pt-PT" sz="2400" b="1" dirty="0">
                <a:solidFill>
                  <a:srgbClr val="53983C"/>
                </a:solidFill>
                <a:latin typeface="+mj-lt"/>
              </a:rPr>
              <a:t>4. </a:t>
            </a:r>
            <a:r>
              <a:rPr lang="pt-PT" sz="2400" dirty="0"/>
              <a:t>A </a:t>
            </a:r>
            <a:r>
              <a:rPr lang="pt-PT" sz="2400" b="1" dirty="0">
                <a:solidFill>
                  <a:srgbClr val="C00000"/>
                </a:solidFill>
              </a:rPr>
              <a:t>ventilação pulmonar </a:t>
            </a:r>
            <a:r>
              <a:rPr lang="pt-PT" sz="2400" dirty="0"/>
              <a:t>é o processo de entrada e saída do ar que permite a renovação do ar nos pulmões.</a:t>
            </a:r>
          </a:p>
          <a:p>
            <a:r>
              <a:rPr lang="pt-PT" sz="2400" b="1" dirty="0">
                <a:solidFill>
                  <a:srgbClr val="53983C"/>
                </a:solidFill>
                <a:latin typeface="+mj-lt"/>
              </a:rPr>
              <a:t> </a:t>
            </a:r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92A341AA-05CB-42CE-A5F7-3CC5346313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8263" y="1589352"/>
            <a:ext cx="3249922" cy="455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892258"/>
      </p:ext>
    </p:extLst>
  </p:cSld>
  <p:clrMapOvr>
    <a:masterClrMapping/>
  </p:clrMapOvr>
  <p:transition spd="slow" advTm="60000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3017617" y="3573016"/>
            <a:ext cx="38866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b="1" dirty="0">
                <a:solidFill>
                  <a:srgbClr val="53983C"/>
                </a:solidFill>
                <a:latin typeface="+mj-lt"/>
              </a:rPr>
              <a:t> 5. </a:t>
            </a:r>
            <a:r>
              <a:rPr lang="pt-PT" sz="2400" dirty="0"/>
              <a:t>Na inspiração, o volume da caixa torácica </a:t>
            </a:r>
            <a:r>
              <a:rPr lang="pt-PT" sz="2400" b="1" dirty="0">
                <a:solidFill>
                  <a:srgbClr val="C00000"/>
                </a:solidFill>
              </a:rPr>
              <a:t>aumenta</a:t>
            </a:r>
            <a:r>
              <a:rPr lang="pt-PT" sz="2400" dirty="0"/>
              <a:t>.</a:t>
            </a:r>
          </a:p>
          <a:p>
            <a:pPr marL="363538" indent="-363538"/>
            <a:endParaRPr lang="pt-PT" sz="2400" dirty="0">
              <a:latin typeface="+mj-lt"/>
            </a:endParaRPr>
          </a:p>
        </p:txBody>
      </p:sp>
      <p:pic>
        <p:nvPicPr>
          <p:cNvPr id="3" name="Imagem 2" descr="Uma imagem com ClipArt&#10;&#10;Descrição gerada com confiança muito alta">
            <a:extLst>
              <a:ext uri="{FF2B5EF4-FFF2-40B4-BE49-F238E27FC236}">
                <a16:creationId xmlns:a16="http://schemas.microsoft.com/office/drawing/2014/main" id="{310FFD32-3B81-4599-BC67-B7E8E14B0AB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5536" y="2487071"/>
            <a:ext cx="2284691" cy="436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759826"/>
      </p:ext>
    </p:extLst>
  </p:cSld>
  <p:clrMapOvr>
    <a:masterClrMapping/>
  </p:clrMapOvr>
  <p:transition spd="slow" advTm="60000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059832" y="2852936"/>
            <a:ext cx="52176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b="1" dirty="0">
                <a:solidFill>
                  <a:srgbClr val="53983C"/>
                </a:solidFill>
              </a:rPr>
              <a:t> 6. </a:t>
            </a:r>
            <a:r>
              <a:rPr lang="pt-PT" sz="2400" dirty="0"/>
              <a:t>Na expiração, a pressão no interior dos pulmões é </a:t>
            </a:r>
            <a:r>
              <a:rPr lang="pt-PT" sz="2400" b="1" dirty="0">
                <a:solidFill>
                  <a:srgbClr val="C00000"/>
                </a:solidFill>
              </a:rPr>
              <a:t>maior</a:t>
            </a:r>
            <a:r>
              <a:rPr lang="pt-PT" sz="2400" dirty="0"/>
              <a:t> do que a pressão atmosférica.</a:t>
            </a:r>
          </a:p>
          <a:p>
            <a:pPr marL="363538" indent="-363538"/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ClipArt&#10;&#10;Descrição gerada com confiança muito alta">
            <a:extLst>
              <a:ext uri="{FF2B5EF4-FFF2-40B4-BE49-F238E27FC236}">
                <a16:creationId xmlns:a16="http://schemas.microsoft.com/office/drawing/2014/main" id="{DAC354F9-7DCC-40D9-AF2D-79AA607A49E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519" y="2276872"/>
            <a:ext cx="2642928" cy="4564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726956"/>
      </p:ext>
    </p:extLst>
  </p:cSld>
  <p:clrMapOvr>
    <a:masterClrMapping/>
  </p:clrMapOvr>
  <p:transition spd="slow" advTm="60000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sentado&#10;&#10;Descrição gerada com confiança alta">
            <a:extLst>
              <a:ext uri="{FF2B5EF4-FFF2-40B4-BE49-F238E27FC236}">
                <a16:creationId xmlns:a16="http://schemas.microsoft.com/office/drawing/2014/main" id="{E4571F5C-774F-48AC-ADF7-9033328388A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69325" y="357674"/>
            <a:ext cx="3960440" cy="4414459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23528" y="2564904"/>
            <a:ext cx="49685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  <a:latin typeface="+mj-lt"/>
              </a:rPr>
              <a:t>7. </a:t>
            </a:r>
            <a:r>
              <a:rPr lang="pt-PT" sz="2400" dirty="0"/>
              <a:t>Os alvéolos pulmonares têm paredes muito finas e húmidas envolvidas por </a:t>
            </a:r>
            <a:r>
              <a:rPr lang="pt-PT" sz="2400" b="1" dirty="0">
                <a:solidFill>
                  <a:srgbClr val="C00000"/>
                </a:solidFill>
              </a:rPr>
              <a:t>capilares sanguíneos</a:t>
            </a:r>
            <a:r>
              <a:rPr lang="pt-PT" sz="2400" dirty="0"/>
              <a:t>.</a:t>
            </a:r>
          </a:p>
          <a:p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88680057"/>
      </p:ext>
    </p:extLst>
  </p:cSld>
  <p:clrMapOvr>
    <a:masterClrMapping/>
  </p:clrMapOvr>
  <p:transition spd="slow" advTm="60000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611560" y="2650015"/>
            <a:ext cx="70927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53983C"/>
                </a:solidFill>
              </a:rPr>
              <a:t>8. </a:t>
            </a:r>
            <a:r>
              <a:rPr lang="pt-PT" sz="2400" dirty="0"/>
              <a:t>O sangue transporta o oxigénio até </a:t>
            </a:r>
            <a:r>
              <a:rPr lang="pt-PT" sz="2400" b="1" dirty="0">
                <a:solidFill>
                  <a:srgbClr val="C00000"/>
                </a:solidFill>
              </a:rPr>
              <a:t>às células</a:t>
            </a:r>
            <a:r>
              <a:rPr lang="pt-PT" sz="2400" dirty="0"/>
              <a:t>.</a:t>
            </a:r>
          </a:p>
          <a:p>
            <a:pPr marL="269875" indent="-269875"/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interior, mesa, sala&#10;&#10;Descrição gerada com confiança alta">
            <a:extLst>
              <a:ext uri="{FF2B5EF4-FFF2-40B4-BE49-F238E27FC236}">
                <a16:creationId xmlns:a16="http://schemas.microsoft.com/office/drawing/2014/main" id="{A1CF0FB4-04F9-40E6-811A-AD57E703BA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3405130"/>
            <a:ext cx="4968552" cy="3426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587463"/>
      </p:ext>
    </p:extLst>
  </p:cSld>
  <p:clrMapOvr>
    <a:masterClrMapping/>
  </p:clrMapOvr>
  <p:transition spd="slow" advTm="60000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 descr="Uma imagem com coisa&#10;&#10;Descrição gerada com confiança muito alta">
            <a:extLst>
              <a:ext uri="{FF2B5EF4-FFF2-40B4-BE49-F238E27FC236}">
                <a16:creationId xmlns:a16="http://schemas.microsoft.com/office/drawing/2014/main" id="{AE7DD269-CAD5-45CA-88D4-BA72BE3EE5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770602"/>
            <a:ext cx="2220110" cy="6087398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2086265" y="3029471"/>
            <a:ext cx="51125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</a:rPr>
              <a:t>9. </a:t>
            </a:r>
            <a:r>
              <a:rPr lang="pt-PT" sz="2400" dirty="0"/>
              <a:t>Entre as causas mais frequentes de doenças respiratórias estão o fumo do tabaco e a </a:t>
            </a:r>
            <a:r>
              <a:rPr lang="pt-PT" sz="2400" b="1" dirty="0">
                <a:solidFill>
                  <a:srgbClr val="C00000"/>
                </a:solidFill>
              </a:rPr>
              <a:t>poluição do ar interior</a:t>
            </a:r>
            <a:r>
              <a:rPr lang="pt-PT" sz="2400" dirty="0"/>
              <a:t>.</a:t>
            </a:r>
          </a:p>
          <a:p>
            <a:pPr marL="269875" indent="-269875"/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89545426"/>
      </p:ext>
    </p:extLst>
  </p:cSld>
  <p:clrMapOvr>
    <a:masterClrMapping/>
  </p:clrMapOvr>
  <p:transition spd="slow" advTm="60000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 descr="Uma imagem com céu, esqui&#10;&#10;Descrição gerada com confiança muito alta">
            <a:extLst>
              <a:ext uri="{FF2B5EF4-FFF2-40B4-BE49-F238E27FC236}">
                <a16:creationId xmlns:a16="http://schemas.microsoft.com/office/drawing/2014/main" id="{17EF5038-7E28-4133-8B26-2B810AE361B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305" y="4725144"/>
            <a:ext cx="9245902" cy="2115271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251520" y="2564904"/>
            <a:ext cx="83529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6088" indent="-446088"/>
            <a:r>
              <a:rPr lang="pt-PT" sz="2400" b="1" dirty="0">
                <a:solidFill>
                  <a:srgbClr val="53983C"/>
                </a:solidFill>
                <a:latin typeface="+mj-lt"/>
              </a:rPr>
              <a:t>10. </a:t>
            </a:r>
            <a:r>
              <a:rPr lang="pt-PT" sz="2400" dirty="0"/>
              <a:t>Para manter o equilíbrio do sistema respiratório, devemos: não fumar, praticar exercício físico e atividades ao ar livre e evitar </a:t>
            </a:r>
            <a:r>
              <a:rPr lang="pt-PT" sz="2400" b="1" dirty="0">
                <a:solidFill>
                  <a:srgbClr val="C00000"/>
                </a:solidFill>
              </a:rPr>
              <a:t>ambientes poluídos</a:t>
            </a:r>
            <a:r>
              <a:rPr lang="pt-PT" sz="2400" dirty="0"/>
              <a:t>.</a:t>
            </a:r>
            <a:endParaRPr lang="pt-PT" sz="2400" dirty="0">
              <a:solidFill>
                <a:srgbClr val="231F20"/>
              </a:solidFill>
            </a:endParaRPr>
          </a:p>
          <a:p>
            <a:pPr marL="446088" indent="-446088"/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84277662"/>
      </p:ext>
    </p:extLst>
  </p:cSld>
  <p:clrMapOvr>
    <a:masterClrMapping/>
  </p:clrMapOvr>
  <p:transition spd="slow" advTm="60000">
    <p:push dir="u"/>
  </p:transition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3025</TotalTime>
  <Words>366</Words>
  <Application>Microsoft Office PowerPoint</Application>
  <PresentationFormat>Apresentação no Ecrã (4:3)</PresentationFormat>
  <Paragraphs>33</Paragraphs>
  <Slides>23</Slides>
  <Notes>4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23</vt:i4>
      </vt:variant>
    </vt:vector>
  </HeadingPairs>
  <TitlesOfParts>
    <vt:vector size="26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Santillana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Carla Cruz</dc:creator>
  <cp:lastModifiedBy>Ana Cristina Duarte</cp:lastModifiedBy>
  <cp:revision>239</cp:revision>
  <dcterms:created xsi:type="dcterms:W3CDTF">2011-10-19T09:30:38Z</dcterms:created>
  <dcterms:modified xsi:type="dcterms:W3CDTF">2017-06-26T15:57:32Z</dcterms:modified>
</cp:coreProperties>
</file>