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6460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001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195736" y="1556792"/>
            <a:ext cx="6768752" cy="19389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7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Estrutura e funcionamento do sistema cardiovascular humano</a:t>
            </a:r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47B8BF0-468C-446E-AD6C-C06433F2659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3787096" cy="609408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87524" y="2348880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53983C"/>
                </a:solidFill>
              </a:rPr>
              <a:t>Seleciona a opção que completa corretamente cada frase.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1880533"/>
            <a:ext cx="4248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pt-PT" sz="2400" dirty="0"/>
              <a:t>Na parte superior do coração encontram-se </a:t>
            </a:r>
            <a:r>
              <a:rPr lang="pt-PT" sz="2400" b="1" dirty="0"/>
              <a:t>as aurículas/</a:t>
            </a:r>
          </a:p>
          <a:p>
            <a:pPr marL="446088"/>
            <a:r>
              <a:rPr lang="pt-PT" sz="2400" b="1" dirty="0"/>
              <a:t>/os ventrículos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céu&#10;&#10;Descrição gerada com confiança muito alta">
            <a:extLst>
              <a:ext uri="{FF2B5EF4-FFF2-40B4-BE49-F238E27FC236}">
                <a16:creationId xmlns:a16="http://schemas.microsoft.com/office/drawing/2014/main" id="{13648EF6-5716-4E07-96A4-8EC7F3DC51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72816"/>
            <a:ext cx="3198741" cy="3198741"/>
          </a:xfrm>
          <a:prstGeom prst="ellipse">
            <a:avLst/>
          </a:prstGeom>
          <a:ln w="63500" cap="rnd">
            <a:solidFill>
              <a:schemeClr val="tx1">
                <a:lumMod val="75000"/>
                <a:lumOff val="2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2708920"/>
            <a:ext cx="53714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Devido à sua função, as paredes das cavidades do coração não apresentam todas a mesma espessura sendo as dos ventrículos </a:t>
            </a:r>
            <a:r>
              <a:rPr lang="pt-PT" sz="2400" b="1" dirty="0"/>
              <a:t>menos/mais </a:t>
            </a:r>
            <a:r>
              <a:rPr lang="pt-PT" sz="2400" dirty="0"/>
              <a:t>espessas do que as das aurículas.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E59014B-2BA7-44BF-86D7-AF0DE37921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037" y="1196752"/>
            <a:ext cx="2693023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549145" y="2708920"/>
            <a:ext cx="4608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No coração, as aurículas </a:t>
            </a:r>
          </a:p>
          <a:p>
            <a:pPr marL="269875"/>
            <a:r>
              <a:rPr lang="pt-PT" sz="2400" b="1" dirty="0"/>
              <a:t>não comunicam/comunicam </a:t>
            </a:r>
            <a:r>
              <a:rPr lang="pt-PT" sz="2400" dirty="0"/>
              <a:t>com os ventrículos.</a:t>
            </a:r>
          </a:p>
          <a:p>
            <a:endParaRPr lang="pt-PT" sz="2400" dirty="0"/>
          </a:p>
        </p:txBody>
      </p:sp>
      <p:pic>
        <p:nvPicPr>
          <p:cNvPr id="3" name="Imagem 2" descr="Uma imagem com mesa, chávena, interior, café&#10;&#10;Descrição gerada com confiança alta">
            <a:extLst>
              <a:ext uri="{FF2B5EF4-FFF2-40B4-BE49-F238E27FC236}">
                <a16:creationId xmlns:a16="http://schemas.microsoft.com/office/drawing/2014/main" id="{6D951F77-15A5-47C0-815F-9DE76B417B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5878">
            <a:off x="631004" y="1688644"/>
            <a:ext cx="2918141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54245" y="2132856"/>
            <a:ext cx="459381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 coração está protegido externamente pelo </a:t>
            </a:r>
            <a:r>
              <a:rPr lang="pt-PT" sz="2400" b="1" dirty="0"/>
              <a:t>miocárdio/pericárdio</a:t>
            </a:r>
            <a:r>
              <a:rPr lang="pt-PT" sz="2400" dirty="0"/>
              <a:t>.</a:t>
            </a:r>
          </a:p>
          <a:p>
            <a:endParaRPr lang="pt-PT" sz="3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animal&#10;&#10;Descrição gerada com confiança alta">
            <a:extLst>
              <a:ext uri="{FF2B5EF4-FFF2-40B4-BE49-F238E27FC236}">
                <a16:creationId xmlns:a16="http://schemas.microsoft.com/office/drawing/2014/main" id="{D42782CE-6000-4328-B89B-7D17FCAAC8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492896"/>
            <a:ext cx="4095564" cy="30716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31541" y="2420888"/>
            <a:ext cx="43204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Os vasos sanguíneos que transportam sangue até ao coração são as </a:t>
            </a:r>
            <a:r>
              <a:rPr lang="pt-PT" sz="2400" b="1" dirty="0"/>
              <a:t>artérias/veias</a:t>
            </a:r>
            <a:r>
              <a:rPr lang="pt-PT" sz="2400" dirty="0"/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7" name="Imagem 6" descr="Uma imagem com coisa&#10;&#10;Descrição gerada com confiança alta">
            <a:extLst>
              <a:ext uri="{FF2B5EF4-FFF2-40B4-BE49-F238E27FC236}">
                <a16:creationId xmlns:a16="http://schemas.microsoft.com/office/drawing/2014/main" id="{7C5CC128-7AF5-4705-B63B-2F6C46F2E7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11" b="94709" l="2010" r="95980">
                        <a14:foregroundMark x1="36851" y1="6526" x2="36851" y2="6526"/>
                        <a14:foregroundMark x1="38861" y1="1411" x2="38861" y2="1411"/>
                        <a14:foregroundMark x1="91457" y1="32099" x2="91457" y2="32099"/>
                        <a14:foregroundMark x1="92797" y1="55026" x2="92797" y2="55026"/>
                        <a14:foregroundMark x1="93970" y1="30159" x2="93970" y2="30159"/>
                        <a14:foregroundMark x1="96147" y1="50794" x2="96147" y2="50794"/>
                        <a14:foregroundMark x1="41709" y1="91887" x2="41709" y2="91887"/>
                        <a14:foregroundMark x1="31491" y1="85538" x2="31491" y2="85538"/>
                        <a14:foregroundMark x1="26801" y1="85009" x2="26801" y2="85009"/>
                        <a14:foregroundMark x1="24121" y1="84303" x2="24121" y2="84303"/>
                        <a14:foregroundMark x1="21106" y1="88889" x2="21106" y2="88889"/>
                        <a14:foregroundMark x1="13065" y1="89242" x2="13065" y2="89242"/>
                        <a14:foregroundMark x1="4858" y1="94709" x2="4858" y2="94709"/>
                        <a14:foregroundMark x1="2010" y1="93827" x2="2010" y2="93827"/>
                        <a14:foregroundMark x1="5528" y1="52910" x2="5528" y2="52910"/>
                        <a14:foregroundMark x1="10050" y1="53263" x2="10050" y2="53263"/>
                        <a14:foregroundMark x1="13735" y1="52381" x2="13735" y2="52381"/>
                        <a14:foregroundMark x1="17923" y1="52910" x2="17923" y2="52910"/>
                        <a14:backgroundMark x1="14908" y1="46561" x2="14908" y2="46561"/>
                        <a14:backgroundMark x1="17923" y1="60494" x2="17923" y2="604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063" y="1556792"/>
            <a:ext cx="5700937" cy="54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3888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As paredes das artérias são </a:t>
            </a:r>
            <a:r>
              <a:rPr lang="pt-PT" sz="2400" b="1" dirty="0"/>
              <a:t>mais/menos </a:t>
            </a:r>
            <a:r>
              <a:rPr lang="pt-PT" sz="2400" dirty="0"/>
              <a:t>espessas do que as das veias.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coisa&#10;&#10;Descrição gerada com confiança muito alta">
            <a:extLst>
              <a:ext uri="{FF2B5EF4-FFF2-40B4-BE49-F238E27FC236}">
                <a16:creationId xmlns:a16="http://schemas.microsoft.com/office/drawing/2014/main" id="{A68C65F0-C88A-4CAB-9AD6-E79981328F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EEF1"/>
              </a:clrFrom>
              <a:clrTo>
                <a:srgbClr val="E9EE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4147" y="2217753"/>
            <a:ext cx="5349853" cy="354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4608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8. </a:t>
            </a:r>
            <a:r>
              <a:rPr lang="pt-PT" sz="2400" b="1" dirty="0"/>
              <a:t>As hemácias/os leucócitos </a:t>
            </a:r>
            <a:r>
              <a:rPr lang="pt-PT" sz="2400" dirty="0"/>
              <a:t>são as células que transportam gases.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úsica&#10;&#10;Descrição gerada com confiança alta">
            <a:extLst>
              <a:ext uri="{FF2B5EF4-FFF2-40B4-BE49-F238E27FC236}">
                <a16:creationId xmlns:a16="http://schemas.microsoft.com/office/drawing/2014/main" id="{02EE25C3-DD8E-41C9-81E4-2029CF0E28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3" r="8281"/>
          <a:stretch/>
        </p:blipFill>
        <p:spPr>
          <a:xfrm>
            <a:off x="5148064" y="1700808"/>
            <a:ext cx="3744416" cy="350837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83568" y="468994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Os leucócitos têm como função a </a:t>
            </a:r>
            <a:r>
              <a:rPr lang="pt-PT" sz="2400" b="1" dirty="0"/>
              <a:t>defesa do organismo/</a:t>
            </a:r>
          </a:p>
          <a:p>
            <a:pPr marL="269875"/>
            <a:r>
              <a:rPr lang="pt-PT" sz="2400" b="1" dirty="0"/>
              <a:t>/o transporte de nutrientes</a:t>
            </a:r>
            <a:r>
              <a:rPr lang="pt-PT" sz="2400" dirty="0"/>
              <a:t> </a:t>
            </a:r>
            <a:r>
              <a:rPr lang="pt-PT" sz="2400" b="1" dirty="0"/>
              <a:t>e produtos de excreção.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limentação, interior, bolo, pedaço&#10;&#10;Descrição gerada com confiança muito alta">
            <a:extLst>
              <a:ext uri="{FF2B5EF4-FFF2-40B4-BE49-F238E27FC236}">
                <a16:creationId xmlns:a16="http://schemas.microsoft.com/office/drawing/2014/main" id="{89DFCCAE-2AC1-439B-892C-7DAC4E73BE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014">
            <a:off x="3685184" y="1600815"/>
            <a:ext cx="3318233" cy="2488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96817" y="2251170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As plaquetas são o constituinte do sangue responsável pela </a:t>
            </a:r>
            <a:r>
              <a:rPr lang="pt-PT" sz="2400" b="1" dirty="0"/>
              <a:t>defesa do organismo/coagulação do sangue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mesa, bolo, prato&#10;&#10;Descrição gerada com confiança muito alta">
            <a:extLst>
              <a:ext uri="{FF2B5EF4-FFF2-40B4-BE49-F238E27FC236}">
                <a16:creationId xmlns:a16="http://schemas.microsoft.com/office/drawing/2014/main" id="{F07D8D5F-6150-4EC4-9CE5-5B56ED27E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451499"/>
            <a:ext cx="3644060" cy="2549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0242" y="2069495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O plasma é o constituinte do sangue que transporta</a:t>
            </a:r>
            <a:r>
              <a:rPr lang="pt-PT" sz="2400" b="1" dirty="0"/>
              <a:t> nutrientes e produtos de excreção/hemoglobina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esa, interior, chávena, sentado&#10;&#10;Descrição gerada com confiança muito alta">
            <a:extLst>
              <a:ext uri="{FF2B5EF4-FFF2-40B4-BE49-F238E27FC236}">
                <a16:creationId xmlns:a16="http://schemas.microsoft.com/office/drawing/2014/main" id="{54CD9A99-7D97-4474-948E-8066C47075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56992"/>
            <a:ext cx="4194212" cy="2796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1880533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Na parte superior do coração encontram-se </a:t>
            </a:r>
            <a:r>
              <a:rPr lang="pt-PT" sz="2400" b="1" dirty="0">
                <a:solidFill>
                  <a:srgbClr val="C00000"/>
                </a:solidFill>
              </a:rPr>
              <a:t>as aurículas</a:t>
            </a:r>
            <a:r>
              <a:rPr lang="pt-PT" sz="2400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céu&#10;&#10;Descrição gerada com confiança muito alta">
            <a:extLst>
              <a:ext uri="{FF2B5EF4-FFF2-40B4-BE49-F238E27FC236}">
                <a16:creationId xmlns:a16="http://schemas.microsoft.com/office/drawing/2014/main" id="{13648EF6-5716-4E07-96A4-8EC7F3DC51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72816"/>
            <a:ext cx="3198741" cy="3198741"/>
          </a:xfrm>
          <a:prstGeom prst="ellipse">
            <a:avLst/>
          </a:prstGeom>
          <a:ln w="63500" cap="rnd">
            <a:solidFill>
              <a:schemeClr val="tx1">
                <a:lumMod val="75000"/>
                <a:lumOff val="2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04968176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2708920"/>
            <a:ext cx="53714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Devido à sua função, as paredes das cavidades do coração não apresentam todas a mesma espessura sendo as dos ventrículos </a:t>
            </a:r>
            <a:r>
              <a:rPr lang="pt-PT" sz="2400" b="1" dirty="0">
                <a:solidFill>
                  <a:srgbClr val="C00000"/>
                </a:solidFill>
              </a:rPr>
              <a:t>mais</a:t>
            </a:r>
            <a:r>
              <a:rPr lang="pt-PT" sz="2400" b="1" dirty="0"/>
              <a:t> </a:t>
            </a:r>
            <a:r>
              <a:rPr lang="pt-PT" sz="2400" dirty="0"/>
              <a:t>espessas do que as das aurículas.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E59014B-2BA7-44BF-86D7-AF0DE37921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037" y="1196752"/>
            <a:ext cx="2693023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7096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549145" y="2708920"/>
            <a:ext cx="4608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No coração, as aurículas </a:t>
            </a:r>
          </a:p>
          <a:p>
            <a:pPr marL="269875"/>
            <a:r>
              <a:rPr lang="pt-PT" sz="2400" b="1" dirty="0">
                <a:solidFill>
                  <a:srgbClr val="C00000"/>
                </a:solidFill>
              </a:rPr>
              <a:t>comunicam</a:t>
            </a:r>
            <a:r>
              <a:rPr lang="pt-PT" sz="2400" b="1" dirty="0"/>
              <a:t> </a:t>
            </a:r>
            <a:r>
              <a:rPr lang="pt-PT" sz="2400" dirty="0"/>
              <a:t>com os ventrículos.</a:t>
            </a:r>
          </a:p>
          <a:p>
            <a:endParaRPr lang="pt-PT" sz="2400" dirty="0"/>
          </a:p>
        </p:txBody>
      </p:sp>
      <p:pic>
        <p:nvPicPr>
          <p:cNvPr id="3" name="Imagem 2" descr="Uma imagem com mesa, chávena, interior, café&#10;&#10;Descrição gerada com confiança alta">
            <a:extLst>
              <a:ext uri="{FF2B5EF4-FFF2-40B4-BE49-F238E27FC236}">
                <a16:creationId xmlns:a16="http://schemas.microsoft.com/office/drawing/2014/main" id="{6D951F77-15A5-47C0-815F-9DE76B417B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5878">
            <a:off x="631004" y="1688644"/>
            <a:ext cx="2918141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14503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54245" y="2132856"/>
            <a:ext cx="531389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O coração está protegido externamente pelo </a:t>
            </a:r>
          </a:p>
          <a:p>
            <a:pPr marL="363538"/>
            <a:r>
              <a:rPr lang="pt-PT" sz="2400" b="1" dirty="0">
                <a:solidFill>
                  <a:srgbClr val="C00000"/>
                </a:solidFill>
              </a:rPr>
              <a:t>pericárdio</a:t>
            </a:r>
            <a:r>
              <a:rPr lang="pt-PT" sz="2400" dirty="0">
                <a:solidFill>
                  <a:srgbClr val="C00000"/>
                </a:solidFill>
              </a:rPr>
              <a:t>.</a:t>
            </a:r>
          </a:p>
          <a:p>
            <a:endParaRPr lang="pt-PT" sz="3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animal&#10;&#10;Descrição gerada com confiança alta">
            <a:extLst>
              <a:ext uri="{FF2B5EF4-FFF2-40B4-BE49-F238E27FC236}">
                <a16:creationId xmlns:a16="http://schemas.microsoft.com/office/drawing/2014/main" id="{D42782CE-6000-4328-B89B-7D17FCAAC8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492896"/>
            <a:ext cx="4095564" cy="30716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335051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31541" y="2420888"/>
            <a:ext cx="43204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Os vasos sanguíneos que transportam sangue até ao coração são as </a:t>
            </a:r>
            <a:r>
              <a:rPr lang="pt-PT" sz="2400" b="1" dirty="0">
                <a:solidFill>
                  <a:srgbClr val="C00000"/>
                </a:solidFill>
              </a:rPr>
              <a:t>veias</a:t>
            </a:r>
            <a:r>
              <a:rPr lang="pt-PT" sz="2400" dirty="0">
                <a:solidFill>
                  <a:srgbClr val="C00000"/>
                </a:solidFill>
              </a:rPr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7" name="Imagem 6" descr="Uma imagem com coisa&#10;&#10;Descrição gerada com confiança alta">
            <a:extLst>
              <a:ext uri="{FF2B5EF4-FFF2-40B4-BE49-F238E27FC236}">
                <a16:creationId xmlns:a16="http://schemas.microsoft.com/office/drawing/2014/main" id="{7C5CC128-7AF5-4705-B63B-2F6C46F2E71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11" b="94709" l="2010" r="95980">
                        <a14:foregroundMark x1="36851" y1="6526" x2="36851" y2="6526"/>
                        <a14:foregroundMark x1="38861" y1="1411" x2="38861" y2="1411"/>
                        <a14:foregroundMark x1="91457" y1="32099" x2="91457" y2="32099"/>
                        <a14:foregroundMark x1="92797" y1="55026" x2="92797" y2="55026"/>
                        <a14:foregroundMark x1="93970" y1="30159" x2="93970" y2="30159"/>
                        <a14:foregroundMark x1="96147" y1="50794" x2="96147" y2="50794"/>
                        <a14:foregroundMark x1="41709" y1="91887" x2="41709" y2="91887"/>
                        <a14:foregroundMark x1="31491" y1="85538" x2="31491" y2="85538"/>
                        <a14:foregroundMark x1="26801" y1="85009" x2="26801" y2="85009"/>
                        <a14:foregroundMark x1="24121" y1="84303" x2="24121" y2="84303"/>
                        <a14:foregroundMark x1="21106" y1="88889" x2="21106" y2="88889"/>
                        <a14:foregroundMark x1="13065" y1="89242" x2="13065" y2="89242"/>
                        <a14:foregroundMark x1="4858" y1="94709" x2="4858" y2="94709"/>
                        <a14:foregroundMark x1="2010" y1="93827" x2="2010" y2="93827"/>
                        <a14:foregroundMark x1="5528" y1="52910" x2="5528" y2="52910"/>
                        <a14:foregroundMark x1="10050" y1="53263" x2="10050" y2="53263"/>
                        <a14:foregroundMark x1="13735" y1="52381" x2="13735" y2="52381"/>
                        <a14:foregroundMark x1="17923" y1="52910" x2="17923" y2="52910"/>
                        <a14:backgroundMark x1="14908" y1="46561" x2="14908" y2="46561"/>
                        <a14:backgroundMark x1="17923" y1="60494" x2="17923" y2="604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063" y="1556792"/>
            <a:ext cx="5700937" cy="541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8799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3672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As paredes das artérias são </a:t>
            </a:r>
            <a:r>
              <a:rPr lang="pt-PT" sz="2400" b="1" dirty="0">
                <a:solidFill>
                  <a:srgbClr val="C00000"/>
                </a:solidFill>
              </a:rPr>
              <a:t>mais </a:t>
            </a:r>
            <a:r>
              <a:rPr lang="pt-PT" sz="2400" dirty="0"/>
              <a:t>espessas do que as das veias.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coisa&#10;&#10;Descrição gerada com confiança muito alta">
            <a:extLst>
              <a:ext uri="{FF2B5EF4-FFF2-40B4-BE49-F238E27FC236}">
                <a16:creationId xmlns:a16="http://schemas.microsoft.com/office/drawing/2014/main" id="{A68C65F0-C88A-4CAB-9AD6-E79981328F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9EEF1"/>
              </a:clrFrom>
              <a:clrTo>
                <a:srgbClr val="E9EE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4147" y="2217753"/>
            <a:ext cx="5349853" cy="354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62092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8. </a:t>
            </a:r>
            <a:r>
              <a:rPr lang="pt-PT" sz="2400" b="1" dirty="0">
                <a:solidFill>
                  <a:srgbClr val="C00000"/>
                </a:solidFill>
              </a:rPr>
              <a:t>As hemácias </a:t>
            </a:r>
            <a:r>
              <a:rPr lang="pt-PT" sz="2400" dirty="0"/>
              <a:t>são as células que transportam gases.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úsica&#10;&#10;Descrição gerada com confiança alta">
            <a:extLst>
              <a:ext uri="{FF2B5EF4-FFF2-40B4-BE49-F238E27FC236}">
                <a16:creationId xmlns:a16="http://schemas.microsoft.com/office/drawing/2014/main" id="{02EE25C3-DD8E-41C9-81E4-2029CF0E28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3" r="8281"/>
          <a:stretch/>
        </p:blipFill>
        <p:spPr>
          <a:xfrm>
            <a:off x="5148064" y="1700808"/>
            <a:ext cx="3744416" cy="350837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80187951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83568" y="468994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Os leucócitos têm como função a </a:t>
            </a:r>
            <a:r>
              <a:rPr lang="pt-PT" sz="2400" b="1" dirty="0">
                <a:solidFill>
                  <a:srgbClr val="C00000"/>
                </a:solidFill>
              </a:rPr>
              <a:t>defesa do organismo.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limentação, interior, bolo, pedaço&#10;&#10;Descrição gerada com confiança muito alta">
            <a:extLst>
              <a:ext uri="{FF2B5EF4-FFF2-40B4-BE49-F238E27FC236}">
                <a16:creationId xmlns:a16="http://schemas.microsoft.com/office/drawing/2014/main" id="{89DFCCAE-2AC1-439B-892C-7DAC4E73BE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014">
            <a:off x="3685184" y="1600815"/>
            <a:ext cx="3318233" cy="2488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28519877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96817" y="2251170"/>
            <a:ext cx="65887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As plaquetas são o constituinte do sangue responsável pela </a:t>
            </a:r>
            <a:r>
              <a:rPr lang="pt-PT" sz="2400" b="1" dirty="0">
                <a:solidFill>
                  <a:srgbClr val="C00000"/>
                </a:solidFill>
              </a:rPr>
              <a:t>coagulação do sangue</a:t>
            </a:r>
            <a:r>
              <a:rPr lang="pt-PT" sz="2400" dirty="0">
                <a:solidFill>
                  <a:srgbClr val="C00000"/>
                </a:solidFill>
              </a:rPr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mesa, bolo, prato&#10;&#10;Descrição gerada com confiança muito alta">
            <a:extLst>
              <a:ext uri="{FF2B5EF4-FFF2-40B4-BE49-F238E27FC236}">
                <a16:creationId xmlns:a16="http://schemas.microsoft.com/office/drawing/2014/main" id="{F07D8D5F-6150-4EC4-9CE5-5B56ED27E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451499"/>
            <a:ext cx="3644060" cy="2549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50370138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0242" y="2069495"/>
            <a:ext cx="66260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O plasma é o constituinte do sangue que transporta</a:t>
            </a:r>
            <a:r>
              <a:rPr lang="pt-PT" sz="2400" b="1" dirty="0"/>
              <a:t> </a:t>
            </a:r>
            <a:r>
              <a:rPr lang="pt-PT" sz="2400" b="1" dirty="0">
                <a:solidFill>
                  <a:srgbClr val="C00000"/>
                </a:solidFill>
              </a:rPr>
              <a:t>nutrientes e produtos de excreção.</a:t>
            </a:r>
            <a:endParaRPr lang="pt-PT" sz="24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esa, interior, chávena, sentado&#10;&#10;Descrição gerada com confiança muito alta">
            <a:extLst>
              <a:ext uri="{FF2B5EF4-FFF2-40B4-BE49-F238E27FC236}">
                <a16:creationId xmlns:a16="http://schemas.microsoft.com/office/drawing/2014/main" id="{54CD9A99-7D97-4474-948E-8066C47075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356992"/>
            <a:ext cx="4194212" cy="27961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88217823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3271</TotalTime>
  <Words>366</Words>
  <Application>Microsoft Office PowerPoint</Application>
  <PresentationFormat>Apresentação no Ecrã (4:3)</PresentationFormat>
  <Paragraphs>36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246</cp:revision>
  <dcterms:created xsi:type="dcterms:W3CDTF">2011-10-19T09:30:38Z</dcterms:created>
  <dcterms:modified xsi:type="dcterms:W3CDTF">2017-07-06T16:26:00Z</dcterms:modified>
</cp:coreProperties>
</file>