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0" r:id="rId2"/>
    <p:sldId id="261" r:id="rId3"/>
    <p:sldId id="262" r:id="rId4"/>
    <p:sldId id="274" r:id="rId5"/>
    <p:sldId id="264" r:id="rId6"/>
    <p:sldId id="265" r:id="rId7"/>
    <p:sldId id="266" r:id="rId8"/>
    <p:sldId id="275" r:id="rId9"/>
    <p:sldId id="268" r:id="rId10"/>
    <p:sldId id="269" r:id="rId11"/>
    <p:sldId id="270" r:id="rId12"/>
    <p:sldId id="271" r:id="rId13"/>
    <p:sldId id="272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983C"/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2" d="100"/>
          <a:sy n="82" d="100"/>
        </p:scale>
        <p:origin x="1146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19870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21111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06-07-2017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868144" y="5992936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619672" y="1628800"/>
            <a:ext cx="6048672" cy="1200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t-PT" sz="3600" b="1" dirty="0">
                <a:solidFill>
                  <a:srgbClr val="53983C"/>
                </a:solidFill>
              </a:rPr>
              <a:t>Unidade 7</a:t>
            </a:r>
          </a:p>
          <a:p>
            <a:pPr algn="ctr"/>
            <a:endParaRPr lang="pt-PT" sz="3600" b="1" dirty="0">
              <a:solidFill>
                <a:srgbClr val="53983C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127665E-F746-4BBD-BB57-615EE654D8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sentado, pessoa, vestuário&#10;&#10;Descrição gerada com confiança muito alta">
            <a:extLst>
              <a:ext uri="{FF2B5EF4-FFF2-40B4-BE49-F238E27FC236}">
                <a16:creationId xmlns:a16="http://schemas.microsoft.com/office/drawing/2014/main" id="{12B6CBAD-E850-45D8-A7DE-547D7592A14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380037"/>
            <a:ext cx="6734398" cy="4711229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331640" y="2420888"/>
            <a:ext cx="72368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Responde a cada questão com a expressão correta.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9552" y="2708920"/>
            <a:ext cx="4446240" cy="1567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Como se chama a circulação que tem início no ventrículo esquerdo?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vegetal&#10;&#10;Descrição gerada com confiança alta">
            <a:extLst>
              <a:ext uri="{FF2B5EF4-FFF2-40B4-BE49-F238E27FC236}">
                <a16:creationId xmlns:a16="http://schemas.microsoft.com/office/drawing/2014/main" id="{277F4485-3D70-4147-805D-4675E56AD9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1" r="17212"/>
          <a:stretch/>
        </p:blipFill>
        <p:spPr>
          <a:xfrm>
            <a:off x="4481447" y="1916832"/>
            <a:ext cx="3744416" cy="3731089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427984" y="3013502"/>
            <a:ext cx="43564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Quais são os vasos sanguíneos que abrem na aurícula direita?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éu, exterior, árvore&#10;&#10;Descrição gerada com confiança muito alta">
            <a:extLst>
              <a:ext uri="{FF2B5EF4-FFF2-40B4-BE49-F238E27FC236}">
                <a16:creationId xmlns:a16="http://schemas.microsoft.com/office/drawing/2014/main" id="{CE667238-4812-4908-9FF1-3A891BA2B99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6"/>
          <a:stretch/>
        </p:blipFill>
        <p:spPr>
          <a:xfrm>
            <a:off x="107504" y="787612"/>
            <a:ext cx="4623504" cy="607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92495"/>
      </p:ext>
    </p:extLst>
  </p:cSld>
  <p:clrMapOvr>
    <a:masterClrMapping/>
  </p:clrMapOvr>
  <p:transition spd="slow" advTm="6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238278" y="2276872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Em que cavidade do coração termina a circulação pulmonar?</a:t>
            </a:r>
          </a:p>
          <a:p>
            <a:endParaRPr lang="pt-PT" sz="2400" dirty="0"/>
          </a:p>
        </p:txBody>
      </p:sp>
      <p:pic>
        <p:nvPicPr>
          <p:cNvPr id="7" name="Imagem 6" descr="Uma imagem com mesa, interior, laranja&#10;&#10;Descrição gerada com confiança alta">
            <a:extLst>
              <a:ext uri="{FF2B5EF4-FFF2-40B4-BE49-F238E27FC236}">
                <a16:creationId xmlns:a16="http://schemas.microsoft.com/office/drawing/2014/main" id="{B528889C-4E25-4C36-B220-E96CEC3573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2"/>
          <a:stretch/>
        </p:blipFill>
        <p:spPr>
          <a:xfrm rot="21429075">
            <a:off x="1908213" y="2871676"/>
            <a:ext cx="3089523" cy="373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38983" y="2852936"/>
            <a:ext cx="46805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Qual é o fenómeno que ocorre nos alvéolos pulmonares?</a:t>
            </a:r>
          </a:p>
          <a:p>
            <a:endParaRPr lang="pt-PT" sz="32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 descr="Uma imagem com vestuário, interior, sentado&#10;&#10;Descrição gerada com confiança alta">
            <a:extLst>
              <a:ext uri="{FF2B5EF4-FFF2-40B4-BE49-F238E27FC236}">
                <a16:creationId xmlns:a16="http://schemas.microsoft.com/office/drawing/2014/main" id="{D784DB37-8125-4E12-9832-88BA55CBC2B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96752"/>
            <a:ext cx="4001437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66650" y="3013502"/>
            <a:ext cx="41333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Que tipo de sangue circula no lado esquerdo do coração?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6" name="Imagem 5" descr="Uma imagem com vermelho, interior, mesa, sentado&#10;&#10;Descrição gerada com confiança muito alta">
            <a:extLst>
              <a:ext uri="{FF2B5EF4-FFF2-40B4-BE49-F238E27FC236}">
                <a16:creationId xmlns:a16="http://schemas.microsoft.com/office/drawing/2014/main" id="{582E9691-CD6C-4329-8DF5-D8F881045EB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059769"/>
            <a:ext cx="3421402" cy="347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66650" y="3013502"/>
            <a:ext cx="41333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6. </a:t>
            </a:r>
            <a:r>
              <a:rPr lang="pt-PT" sz="2400" dirty="0">
                <a:solidFill>
                  <a:srgbClr val="231F20"/>
                </a:solidFill>
              </a:rPr>
              <a:t>Que tipo de sangue é rico em dióxido de carbono?</a:t>
            </a:r>
            <a:endParaRPr lang="pt-PT" sz="2400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A672962-3ACF-48BC-B929-0D48C3A367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042074"/>
            <a:ext cx="3957960" cy="361654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79908423"/>
      </p:ext>
    </p:extLst>
  </p:cSld>
  <p:clrMapOvr>
    <a:masterClrMapping/>
  </p:clrMapOvr>
  <p:transition spd="slow" advTm="6000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51520" y="2409181"/>
            <a:ext cx="88924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Que nome se dá ao período de relaxamento do músculo cardíaco?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m 12" descr="Uma imagem com vegetal&#10;&#10;Descrição gerada com confiança muito alta">
            <a:extLst>
              <a:ext uri="{FF2B5EF4-FFF2-40B4-BE49-F238E27FC236}">
                <a16:creationId xmlns:a16="http://schemas.microsoft.com/office/drawing/2014/main" id="{B00DF1C9-719D-4E42-B7CE-88C1C8110E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609510"/>
            <a:ext cx="4090892" cy="26143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1844824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Que nome se dá à doença em que as artérias vão endurecendo e perdendo elasticidade?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mesa, vermelho, sentado, interior&#10;&#10;Descrição gerada com confiança alta">
            <a:extLst>
              <a:ext uri="{FF2B5EF4-FFF2-40B4-BE49-F238E27FC236}">
                <a16:creationId xmlns:a16="http://schemas.microsoft.com/office/drawing/2014/main" id="{08991612-7507-4917-BB65-81CB9322AB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06" b="90000" l="0" r="93553">
                        <a14:foregroundMark x1="22206" y1="18627" x2="22206" y2="18627"/>
                        <a14:foregroundMark x1="47564" y1="9216" x2="47564" y2="9216"/>
                        <a14:foregroundMark x1="143" y1="10000" x2="35244" y2="19412"/>
                        <a14:foregroundMark x1="35244" y1="19412" x2="30516" y2="18431"/>
                        <a14:foregroundMark x1="40831" y1="63529" x2="40831" y2="63529"/>
                        <a14:foregroundMark x1="93696" y1="52941" x2="93696" y2="52941"/>
                        <a14:foregroundMark x1="38968" y1="10392" x2="38968" y2="10392"/>
                        <a14:foregroundMark x1="20201" y1="4706" x2="20201" y2="4706"/>
                        <a14:backgroundMark x1="2006" y1="45686" x2="10745" y2="48039"/>
                        <a14:backgroundMark x1="10745" y1="48039" x2="20344" y2="58431"/>
                        <a14:backgroundMark x1="20344" y1="58431" x2="65186" y2="864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42"/>
          <a:stretch/>
        </p:blipFill>
        <p:spPr>
          <a:xfrm>
            <a:off x="-1" y="3356992"/>
            <a:ext cx="4696197" cy="36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3861048"/>
            <a:ext cx="45005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O que significa a sigla «SBV»?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oisa&#10;&#10;Descrição gerada com confiança alta">
            <a:extLst>
              <a:ext uri="{FF2B5EF4-FFF2-40B4-BE49-F238E27FC236}">
                <a16:creationId xmlns:a16="http://schemas.microsoft.com/office/drawing/2014/main" id="{D25A27B2-3CC8-4CA0-A79D-BFEAD15B6BB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908720"/>
            <a:ext cx="5688632" cy="355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650015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O que se deve fazer de imediato quando uma pessoa está em paragem cardiorrespiratória? </a:t>
            </a:r>
          </a:p>
          <a:p>
            <a:pPr marL="446088" indent="-44608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oisa&#10;&#10;Descrição gerada com confiança alta">
            <a:extLst>
              <a:ext uri="{FF2B5EF4-FFF2-40B4-BE49-F238E27FC236}">
                <a16:creationId xmlns:a16="http://schemas.microsoft.com/office/drawing/2014/main" id="{960659AE-5309-472A-8E0D-4F9D41A2F6F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913" y="2893167"/>
            <a:ext cx="7011852" cy="422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 advTm="6000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539552" y="2708920"/>
            <a:ext cx="44462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1. </a:t>
            </a:r>
            <a:r>
              <a:rPr lang="pt-PT" sz="2400" dirty="0"/>
              <a:t>Como se chama a circulação que tem início no ventrículo esquerdo? </a:t>
            </a:r>
          </a:p>
          <a:p>
            <a:pPr indent="269875"/>
            <a:r>
              <a:rPr lang="pt-PT" sz="2400" b="1" dirty="0">
                <a:solidFill>
                  <a:srgbClr val="C00000"/>
                </a:solidFill>
              </a:rPr>
              <a:t>Sistémica.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vegetal&#10;&#10;Descrição gerada com confiança alta">
            <a:extLst>
              <a:ext uri="{FF2B5EF4-FFF2-40B4-BE49-F238E27FC236}">
                <a16:creationId xmlns:a16="http://schemas.microsoft.com/office/drawing/2014/main" id="{277F4485-3D70-4147-805D-4675E56AD9F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1" r="17212"/>
          <a:stretch/>
        </p:blipFill>
        <p:spPr>
          <a:xfrm>
            <a:off x="4481447" y="1916832"/>
            <a:ext cx="3744416" cy="3731089"/>
          </a:xfrm>
          <a:prstGeom prst="ellips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1133113"/>
      </p:ext>
    </p:extLst>
  </p:cSld>
  <p:clrMapOvr>
    <a:masterClrMapping/>
  </p:clrMapOvr>
  <p:transition spd="slow" advTm="6000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427984" y="3013502"/>
            <a:ext cx="43564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2. </a:t>
            </a:r>
            <a:r>
              <a:rPr lang="pt-PT" sz="2400" dirty="0"/>
              <a:t>Quais são os vasos sanguíneos que abrem na aurícula direita?</a:t>
            </a:r>
          </a:p>
          <a:p>
            <a:pPr marL="269875"/>
            <a:r>
              <a:rPr lang="pt-PT" sz="2400" b="1" dirty="0">
                <a:solidFill>
                  <a:srgbClr val="C00000"/>
                </a:solidFill>
              </a:rPr>
              <a:t>Veias cavas.</a:t>
            </a:r>
          </a:p>
          <a:p>
            <a:endParaRPr lang="pt-PT" sz="24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éu, exterior, árvore&#10;&#10;Descrição gerada com confiança muito alta">
            <a:extLst>
              <a:ext uri="{FF2B5EF4-FFF2-40B4-BE49-F238E27FC236}">
                <a16:creationId xmlns:a16="http://schemas.microsoft.com/office/drawing/2014/main" id="{CE667238-4812-4908-9FF1-3A891BA2B99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6"/>
          <a:stretch/>
        </p:blipFill>
        <p:spPr>
          <a:xfrm>
            <a:off x="107504" y="787612"/>
            <a:ext cx="4623504" cy="607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998008"/>
      </p:ext>
    </p:extLst>
  </p:cSld>
  <p:clrMapOvr>
    <a:masterClrMapping/>
  </p:clrMapOvr>
  <p:transition spd="slow" advTm="6000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238278" y="2276872"/>
            <a:ext cx="85689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  <a:latin typeface="+mj-lt"/>
              </a:rPr>
              <a:t>3. </a:t>
            </a:r>
            <a:r>
              <a:rPr lang="pt-PT" sz="2400" dirty="0"/>
              <a:t>Em que cavidade do coração termina a circulação pulmonar?</a:t>
            </a:r>
          </a:p>
          <a:p>
            <a:pPr indent="269875"/>
            <a:r>
              <a:rPr lang="pt-PT" sz="2400" b="1" dirty="0">
                <a:solidFill>
                  <a:srgbClr val="C00000"/>
                </a:solidFill>
              </a:rPr>
              <a:t>Aurícula direita.</a:t>
            </a:r>
          </a:p>
          <a:p>
            <a:endParaRPr lang="pt-PT" sz="2400" dirty="0"/>
          </a:p>
        </p:txBody>
      </p:sp>
      <p:pic>
        <p:nvPicPr>
          <p:cNvPr id="7" name="Imagem 6" descr="Uma imagem com mesa, interior, laranja&#10;&#10;Descrição gerada com confiança alta">
            <a:extLst>
              <a:ext uri="{FF2B5EF4-FFF2-40B4-BE49-F238E27FC236}">
                <a16:creationId xmlns:a16="http://schemas.microsoft.com/office/drawing/2014/main" id="{B528889C-4E25-4C36-B220-E96CEC35733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72"/>
          <a:stretch/>
        </p:blipFill>
        <p:spPr>
          <a:xfrm rot="21429075">
            <a:off x="2430594" y="2927131"/>
            <a:ext cx="3089523" cy="373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554043"/>
      </p:ext>
    </p:extLst>
  </p:cSld>
  <p:clrMapOvr>
    <a:masterClrMapping/>
  </p:clrMapOvr>
  <p:transition spd="slow" advTm="6000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38983" y="2852936"/>
            <a:ext cx="468052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dirty="0">
                <a:solidFill>
                  <a:srgbClr val="53983C"/>
                </a:solidFill>
                <a:latin typeface="+mj-lt"/>
              </a:rPr>
              <a:t> </a:t>
            </a:r>
            <a:r>
              <a:rPr lang="pt-PT" sz="2400" b="1" dirty="0">
                <a:solidFill>
                  <a:srgbClr val="53983C"/>
                </a:solidFill>
                <a:latin typeface="+mj-lt"/>
              </a:rPr>
              <a:t>4. </a:t>
            </a:r>
            <a:r>
              <a:rPr lang="pt-PT" sz="2400" dirty="0"/>
              <a:t>Qual é o fenómeno que ocorre nos alvéolos pulmonares?</a:t>
            </a:r>
          </a:p>
          <a:p>
            <a:pPr marL="363538"/>
            <a:r>
              <a:rPr lang="pt-PT" sz="2400" b="1" dirty="0">
                <a:solidFill>
                  <a:srgbClr val="C00000"/>
                </a:solidFill>
              </a:rPr>
              <a:t>Hematose pulmonar.</a:t>
            </a:r>
          </a:p>
          <a:p>
            <a:endParaRPr lang="pt-PT" sz="3200" dirty="0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 descr="Uma imagem com vestuário, interior, sentado&#10;&#10;Descrição gerada com confiança alta">
            <a:extLst>
              <a:ext uri="{FF2B5EF4-FFF2-40B4-BE49-F238E27FC236}">
                <a16:creationId xmlns:a16="http://schemas.microsoft.com/office/drawing/2014/main" id="{D784DB37-8125-4E12-9832-88BA55CBC2B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196752"/>
            <a:ext cx="4001437" cy="494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694449"/>
      </p:ext>
    </p:extLst>
  </p:cSld>
  <p:clrMapOvr>
    <a:masterClrMapping/>
  </p:clrMapOvr>
  <p:transition spd="slow" advTm="60000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66650" y="3013502"/>
            <a:ext cx="41333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5. </a:t>
            </a:r>
            <a:r>
              <a:rPr lang="pt-PT" sz="2400" dirty="0"/>
              <a:t>Que tipo de sangue circula no lado esquerdo do coração?</a:t>
            </a:r>
          </a:p>
          <a:p>
            <a:pPr marL="363538" indent="-363538"/>
            <a:r>
              <a:rPr lang="pt-PT" sz="2400" dirty="0"/>
              <a:t>	</a:t>
            </a:r>
            <a:r>
              <a:rPr lang="pt-PT" sz="2400" b="1" dirty="0">
                <a:solidFill>
                  <a:srgbClr val="C00000"/>
                </a:solidFill>
              </a:rPr>
              <a:t>Sangue artéria. </a:t>
            </a:r>
          </a:p>
          <a:p>
            <a:endParaRPr lang="pt-PT" sz="2400" dirty="0">
              <a:latin typeface="+mj-lt"/>
            </a:endParaRPr>
          </a:p>
        </p:txBody>
      </p:sp>
      <p:pic>
        <p:nvPicPr>
          <p:cNvPr id="6" name="Imagem 5" descr="Uma imagem com vermelho, interior, mesa, sentado&#10;&#10;Descrição gerada com confiança muito alta">
            <a:extLst>
              <a:ext uri="{FF2B5EF4-FFF2-40B4-BE49-F238E27FC236}">
                <a16:creationId xmlns:a16="http://schemas.microsoft.com/office/drawing/2014/main" id="{582E9691-CD6C-4329-8DF5-D8F881045EB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059769"/>
            <a:ext cx="3421402" cy="347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242991"/>
      </p:ext>
    </p:extLst>
  </p:cSld>
  <p:clrMapOvr>
    <a:masterClrMapping/>
  </p:clrMapOvr>
  <p:transition spd="slow" advTm="60000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366650" y="3013502"/>
            <a:ext cx="41333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3538" indent="-363538"/>
            <a:r>
              <a:rPr lang="pt-PT" sz="2400" b="1" dirty="0">
                <a:solidFill>
                  <a:srgbClr val="53983C"/>
                </a:solidFill>
                <a:latin typeface="+mj-lt"/>
              </a:rPr>
              <a:t> 6. </a:t>
            </a:r>
            <a:r>
              <a:rPr lang="pt-PT" sz="2400" dirty="0">
                <a:solidFill>
                  <a:srgbClr val="231F20"/>
                </a:solidFill>
              </a:rPr>
              <a:t>Que tipo de sangue é rico em dióxido de carbono?</a:t>
            </a:r>
          </a:p>
          <a:p>
            <a:pPr marL="363538"/>
            <a:r>
              <a:rPr lang="pt-PT" sz="2400" b="1" dirty="0">
                <a:solidFill>
                  <a:srgbClr val="C00000"/>
                </a:solidFill>
              </a:rPr>
              <a:t>Venoso.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A672962-3ACF-48BC-B929-0D48C3A367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042074"/>
            <a:ext cx="3957960" cy="3616542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73716125"/>
      </p:ext>
    </p:extLst>
  </p:cSld>
  <p:clrMapOvr>
    <a:masterClrMapping/>
  </p:clrMapOvr>
  <p:transition spd="slow" advTm="60000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251520" y="2409181"/>
            <a:ext cx="88924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  <a:latin typeface="+mj-lt"/>
              </a:rPr>
              <a:t>7. </a:t>
            </a:r>
            <a:r>
              <a:rPr lang="pt-PT" sz="2400" dirty="0"/>
              <a:t>Que nome se dá ao período de relaxamento do músculo cardíaco?</a:t>
            </a:r>
          </a:p>
          <a:p>
            <a:pPr marL="269875"/>
            <a:r>
              <a:rPr lang="pt-PT" sz="2400" b="1" dirty="0">
                <a:solidFill>
                  <a:srgbClr val="C00000"/>
                </a:solidFill>
              </a:rPr>
              <a:t>Diástole.</a:t>
            </a:r>
          </a:p>
          <a:p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m 12" descr="Uma imagem com vegetal&#10;&#10;Descrição gerada com confiança muito alta">
            <a:extLst>
              <a:ext uri="{FF2B5EF4-FFF2-40B4-BE49-F238E27FC236}">
                <a16:creationId xmlns:a16="http://schemas.microsoft.com/office/drawing/2014/main" id="{B00DF1C9-719D-4E42-B7CE-88C1C8110E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609510"/>
            <a:ext cx="4090892" cy="26143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36240671"/>
      </p:ext>
    </p:extLst>
  </p:cSld>
  <p:clrMapOvr>
    <a:masterClrMapping/>
  </p:clrMapOvr>
  <p:transition spd="slow" advTm="60000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467544" y="1844824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pt-PT" sz="2400" b="1" dirty="0">
                <a:solidFill>
                  <a:srgbClr val="53983C"/>
                </a:solidFill>
              </a:rPr>
              <a:t>8. </a:t>
            </a:r>
            <a:r>
              <a:rPr lang="pt-PT" sz="2400" dirty="0"/>
              <a:t>Que nome se dá à doença em que as artérias vão endurecendo e perdendo elasticidade?</a:t>
            </a:r>
          </a:p>
          <a:p>
            <a:pPr marL="269875"/>
            <a:r>
              <a:rPr lang="pt-PT" sz="2400" b="1" dirty="0">
                <a:solidFill>
                  <a:srgbClr val="C00000"/>
                </a:solidFill>
              </a:rPr>
              <a:t>Aterosclerose.</a:t>
            </a: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m 6" descr="Uma imagem com mesa, vermelho, sentado, interior&#10;&#10;Descrição gerada com confiança alta">
            <a:extLst>
              <a:ext uri="{FF2B5EF4-FFF2-40B4-BE49-F238E27FC236}">
                <a16:creationId xmlns:a16="http://schemas.microsoft.com/office/drawing/2014/main" id="{08991612-7507-4917-BB65-81CB9322AB0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706" b="90000" l="0" r="93553">
                        <a14:foregroundMark x1="22206" y1="18627" x2="22206" y2="18627"/>
                        <a14:foregroundMark x1="47564" y1="9216" x2="47564" y2="9216"/>
                        <a14:foregroundMark x1="143" y1="10000" x2="35244" y2="19412"/>
                        <a14:foregroundMark x1="35244" y1="19412" x2="30516" y2="18431"/>
                        <a14:foregroundMark x1="40831" y1="63529" x2="40831" y2="63529"/>
                        <a14:foregroundMark x1="93696" y1="52941" x2="93696" y2="52941"/>
                        <a14:foregroundMark x1="38968" y1="10392" x2="38968" y2="10392"/>
                        <a14:foregroundMark x1="20201" y1="4706" x2="20201" y2="4706"/>
                        <a14:backgroundMark x1="2006" y1="45686" x2="10745" y2="48039"/>
                        <a14:backgroundMark x1="10745" y1="48039" x2="20344" y2="58431"/>
                        <a14:backgroundMark x1="20344" y1="58431" x2="65186" y2="864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42"/>
          <a:stretch/>
        </p:blipFill>
        <p:spPr>
          <a:xfrm>
            <a:off x="-1" y="3356992"/>
            <a:ext cx="4696197" cy="3640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88975"/>
      </p:ext>
    </p:extLst>
  </p:cSld>
  <p:clrMapOvr>
    <a:masterClrMapping/>
  </p:clrMapOvr>
  <p:transition spd="slow" advTm="60000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3861048"/>
            <a:ext cx="4500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rgbClr val="53983C"/>
                </a:solidFill>
              </a:rPr>
              <a:t>9. </a:t>
            </a:r>
            <a:r>
              <a:rPr lang="pt-PT" sz="2400" dirty="0"/>
              <a:t>O que significa a sigla «SBV»?</a:t>
            </a:r>
          </a:p>
          <a:p>
            <a:pPr marL="269875"/>
            <a:r>
              <a:rPr lang="pt-PT" sz="2400" b="1" dirty="0">
                <a:solidFill>
                  <a:srgbClr val="C00000"/>
                </a:solidFill>
              </a:rPr>
              <a:t>Suporte básico de vida.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oisa&#10;&#10;Descrição gerada com confiança alta">
            <a:extLst>
              <a:ext uri="{FF2B5EF4-FFF2-40B4-BE49-F238E27FC236}">
                <a16:creationId xmlns:a16="http://schemas.microsoft.com/office/drawing/2014/main" id="{D25A27B2-3CC8-4CA0-A79D-BFEAD15B6BB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112203"/>
            <a:ext cx="5688632" cy="3550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662002"/>
      </p:ext>
    </p:extLst>
  </p:cSld>
  <p:clrMapOvr>
    <a:masterClrMapping/>
  </p:clrMapOvr>
  <p:transition spd="slow" advTm="60000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539552" y="2650015"/>
            <a:ext cx="68407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6088" indent="-446088"/>
            <a:r>
              <a:rPr lang="pt-PT" sz="2400" b="1" dirty="0">
                <a:solidFill>
                  <a:srgbClr val="53983C"/>
                </a:solidFill>
                <a:latin typeface="+mj-lt"/>
              </a:rPr>
              <a:t>10. </a:t>
            </a:r>
            <a:r>
              <a:rPr lang="pt-PT" sz="2400" dirty="0"/>
              <a:t>O que se deve fazer de imediato quando uma pessoa está em paragem cardiorrespiratória?</a:t>
            </a:r>
          </a:p>
          <a:p>
            <a:pPr marL="446088"/>
            <a:r>
              <a:rPr lang="pt-PT" sz="2400" b="1" dirty="0">
                <a:solidFill>
                  <a:srgbClr val="C00000"/>
                </a:solidFill>
              </a:rPr>
              <a:t>Acionar o sistema integrado de emergência médica (ligar o 112). </a:t>
            </a:r>
          </a:p>
          <a:p>
            <a:pPr marL="446088" indent="-446088"/>
            <a:endParaRPr lang="pt-PT" sz="2400" dirty="0">
              <a:solidFill>
                <a:srgbClr val="231F20"/>
              </a:solidFill>
              <a:latin typeface="+mj-lt"/>
            </a:endParaRP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581" b="89521" l="5058" r="90872">
                        <a14:foregroundMark x1="5174" y1="34431" x2="5174" y2="34431"/>
                        <a14:foregroundMark x1="90581" y1="70060" x2="90581" y2="70060"/>
                        <a14:foregroundMark x1="90872" y1="37725" x2="90872" y2="37725"/>
                        <a14:foregroundMark x1="62674" y1="55988" x2="62674" y2="55988"/>
                        <a14:foregroundMark x1="75523" y1="56587" x2="75523" y2="56587"/>
                        <a14:backgroundMark x1="5116" y1="33533" x2="5116" y2="33533"/>
                        <a14:backgroundMark x1="5174" y1="34431" x2="5174" y2="3443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0568" y="-675456"/>
            <a:ext cx="10585176" cy="205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 descr="Uma imagem com coisa&#10;&#10;Descrição gerada com confiança alta">
            <a:extLst>
              <a:ext uri="{FF2B5EF4-FFF2-40B4-BE49-F238E27FC236}">
                <a16:creationId xmlns:a16="http://schemas.microsoft.com/office/drawing/2014/main" id="{960659AE-5309-472A-8E0D-4F9D41A2F6F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913" y="2852936"/>
            <a:ext cx="7011852" cy="4224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73256"/>
      </p:ext>
    </p:extLst>
  </p:cSld>
  <p:clrMapOvr>
    <a:masterClrMapping/>
  </p:clrMapOvr>
  <p:transition spd="slow" advTm="60000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3236</TotalTime>
  <Words>335</Words>
  <Application>Microsoft Office PowerPoint</Application>
  <PresentationFormat>Apresentação no Ecrã (4:3)</PresentationFormat>
  <Paragraphs>39</Paragraphs>
  <Slides>23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23</vt:i4>
      </vt:variant>
    </vt:vector>
  </HeadingPairs>
  <TitlesOfParts>
    <vt:vector size="2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250</cp:revision>
  <dcterms:created xsi:type="dcterms:W3CDTF">2011-10-19T09:30:38Z</dcterms:created>
  <dcterms:modified xsi:type="dcterms:W3CDTF">2017-07-06T16:22:04Z</dcterms:modified>
</cp:coreProperties>
</file>