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2645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818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27-06-2017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838920" y="1556792"/>
            <a:ext cx="6333479" cy="212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8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Estrutura e funcionamento do sistema urinário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87524" y="2348880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53983C"/>
                </a:solidFill>
              </a:rPr>
              <a:t>Seleciona a opção que completa corretamente cada frase.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278092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 processo de expulsão do organismo das substâncias que lhe são prejudiciais tem o nome de </a:t>
            </a:r>
            <a:r>
              <a:rPr lang="pt-PT" sz="2400" b="1" dirty="0"/>
              <a:t>_________________ 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23119F-FDAF-4B35-9D40-ADC88371DB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1" t="-2407" b="-1"/>
          <a:stretch/>
        </p:blipFill>
        <p:spPr>
          <a:xfrm>
            <a:off x="5710038" y="2060848"/>
            <a:ext cx="2512591" cy="306309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708920"/>
            <a:ext cx="4032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órgãos excretores são responsáveis pela regulação dos níveis de </a:t>
            </a:r>
            <a:r>
              <a:rPr lang="pt-PT" sz="2400" b="1" dirty="0"/>
              <a:t>___________ </a:t>
            </a:r>
            <a:r>
              <a:rPr lang="pt-PT" sz="2400" dirty="0"/>
              <a:t>no organismo.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, sentado, maçã&#10;&#10;Descrição gerada com confiança muito alta">
            <a:extLst>
              <a:ext uri="{FF2B5EF4-FFF2-40B4-BE49-F238E27FC236}">
                <a16:creationId xmlns:a16="http://schemas.microsoft.com/office/drawing/2014/main" id="{61529E24-D682-4C5D-AB94-26A66728D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58" y="2492896"/>
            <a:ext cx="3718578" cy="2479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4536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O sistema urinário é constituído por rins, </a:t>
            </a:r>
            <a:r>
              <a:rPr lang="pt-PT" sz="2400" b="1" dirty="0"/>
              <a:t>__________</a:t>
            </a:r>
            <a:r>
              <a:rPr lang="pt-PT" sz="2400" dirty="0"/>
              <a:t>, bexiga e uretra.</a:t>
            </a:r>
          </a:p>
          <a:p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C401F7-4846-40FE-8290-C704EE385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19445"/>
            <a:ext cx="3351917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3065515"/>
            <a:ext cx="46805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rins situam-se um de cada lado da coluna vertebral e têm como função </a:t>
            </a:r>
            <a:r>
              <a:rPr lang="pt-PT" sz="2400" b="1" dirty="0"/>
              <a:t>______________</a:t>
            </a:r>
            <a:r>
              <a:rPr lang="pt-PT" sz="2400" dirty="0"/>
              <a:t>.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sentado, mesa&#10;&#10;Descrição gerada com confiança alta">
            <a:extLst>
              <a:ext uri="{FF2B5EF4-FFF2-40B4-BE49-F238E27FC236}">
                <a16:creationId xmlns:a16="http://schemas.microsoft.com/office/drawing/2014/main" id="{0DAD61F8-A99C-4699-A350-63F4934AC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44824"/>
            <a:ext cx="4024334" cy="3508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4176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bexiga </a:t>
            </a:r>
            <a:r>
              <a:rPr lang="pt-PT" sz="2400" b="1" dirty="0"/>
              <a:t>________________ </a:t>
            </a:r>
            <a:r>
              <a:rPr lang="pt-PT" sz="2400" dirty="0"/>
              <a:t>a urina até esta ser expulsa.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coisa, utensílios de cozinha&#10;&#10;Descrição gerada com confiança alta">
            <a:extLst>
              <a:ext uri="{FF2B5EF4-FFF2-40B4-BE49-F238E27FC236}">
                <a16:creationId xmlns:a16="http://schemas.microsoft.com/office/drawing/2014/main" id="{08C778AA-5684-4D6D-87E5-5ABEEDD03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381" y="2132856"/>
            <a:ext cx="3024336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3" y="3140968"/>
            <a:ext cx="4176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O canal que liga a bexiga ao exterior é a </a:t>
            </a:r>
            <a:r>
              <a:rPr lang="pt-PT" sz="2400" b="1" dirty="0"/>
              <a:t>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sentado, interior, coisa, mesa&#10;&#10;Descrição gerada com confiança muito alta">
            <a:extLst>
              <a:ext uri="{FF2B5EF4-FFF2-40B4-BE49-F238E27FC236}">
                <a16:creationId xmlns:a16="http://schemas.microsoft.com/office/drawing/2014/main" id="{7BB02DFA-3015-476B-8823-599DB4C93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99" y="1988840"/>
            <a:ext cx="2539123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114220" y="2492896"/>
            <a:ext cx="48502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principais produtos de excreção são a urina, </a:t>
            </a:r>
            <a:r>
              <a:rPr lang="pt-PT" sz="2400" b="1" dirty="0"/>
              <a:t>____________</a:t>
            </a:r>
            <a:r>
              <a:rPr lang="pt-PT" sz="2400" dirty="0"/>
              <a:t>e o suor.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essoa, céu, vestuário, exterior&#10;&#10;Descrição gerada com confiança muito alta">
            <a:extLst>
              <a:ext uri="{FF2B5EF4-FFF2-40B4-BE49-F238E27FC236}">
                <a16:creationId xmlns:a16="http://schemas.microsoft.com/office/drawing/2014/main" id="{626F5FF0-6CB8-40DF-BA51-3B4141C60F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156247"/>
            <a:ext cx="4299829" cy="47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1" y="2650015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sangue chega aos rins transportado pelas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9BCA8DC-B451-4EB9-BE8A-18C0069A6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3248612" cy="396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7"/>
            <a:ext cx="3960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principal constituinte da urina é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vena, mesa, céu, seguinte&#10;&#10;Descrição gerada com confiança muito alta">
            <a:extLst>
              <a:ext uri="{FF2B5EF4-FFF2-40B4-BE49-F238E27FC236}">
                <a16:creationId xmlns:a16="http://schemas.microsoft.com/office/drawing/2014/main" id="{384E572D-048C-4B7F-8B75-C7B916E406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89" y="2060848"/>
            <a:ext cx="3223520" cy="357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Deve evitar-se uma alimentação rica em carne vermelha e sal pois pode dar origem a uma doença, a </a:t>
            </a:r>
            <a:r>
              <a:rPr lang="pt-PT" sz="2400" b="1" dirty="0"/>
              <a:t>______________</a:t>
            </a:r>
            <a:r>
              <a:rPr lang="pt-PT" sz="2400" dirty="0"/>
              <a:t>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neve&#10;&#10;Descrição gerada com confiança alta">
            <a:extLst>
              <a:ext uri="{FF2B5EF4-FFF2-40B4-BE49-F238E27FC236}">
                <a16:creationId xmlns:a16="http://schemas.microsoft.com/office/drawing/2014/main" id="{5EF5A1D2-1EAA-4392-B98F-BB9CD950D1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536490" cy="421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278092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 processo de expulsão do organismo das substâncias que lhe são prejudiciais tem o nome de </a:t>
            </a:r>
            <a:r>
              <a:rPr lang="pt-PT" sz="2400" b="1" dirty="0">
                <a:solidFill>
                  <a:srgbClr val="C00000"/>
                </a:solidFill>
              </a:rPr>
              <a:t>função excretora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23119F-FDAF-4B35-9D40-ADC88371DB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1" t="-2407" b="-1"/>
          <a:stretch/>
        </p:blipFill>
        <p:spPr>
          <a:xfrm>
            <a:off x="5710038" y="2060848"/>
            <a:ext cx="2512591" cy="306309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8913406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708920"/>
            <a:ext cx="41044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órgãos excretores são responsáveis pela regulação dos níveis de </a:t>
            </a:r>
            <a:r>
              <a:rPr lang="pt-PT" sz="2400" b="1" dirty="0">
                <a:solidFill>
                  <a:srgbClr val="C00000"/>
                </a:solidFill>
              </a:rPr>
              <a:t>água e sais minerais </a:t>
            </a:r>
            <a:r>
              <a:rPr lang="pt-PT" sz="2400" dirty="0"/>
              <a:t>no organismo.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, sentado, maçã&#10;&#10;Descrição gerada com confiança muito alta">
            <a:extLst>
              <a:ext uri="{FF2B5EF4-FFF2-40B4-BE49-F238E27FC236}">
                <a16:creationId xmlns:a16="http://schemas.microsoft.com/office/drawing/2014/main" id="{61529E24-D682-4C5D-AB94-26A66728D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84884"/>
            <a:ext cx="3880596" cy="2587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752662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O sistema urinário é constituído por rins, </a:t>
            </a:r>
            <a:r>
              <a:rPr lang="pt-PT" sz="2400" b="1" dirty="0">
                <a:solidFill>
                  <a:srgbClr val="C00000"/>
                </a:solidFill>
              </a:rPr>
              <a:t>ureteres</a:t>
            </a:r>
            <a:r>
              <a:rPr lang="pt-PT" sz="2400" dirty="0"/>
              <a:t>, bexiga e uretra.</a:t>
            </a:r>
          </a:p>
          <a:p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C401F7-4846-40FE-8290-C704EE385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019445"/>
            <a:ext cx="3351917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11288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3065515"/>
            <a:ext cx="46805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rins situam-se um de cada lado da coluna vertebral e têm como função </a:t>
            </a:r>
            <a:r>
              <a:rPr lang="pt-PT" sz="2400" b="1" dirty="0">
                <a:solidFill>
                  <a:srgbClr val="C00000"/>
                </a:solidFill>
              </a:rPr>
              <a:t>produzir urina</a:t>
            </a:r>
            <a:r>
              <a:rPr lang="pt-PT" sz="2400" dirty="0"/>
              <a:t>.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sentado, mesa&#10;&#10;Descrição gerada com confiança alta">
            <a:extLst>
              <a:ext uri="{FF2B5EF4-FFF2-40B4-BE49-F238E27FC236}">
                <a16:creationId xmlns:a16="http://schemas.microsoft.com/office/drawing/2014/main" id="{0DAD61F8-A99C-4699-A350-63F4934AC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44824"/>
            <a:ext cx="4024334" cy="3508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579464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67545" y="2780928"/>
            <a:ext cx="4032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bexiga </a:t>
            </a:r>
            <a:r>
              <a:rPr lang="pt-PT" sz="2400" b="1" dirty="0">
                <a:solidFill>
                  <a:srgbClr val="C00000"/>
                </a:solidFill>
              </a:rPr>
              <a:t>armazena</a:t>
            </a:r>
            <a:r>
              <a:rPr lang="pt-PT" sz="2400" dirty="0"/>
              <a:t> a urina até esta ser expulsa.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coisa, utensílios de cozinha&#10;&#10;Descrição gerada com confiança alta">
            <a:extLst>
              <a:ext uri="{FF2B5EF4-FFF2-40B4-BE49-F238E27FC236}">
                <a16:creationId xmlns:a16="http://schemas.microsoft.com/office/drawing/2014/main" id="{08C778AA-5684-4D6D-87E5-5ABEEDD03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381" y="2132856"/>
            <a:ext cx="3024336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5855688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3140968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O canal que liga a bexiga ao exterior é a </a:t>
            </a:r>
            <a:r>
              <a:rPr lang="pt-PT" sz="2400" b="1" dirty="0">
                <a:solidFill>
                  <a:srgbClr val="C00000"/>
                </a:solidFill>
              </a:rPr>
              <a:t>uretra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sentado, interior, coisa, mesa&#10;&#10;Descrição gerada com confiança muito alta">
            <a:extLst>
              <a:ext uri="{FF2B5EF4-FFF2-40B4-BE49-F238E27FC236}">
                <a16:creationId xmlns:a16="http://schemas.microsoft.com/office/drawing/2014/main" id="{7BB02DFA-3015-476B-8823-599DB4C93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99" y="1988840"/>
            <a:ext cx="2539123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3861751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114220" y="2492896"/>
            <a:ext cx="48502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principais produtos de excreção são a urina, </a:t>
            </a:r>
            <a:r>
              <a:rPr lang="pt-PT" sz="2400" b="1" dirty="0">
                <a:solidFill>
                  <a:srgbClr val="C00000"/>
                </a:solidFill>
              </a:rPr>
              <a:t>o dióxido de carbono</a:t>
            </a:r>
            <a:r>
              <a:rPr lang="pt-PT" sz="2400" dirty="0"/>
              <a:t> e o suor.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essoa, céu, vestuário, exterior&#10;&#10;Descrição gerada com confiança muito alta">
            <a:extLst>
              <a:ext uri="{FF2B5EF4-FFF2-40B4-BE49-F238E27FC236}">
                <a16:creationId xmlns:a16="http://schemas.microsoft.com/office/drawing/2014/main" id="{626F5FF0-6CB8-40DF-BA51-3B4141C60F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156247"/>
            <a:ext cx="4299829" cy="47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05701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1" y="2650015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sangue chega aos rins transportado pelas </a:t>
            </a:r>
            <a:r>
              <a:rPr lang="pt-PT" sz="2400" b="1" dirty="0">
                <a:solidFill>
                  <a:srgbClr val="C00000"/>
                </a:solidFill>
              </a:rPr>
              <a:t>artérias renais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9BCA8DC-B451-4EB9-BE8A-18C0069A6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00808"/>
            <a:ext cx="3248612" cy="396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94020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7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principal constituinte da urina é </a:t>
            </a:r>
            <a:r>
              <a:rPr lang="pt-PT" sz="2400" b="1" dirty="0">
                <a:solidFill>
                  <a:srgbClr val="C00000"/>
                </a:solidFill>
              </a:rPr>
              <a:t>água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hávena, mesa, céu, seguinte&#10;&#10;Descrição gerada com confiança muito alta">
            <a:extLst>
              <a:ext uri="{FF2B5EF4-FFF2-40B4-BE49-F238E27FC236}">
                <a16:creationId xmlns:a16="http://schemas.microsoft.com/office/drawing/2014/main" id="{384E572D-048C-4B7F-8B75-C7B916E40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315" y="2062342"/>
            <a:ext cx="3223520" cy="357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78688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Deve evitar-se uma alimentação rica em carne vermelha e sal pois pode dar origem a uma doença, a </a:t>
            </a:r>
            <a:r>
              <a:rPr lang="pt-PT" sz="2400" b="1" dirty="0">
                <a:solidFill>
                  <a:srgbClr val="C00000"/>
                </a:solidFill>
              </a:rPr>
              <a:t>gota</a:t>
            </a:r>
            <a:r>
              <a:rPr lang="pt-PT" sz="2400" dirty="0"/>
              <a:t>.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neve&#10;&#10;Descrição gerada com confiança alta">
            <a:extLst>
              <a:ext uri="{FF2B5EF4-FFF2-40B4-BE49-F238E27FC236}">
                <a16:creationId xmlns:a16="http://schemas.microsoft.com/office/drawing/2014/main" id="{5EF5A1D2-1EAA-4392-B98F-BB9CD950D1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536490" cy="421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34192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3178</TotalTime>
  <Words>351</Words>
  <Application>Microsoft Office PowerPoint</Application>
  <PresentationFormat>Apresentação no Ecrã (4:3)</PresentationFormat>
  <Paragraphs>32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246</cp:revision>
  <dcterms:created xsi:type="dcterms:W3CDTF">2011-10-19T09:30:38Z</dcterms:created>
  <dcterms:modified xsi:type="dcterms:W3CDTF">2017-06-27T08:58:42Z</dcterms:modified>
</cp:coreProperties>
</file>