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094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7150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41367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19672" y="1556792"/>
            <a:ext cx="6048672" cy="15696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9</a:t>
            </a:r>
          </a:p>
          <a:p>
            <a:r>
              <a:rPr lang="pt-PT" sz="2400" b="1" dirty="0">
                <a:solidFill>
                  <a:srgbClr val="53983C"/>
                </a:solidFill>
              </a:rPr>
              <a:t>O papel da pele na função excretora humana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bolo, coisa, contentor, sentado&#10;&#10;Descrição gerada com confiança muito alta">
            <a:extLst>
              <a:ext uri="{FF2B5EF4-FFF2-40B4-BE49-F238E27FC236}">
                <a16:creationId xmlns:a16="http://schemas.microsoft.com/office/drawing/2014/main" id="{E614EFE1-865C-4982-A353-49826187D3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564904"/>
            <a:ext cx="4141660" cy="406509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37583" y="2420888"/>
            <a:ext cx="74288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53983C"/>
                </a:solidFill>
              </a:rPr>
              <a:t>Classifica as seguintes afirmações como verdadeiras (V) ou falsas (F).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1628800"/>
            <a:ext cx="80141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A pele é o maior órgão do corpo humano. …</a:t>
            </a:r>
            <a:r>
              <a:rPr lang="pt-PT" sz="2400" dirty="0">
                <a:sym typeface="Wingdings 2" panose="05020102010507070707" pitchFamily="18" charset="2"/>
              </a:rPr>
              <a:t>...………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ulher, céu, pessoa, desporto&#10;&#10;Descrição gerada com confiança muito alta">
            <a:extLst>
              <a:ext uri="{FF2B5EF4-FFF2-40B4-BE49-F238E27FC236}">
                <a16:creationId xmlns:a16="http://schemas.microsoft.com/office/drawing/2014/main" id="{FB9EA8A4-6FE2-4188-98FB-7789794A9A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5" b="7099"/>
          <a:stretch/>
        </p:blipFill>
        <p:spPr>
          <a:xfrm flipH="1">
            <a:off x="1259632" y="1871941"/>
            <a:ext cx="5134557" cy="503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interior, parede&#10;&#10;Descrição gerada com confiança muito alta">
            <a:extLst>
              <a:ext uri="{FF2B5EF4-FFF2-40B4-BE49-F238E27FC236}">
                <a16:creationId xmlns:a16="http://schemas.microsoft.com/office/drawing/2014/main" id="{8A735CA2-456A-4F23-BFEB-061421C7B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819" b="99553" l="378" r="99370">
                        <a14:foregroundMark x1="4282" y1="25951" x2="3778" y2="98434"/>
                        <a14:foregroundMark x1="93073" y1="24161" x2="93577" y2="81208"/>
                        <a14:foregroundMark x1="93577" y1="81208" x2="95214" y2="91499"/>
                        <a14:foregroundMark x1="95214" y1="91499" x2="95088" y2="99329"/>
                        <a14:foregroundMark x1="6675" y1="64430" x2="90050" y2="66890"/>
                        <a14:foregroundMark x1="5542" y1="96421" x2="55164" y2="90828"/>
                        <a14:foregroundMark x1="55164" y1="90828" x2="93451" y2="93512"/>
                        <a14:foregroundMark x1="97355" y1="25056" x2="98111" y2="99776"/>
                        <a14:foregroundMark x1="10202" y1="23714" x2="10202" y2="23714"/>
                        <a14:foregroundMark x1="19395" y1="25503" x2="19395" y2="25503"/>
                        <a14:foregroundMark x1="10327" y1="23714" x2="20907" y2="26398"/>
                        <a14:foregroundMark x1="756" y1="26398" x2="9320" y2="25056"/>
                        <a14:foregroundMark x1="4030" y1="25056" x2="8564" y2="25056"/>
                        <a14:foregroundMark x1="22166" y1="25056" x2="33375" y2="29754"/>
                        <a14:foregroundMark x1="33375" y1="29754" x2="33879" y2="31096"/>
                        <a14:foregroundMark x1="34131" y1="30649" x2="39547" y2="31320"/>
                        <a14:foregroundMark x1="35139" y1="29306" x2="37657" y2="29306"/>
                        <a14:foregroundMark x1="46348" y1="29530" x2="48992" y2="29306"/>
                        <a14:foregroundMark x1="62091" y1="28412" x2="68766" y2="27740"/>
                        <a14:foregroundMark x1="68766" y1="27740" x2="73929" y2="27964"/>
                        <a14:foregroundMark x1="74055" y1="27293" x2="95970" y2="23266"/>
                        <a14:foregroundMark x1="95970" y1="23266" x2="99622" y2="23714"/>
                        <a14:foregroundMark x1="91310" y1="22819" x2="94962" y2="23043"/>
                        <a14:foregroundMark x1="35642" y1="29083" x2="47481" y2="29530"/>
                        <a14:foregroundMark x1="47481" y1="29530" x2="50000" y2="28412"/>
                        <a14:foregroundMark x1="55164" y1="27517" x2="55164" y2="27517"/>
                        <a14:foregroundMark x1="49874" y1="27293" x2="73678" y2="27740"/>
                        <a14:foregroundMark x1="73678" y1="27740" x2="78841" y2="26622"/>
                        <a14:foregroundMark x1="78841" y1="26622" x2="73678" y2="27069"/>
                        <a14:foregroundMark x1="7683" y1="23714" x2="7683" y2="23714"/>
                        <a14:foregroundMark x1="378" y1="25951" x2="378" y2="25951"/>
                        <a14:foregroundMark x1="76196" y1="25727" x2="78967" y2="25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824"/>
          <a:stretch/>
        </p:blipFill>
        <p:spPr>
          <a:xfrm>
            <a:off x="5118" y="2780928"/>
            <a:ext cx="9144000" cy="407707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20909" y="1906849"/>
            <a:ext cx="8662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A pele é formada por epiderme e hipoderme. …</a:t>
            </a:r>
            <a:r>
              <a:rPr lang="pt-PT" sz="2400" dirty="0">
                <a:sym typeface="Wingdings 2" panose="05020102010507070707" pitchFamily="18" charset="2"/>
              </a:rPr>
              <a:t>...…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23528" y="2636912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A epiderme não contém vasos sanguíneos. …</a:t>
            </a:r>
            <a:r>
              <a:rPr lang="pt-PT" sz="2400" dirty="0">
                <a:sym typeface="Wingdings 2" panose="05020102010507070707" pitchFamily="18" charset="2"/>
              </a:rPr>
              <a:t>...………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CAF5BB-BFF6-41E0-BE49-47EFAF70E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717032"/>
            <a:ext cx="3900030" cy="26036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204864"/>
            <a:ext cx="85689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Os nervos encontram-se na derme. …</a:t>
            </a:r>
            <a:r>
              <a:rPr lang="pt-PT" sz="2400" dirty="0">
                <a:sym typeface="Wingdings 2" panose="05020102010507070707" pitchFamily="18" charset="2"/>
              </a:rPr>
              <a:t>...............………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32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B899220D-7C67-42C6-87F4-881B0AFA6A4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5F5"/>
              </a:clrFrom>
              <a:clrTo>
                <a:srgbClr val="F6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76645"/>
            <a:ext cx="3976516" cy="377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67545" y="2780928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 hipoderme é rica em células adiposas. …</a:t>
            </a:r>
            <a:r>
              <a:rPr lang="pt-PT" sz="2400" dirty="0">
                <a:sym typeface="Wingdings 2" panose="05020102010507070707" pitchFamily="18" charset="2"/>
              </a:rPr>
              <a:t>...……….…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r>
              <a:rPr lang="pt-PT" sz="2400" dirty="0"/>
              <a:t> 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6" name="Imagem 5" descr="Uma imagem com parede&#10;&#10;Descrição gerada com confiança alta">
            <a:extLst>
              <a:ext uri="{FF2B5EF4-FFF2-40B4-BE49-F238E27FC236}">
                <a16:creationId xmlns:a16="http://schemas.microsoft.com/office/drawing/2014/main" id="{8DE3DAC3-2A9B-460F-9EFD-B281B026C0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9" r="6127"/>
          <a:stretch/>
        </p:blipFill>
        <p:spPr>
          <a:xfrm>
            <a:off x="5148064" y="2060848"/>
            <a:ext cx="3009396" cy="287674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0" y="2420888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As glândulas sudoríparas encontram-se na epiderme. …</a:t>
            </a:r>
            <a:r>
              <a:rPr lang="pt-PT" sz="2400" dirty="0">
                <a:sym typeface="Wingdings 2" panose="05020102010507070707" pitchFamily="18" charset="2"/>
              </a:rPr>
              <a:t>...…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vestuário&#10;&#10;Descrição gerada com confiança muito alta">
            <a:extLst>
              <a:ext uri="{FF2B5EF4-FFF2-40B4-BE49-F238E27FC236}">
                <a16:creationId xmlns:a16="http://schemas.microsoft.com/office/drawing/2014/main" id="{E068DAF0-DD96-4177-BAB9-B2539A7D4B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429000"/>
            <a:ext cx="4177353" cy="27887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7" y="2564904"/>
            <a:ext cx="82089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 sebo é produzido nas glândulas sudoríparas. …</a:t>
            </a:r>
            <a:r>
              <a:rPr lang="pt-PT" sz="2400" dirty="0">
                <a:sym typeface="Wingdings 2" panose="05020102010507070707" pitchFamily="18" charset="2"/>
              </a:rPr>
              <a:t>.…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bolo, coisa, contentor, sentado&#10;&#10;Descrição gerada com confiança muito alta">
            <a:extLst>
              <a:ext uri="{FF2B5EF4-FFF2-40B4-BE49-F238E27FC236}">
                <a16:creationId xmlns:a16="http://schemas.microsoft.com/office/drawing/2014/main" id="{3DF5F379-0241-44AC-A982-CE708020C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109470"/>
            <a:ext cx="3744416" cy="36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74EFA6F4-CBEF-45DF-B28A-71A54870D7A2}"/>
              </a:ext>
            </a:extLst>
          </p:cNvPr>
          <p:cNvSpPr/>
          <p:nvPr/>
        </p:nvSpPr>
        <p:spPr>
          <a:xfrm>
            <a:off x="683568" y="2276872"/>
            <a:ext cx="3600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 suor é uma excreção produzida nas glândulas sebáceas. </a:t>
            </a:r>
            <a:r>
              <a:rPr lang="pt-PT" sz="2400" dirty="0">
                <a:sym typeface="Wingdings 2" panose="05020102010507070707" pitchFamily="18" charset="2"/>
              </a:rPr>
              <a:t>…….. 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7" name="Imagem 6" descr="Uma imagem com pessoa, parede, interior, em pé&#10;&#10;Descrição gerada com confiança muito alta">
            <a:extLst>
              <a:ext uri="{FF2B5EF4-FFF2-40B4-BE49-F238E27FC236}">
                <a16:creationId xmlns:a16="http://schemas.microsoft.com/office/drawing/2014/main" id="{8483C6CA-364A-4071-9FDB-FD3A09BA40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7" r="6010"/>
          <a:stretch/>
        </p:blipFill>
        <p:spPr>
          <a:xfrm rot="21005405">
            <a:off x="4978357" y="2502502"/>
            <a:ext cx="2861847" cy="26464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pessoa, céu, vestuário, exterior&#10;&#10;Descrição gerada com confiança muito alta">
            <a:extLst>
              <a:ext uri="{FF2B5EF4-FFF2-40B4-BE49-F238E27FC236}">
                <a16:creationId xmlns:a16="http://schemas.microsoft.com/office/drawing/2014/main" id="{F87ADC51-54DE-41CD-BC00-59AA3F9727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/>
          <a:stretch/>
        </p:blipFill>
        <p:spPr>
          <a:xfrm flipH="1">
            <a:off x="4442219" y="1565468"/>
            <a:ext cx="4701781" cy="529253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8583" y="4005064"/>
            <a:ext cx="53285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A transpiração regula a temperatura do corpo e elimina resíduos resultantes da atividade celular.</a:t>
            </a:r>
            <a:r>
              <a:rPr lang="pt-PT" sz="2400" dirty="0">
                <a:sym typeface="Wingdings 2" panose="05020102010507070707" pitchFamily="18" charset="2"/>
              </a:rPr>
              <a:t>……………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208883" y="2564904"/>
            <a:ext cx="47556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Tomar banho diariamente, vestir roupa lavada e desinfetar golpes e feridas são alguns dos cuidados a ter com a pele. …… 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edifício, exterior, pessoa, homem&#10;&#10;Descrição gerada com confiança muito alta">
            <a:extLst>
              <a:ext uri="{FF2B5EF4-FFF2-40B4-BE49-F238E27FC236}">
                <a16:creationId xmlns:a16="http://schemas.microsoft.com/office/drawing/2014/main" id="{24545F83-7D5D-42CD-A540-29E2085D0A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14018"/>
          <a:stretch/>
        </p:blipFill>
        <p:spPr>
          <a:xfrm>
            <a:off x="467544" y="1504142"/>
            <a:ext cx="3168352" cy="5085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1628800"/>
            <a:ext cx="80141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A pele é o maior órgão do corpo humano. 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ulher, céu, pessoa, desporto&#10;&#10;Descrição gerada com confiança muito alta">
            <a:extLst>
              <a:ext uri="{FF2B5EF4-FFF2-40B4-BE49-F238E27FC236}">
                <a16:creationId xmlns:a16="http://schemas.microsoft.com/office/drawing/2014/main" id="{FB9EA8A4-6FE2-4188-98FB-7789794A9A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5" b="7099"/>
          <a:stretch/>
        </p:blipFill>
        <p:spPr>
          <a:xfrm flipH="1">
            <a:off x="1259632" y="1871941"/>
            <a:ext cx="5134557" cy="503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25414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interior, parede&#10;&#10;Descrição gerada com confiança muito alta">
            <a:extLst>
              <a:ext uri="{FF2B5EF4-FFF2-40B4-BE49-F238E27FC236}">
                <a16:creationId xmlns:a16="http://schemas.microsoft.com/office/drawing/2014/main" id="{8A735CA2-456A-4F23-BFEB-061421C7B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819" b="99553" l="378" r="99370">
                        <a14:foregroundMark x1="4282" y1="25951" x2="3778" y2="98434"/>
                        <a14:foregroundMark x1="93073" y1="24161" x2="93577" y2="81208"/>
                        <a14:foregroundMark x1="93577" y1="81208" x2="95214" y2="91499"/>
                        <a14:foregroundMark x1="95214" y1="91499" x2="95088" y2="99329"/>
                        <a14:foregroundMark x1="6675" y1="64430" x2="90050" y2="66890"/>
                        <a14:foregroundMark x1="5542" y1="96421" x2="55164" y2="90828"/>
                        <a14:foregroundMark x1="55164" y1="90828" x2="93451" y2="93512"/>
                        <a14:foregroundMark x1="97355" y1="25056" x2="98111" y2="99776"/>
                        <a14:foregroundMark x1="10202" y1="23714" x2="10202" y2="23714"/>
                        <a14:foregroundMark x1="19395" y1="25503" x2="19395" y2="25503"/>
                        <a14:foregroundMark x1="10327" y1="23714" x2="20907" y2="26398"/>
                        <a14:foregroundMark x1="756" y1="26398" x2="9320" y2="25056"/>
                        <a14:foregroundMark x1="4030" y1="25056" x2="8564" y2="25056"/>
                        <a14:foregroundMark x1="22166" y1="25056" x2="33375" y2="29754"/>
                        <a14:foregroundMark x1="33375" y1="29754" x2="33879" y2="31096"/>
                        <a14:foregroundMark x1="34131" y1="30649" x2="39547" y2="31320"/>
                        <a14:foregroundMark x1="35139" y1="29306" x2="37657" y2="29306"/>
                        <a14:foregroundMark x1="46348" y1="29530" x2="48992" y2="29306"/>
                        <a14:foregroundMark x1="62091" y1="28412" x2="68766" y2="27740"/>
                        <a14:foregroundMark x1="68766" y1="27740" x2="73929" y2="27964"/>
                        <a14:foregroundMark x1="74055" y1="27293" x2="95970" y2="23266"/>
                        <a14:foregroundMark x1="95970" y1="23266" x2="99622" y2="23714"/>
                        <a14:foregroundMark x1="91310" y1="22819" x2="94962" y2="23043"/>
                        <a14:foregroundMark x1="35642" y1="29083" x2="47481" y2="29530"/>
                        <a14:foregroundMark x1="47481" y1="29530" x2="50000" y2="28412"/>
                        <a14:foregroundMark x1="55164" y1="27517" x2="55164" y2="27517"/>
                        <a14:foregroundMark x1="49874" y1="27293" x2="73678" y2="27740"/>
                        <a14:foregroundMark x1="73678" y1="27740" x2="78841" y2="26622"/>
                        <a14:foregroundMark x1="78841" y1="26622" x2="73678" y2="27069"/>
                        <a14:foregroundMark x1="7683" y1="23714" x2="7683" y2="23714"/>
                        <a14:foregroundMark x1="378" y1="25951" x2="378" y2="25951"/>
                        <a14:foregroundMark x1="76196" y1="25727" x2="78967" y2="25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824"/>
          <a:stretch/>
        </p:blipFill>
        <p:spPr>
          <a:xfrm>
            <a:off x="5118" y="2780928"/>
            <a:ext cx="9144000" cy="407707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20909" y="1906849"/>
            <a:ext cx="8662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A pele é formada por epiderme e hipoderme. …</a:t>
            </a:r>
            <a:r>
              <a:rPr lang="pt-PT" sz="2400" dirty="0">
                <a:sym typeface="Wingdings 2" panose="05020102010507070707" pitchFamily="18" charset="2"/>
              </a:rPr>
              <a:t>...… </a:t>
            </a:r>
            <a:r>
              <a:rPr lang="pt-PT" sz="2400" dirty="0"/>
              <a:t>V	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/>
              <a:t> F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6347266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23528" y="2636912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A epiderme não contém vasos sanguíneos. …</a:t>
            </a:r>
            <a:r>
              <a:rPr lang="pt-PT" sz="2400" dirty="0">
                <a:sym typeface="Wingdings 2" panose="05020102010507070707" pitchFamily="18" charset="2"/>
              </a:rPr>
              <a:t>...……… </a:t>
            </a:r>
            <a:r>
              <a:rPr lang="pt-PT" sz="2400" dirty="0"/>
              <a:t>V	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CAF5BB-BFF6-41E0-BE49-47EFAF70E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717032"/>
            <a:ext cx="3900030" cy="26036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00174717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204864"/>
            <a:ext cx="85689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Os nervos encontram-se na derme. …</a:t>
            </a:r>
            <a:r>
              <a:rPr lang="pt-PT" sz="2400" dirty="0">
                <a:sym typeface="Wingdings 2" panose="05020102010507070707" pitchFamily="18" charset="2"/>
              </a:rPr>
              <a:t>...............……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32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B899220D-7C67-42C6-87F4-881B0AFA6A4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5F5"/>
              </a:clrFrom>
              <a:clrTo>
                <a:srgbClr val="F6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76645"/>
            <a:ext cx="3976516" cy="377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76194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67545" y="2780928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 hipoderme é rica em células adiposas. …</a:t>
            </a:r>
            <a:r>
              <a:rPr lang="pt-PT" sz="2400" dirty="0">
                <a:sym typeface="Wingdings 2" panose="05020102010507070707" pitchFamily="18" charset="2"/>
              </a:rPr>
              <a:t>...……….…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r>
              <a:rPr lang="pt-PT" sz="2400" dirty="0"/>
              <a:t> 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6" name="Imagem 5" descr="Uma imagem com parede&#10;&#10;Descrição gerada com confiança alta">
            <a:extLst>
              <a:ext uri="{FF2B5EF4-FFF2-40B4-BE49-F238E27FC236}">
                <a16:creationId xmlns:a16="http://schemas.microsoft.com/office/drawing/2014/main" id="{8DE3DAC3-2A9B-460F-9EFD-B281B026C0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9" r="6127"/>
          <a:stretch/>
        </p:blipFill>
        <p:spPr>
          <a:xfrm>
            <a:off x="5148064" y="2060848"/>
            <a:ext cx="3009396" cy="287674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5590260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0" y="2420888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As glândulas sudoríparas encontram-se na epiderme. …</a:t>
            </a:r>
            <a:r>
              <a:rPr lang="pt-PT" sz="2400" dirty="0">
                <a:sym typeface="Wingdings 2" panose="05020102010507070707" pitchFamily="18" charset="2"/>
              </a:rPr>
              <a:t>...… </a:t>
            </a:r>
            <a:r>
              <a:rPr lang="pt-PT" sz="2400" dirty="0"/>
              <a:t>V	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vestuário&#10;&#10;Descrição gerada com confiança muito alta">
            <a:extLst>
              <a:ext uri="{FF2B5EF4-FFF2-40B4-BE49-F238E27FC236}">
                <a16:creationId xmlns:a16="http://schemas.microsoft.com/office/drawing/2014/main" id="{E068DAF0-DD96-4177-BAB9-B2539A7D4B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429000"/>
            <a:ext cx="4177353" cy="27887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67887692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7" y="2564904"/>
            <a:ext cx="82089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 sebo é produzido nas glândulas sudoríparas. …</a:t>
            </a:r>
            <a:r>
              <a:rPr lang="pt-PT" sz="2400" dirty="0">
                <a:sym typeface="Wingdings 2" panose="05020102010507070707" pitchFamily="18" charset="2"/>
              </a:rPr>
              <a:t>.… </a:t>
            </a:r>
            <a:r>
              <a:rPr lang="pt-PT" sz="2400" dirty="0"/>
              <a:t>V	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bolo, coisa, contentor, sentado&#10;&#10;Descrição gerada com confiança muito alta">
            <a:extLst>
              <a:ext uri="{FF2B5EF4-FFF2-40B4-BE49-F238E27FC236}">
                <a16:creationId xmlns:a16="http://schemas.microsoft.com/office/drawing/2014/main" id="{3DF5F379-0241-44AC-A982-CE708020C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109470"/>
            <a:ext cx="3744416" cy="36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35090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83568" y="2276872"/>
            <a:ext cx="3600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 suor é uma excreção produzida nas glândulas sebáceas. </a:t>
            </a:r>
            <a:r>
              <a:rPr lang="pt-PT" sz="2400" dirty="0">
                <a:sym typeface="Wingdings 2" panose="05020102010507070707" pitchFamily="18" charset="2"/>
              </a:rPr>
              <a:t>……..  </a:t>
            </a:r>
            <a:r>
              <a:rPr lang="pt-PT" sz="2400" dirty="0"/>
              <a:t>V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 F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parede, interior, em pé&#10;&#10;Descrição gerada com confiança muito alta">
            <a:extLst>
              <a:ext uri="{FF2B5EF4-FFF2-40B4-BE49-F238E27FC236}">
                <a16:creationId xmlns:a16="http://schemas.microsoft.com/office/drawing/2014/main" id="{6BB0715E-D2C7-4220-8D62-12D05C7482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7" r="6010"/>
          <a:stretch/>
        </p:blipFill>
        <p:spPr>
          <a:xfrm rot="21005405">
            <a:off x="4978357" y="2502502"/>
            <a:ext cx="2861847" cy="26464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90102862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pessoa, céu, vestuário, exterior&#10;&#10;Descrição gerada com confiança muito alta">
            <a:extLst>
              <a:ext uri="{FF2B5EF4-FFF2-40B4-BE49-F238E27FC236}">
                <a16:creationId xmlns:a16="http://schemas.microsoft.com/office/drawing/2014/main" id="{F87ADC51-54DE-41CD-BC00-59AA3F9727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/>
          <a:stretch/>
        </p:blipFill>
        <p:spPr>
          <a:xfrm flipH="1">
            <a:off x="4442219" y="1565468"/>
            <a:ext cx="4701781" cy="529253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8583" y="4005064"/>
            <a:ext cx="53285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A transpiração regula a temperatura do corpo e elimina resíduos resultantes da atividade celular.</a:t>
            </a:r>
            <a:r>
              <a:rPr lang="pt-PT" sz="2400" dirty="0">
                <a:sym typeface="Wingdings 2" panose="05020102010507070707" pitchFamily="18" charset="2"/>
              </a:rPr>
              <a:t>……………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2940024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208883" y="2564904"/>
            <a:ext cx="47556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Tomar banho diariamente, vestir roupa lavada e desinfetar golpes e feridas são alguns dos cuidados a ter com a pele. ……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edifício, exterior, pessoa, homem&#10;&#10;Descrição gerada com confiança muito alta">
            <a:extLst>
              <a:ext uri="{FF2B5EF4-FFF2-40B4-BE49-F238E27FC236}">
                <a16:creationId xmlns:a16="http://schemas.microsoft.com/office/drawing/2014/main" id="{24545F83-7D5D-42CD-A540-29E2085D0A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7" r="14018"/>
          <a:stretch/>
        </p:blipFill>
        <p:spPr>
          <a:xfrm>
            <a:off x="467544" y="1504142"/>
            <a:ext cx="3168352" cy="5085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92519261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3784</TotalTime>
  <Words>349</Words>
  <Application>Microsoft Office PowerPoint</Application>
  <PresentationFormat>Apresentação no Ecrã (4:3)</PresentationFormat>
  <Paragraphs>33</Paragraphs>
  <Slides>23</Slides>
  <Notes>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 2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255</cp:revision>
  <dcterms:created xsi:type="dcterms:W3CDTF">2011-10-19T09:30:38Z</dcterms:created>
  <dcterms:modified xsi:type="dcterms:W3CDTF">2017-07-18T09:55:10Z</dcterms:modified>
</cp:coreProperties>
</file>