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74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0943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736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05663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868144" y="599293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835696" y="1556792"/>
            <a:ext cx="5112568" cy="24929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10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  <a:p>
            <a:pPr algn="ctr"/>
            <a:r>
              <a:rPr lang="pt-PT" sz="2400" b="1" dirty="0">
                <a:solidFill>
                  <a:srgbClr val="53983C"/>
                </a:solidFill>
              </a:rPr>
              <a:t>A importância da fotossíntese na obtenção de nutrientes pelas plantas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127665E-F746-4BBD-BB57-615EE654D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 descr="Uma imagem com bolo, sentado, interior, pedaço&#10;&#10;Descrição gerada com confiança alta">
            <a:extLst>
              <a:ext uri="{FF2B5EF4-FFF2-40B4-BE49-F238E27FC236}">
                <a16:creationId xmlns:a16="http://schemas.microsoft.com/office/drawing/2014/main" id="{EA0325E4-AF03-4F84-A42E-663715C426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319901"/>
            <a:ext cx="5354513" cy="356967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37583" y="2420888"/>
            <a:ext cx="74288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Completa as frases com os termos adequados.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95536" y="2780928"/>
            <a:ext cx="69847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A </a:t>
            </a:r>
            <a:r>
              <a:rPr lang="pt-PT" sz="2400" b="1" dirty="0"/>
              <a:t>____________</a:t>
            </a:r>
            <a:r>
              <a:rPr lang="pt-PT" sz="2400" dirty="0"/>
              <a:t> é a função realizada pelas plantas que lhes permite produzirem nutrientes orgânicos.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 descr="Uma imagem com relva, sentado, coisa, branco&#10;&#10;Descrição gerada com confiança alta">
            <a:extLst>
              <a:ext uri="{FF2B5EF4-FFF2-40B4-BE49-F238E27FC236}">
                <a16:creationId xmlns:a16="http://schemas.microsoft.com/office/drawing/2014/main" id="{EDF2B49B-4EB2-4038-A966-2186D74BAC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501008"/>
            <a:ext cx="3467890" cy="322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39552" y="1988840"/>
            <a:ext cx="51845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Os elementos do meio necessários para o processo fotossintético são: </a:t>
            </a:r>
          </a:p>
          <a:p>
            <a:pPr marL="269875"/>
            <a:r>
              <a:rPr lang="pt-PT" sz="2400" dirty="0"/>
              <a:t>água, sais minerais, </a:t>
            </a:r>
            <a:r>
              <a:rPr lang="pt-PT" sz="2400" b="1" dirty="0"/>
              <a:t>______________ </a:t>
            </a:r>
            <a:r>
              <a:rPr lang="pt-PT" sz="2400" dirty="0"/>
              <a:t>e luz.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2416861-3572-490A-B6B7-CB38649F9B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752" y="2132856"/>
            <a:ext cx="7037840" cy="485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92495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863524" y="2210741"/>
            <a:ext cx="50405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As plantas têm a capacidade de realizar a fotossíntese porque possuem pigmentos fotossintéticos, como a </a:t>
            </a:r>
            <a:r>
              <a:rPr lang="pt-PT" sz="2400" b="1" dirty="0"/>
              <a:t>____________</a:t>
            </a:r>
            <a:r>
              <a:rPr lang="pt-PT" sz="2400" dirty="0"/>
              <a:t> .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 </a:t>
            </a:r>
            <a:endParaRPr lang="pt-PT" sz="2400" dirty="0"/>
          </a:p>
          <a:p>
            <a:endParaRPr lang="pt-PT" sz="2400" dirty="0"/>
          </a:p>
        </p:txBody>
      </p:sp>
      <p:pic>
        <p:nvPicPr>
          <p:cNvPr id="3" name="Imagem 2" descr="Uma imagem com planta, flor, copo-de-leite&#10;&#10;Descrição gerada com confiança muito alta">
            <a:extLst>
              <a:ext uri="{FF2B5EF4-FFF2-40B4-BE49-F238E27FC236}">
                <a16:creationId xmlns:a16="http://schemas.microsoft.com/office/drawing/2014/main" id="{54EEB541-C8B3-4B67-923E-48ED02DF2D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75" y="1484784"/>
            <a:ext cx="4079258" cy="547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planta, árvore&#10;&#10;Descrição gerada com confiança muito alta">
            <a:extLst>
              <a:ext uri="{FF2B5EF4-FFF2-40B4-BE49-F238E27FC236}">
                <a16:creationId xmlns:a16="http://schemas.microsoft.com/office/drawing/2014/main" id="{4728FC99-DA76-498D-8B8F-D149B1357F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311" y="911709"/>
            <a:ext cx="3917799" cy="587727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9" y="2204864"/>
            <a:ext cx="52565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Do processo fotossintético resulta a formação de um gás, o </a:t>
            </a:r>
            <a:r>
              <a:rPr lang="pt-PT" sz="2400" b="1" dirty="0"/>
              <a:t>___________ </a:t>
            </a:r>
            <a:r>
              <a:rPr lang="pt-PT" sz="2400" dirty="0"/>
              <a:t>, que é libertado para o meio. 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251520" y="1844824"/>
            <a:ext cx="86622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A fotossíntese pode ser representada pelo esquema: </a:t>
            </a:r>
          </a:p>
          <a:p>
            <a:endParaRPr lang="pt-PT" sz="2400" dirty="0"/>
          </a:p>
          <a:p>
            <a:pPr marL="363538"/>
            <a:r>
              <a:rPr lang="pt-PT" sz="2400" dirty="0"/>
              <a:t>dióxido de carbono + água (+ clorofila/luz) → </a:t>
            </a:r>
            <a:r>
              <a:rPr lang="pt-PT" sz="2400" b="1" dirty="0"/>
              <a:t>_______</a:t>
            </a:r>
            <a:r>
              <a:rPr lang="pt-PT" sz="2400" b="1" dirty="0">
                <a:solidFill>
                  <a:srgbClr val="C00000"/>
                </a:solidFill>
              </a:rPr>
              <a:t> </a:t>
            </a:r>
            <a:r>
              <a:rPr lang="pt-PT" sz="2400" dirty="0"/>
              <a:t>+ oxigénio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7" name="Imagem 6" descr="Uma imagem com mesa, chávena, sentado, alimentação&#10;&#10;Descrição gerada com confiança muito alta">
            <a:extLst>
              <a:ext uri="{FF2B5EF4-FFF2-40B4-BE49-F238E27FC236}">
                <a16:creationId xmlns:a16="http://schemas.microsoft.com/office/drawing/2014/main" id="{761D55DD-F1F7-45B9-89A1-3C864D7E60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354" y="3511925"/>
            <a:ext cx="4968552" cy="331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2348880"/>
            <a:ext cx="38884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</a:t>
            </a:r>
            <a:r>
              <a:rPr lang="pt-PT" sz="2400" b="1" dirty="0"/>
              <a:t> </a:t>
            </a:r>
            <a:r>
              <a:rPr lang="pt-PT" sz="2400" dirty="0"/>
              <a:t>A seiva </a:t>
            </a:r>
            <a:r>
              <a:rPr lang="pt-PT" sz="2400" b="1" dirty="0"/>
              <a:t>____________ </a:t>
            </a:r>
            <a:r>
              <a:rPr lang="pt-PT" sz="2400" dirty="0"/>
              <a:t> é transportada até às folhas por vasos condutores da raiz e do caule.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mesa, interior&#10;&#10;Descrição gerada com confiança muito alta">
            <a:extLst>
              <a:ext uri="{FF2B5EF4-FFF2-40B4-BE49-F238E27FC236}">
                <a16:creationId xmlns:a16="http://schemas.microsoft.com/office/drawing/2014/main" id="{FCF0182B-F4AD-45FE-A64D-05318CD0C8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550017"/>
            <a:ext cx="3496089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7" y="2564904"/>
            <a:ext cx="47525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À água com nutrientes orgânicos produzidos pela planta, que circula no sentido descendente, em vasos condutores próprios, chamamos seiva </a:t>
            </a:r>
            <a:r>
              <a:rPr lang="pt-PT" sz="2400" b="1" dirty="0"/>
              <a:t>____________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Uma imagem com mesa, interior&#10;&#10;Descrição gerada com confiança muito alta">
            <a:extLst>
              <a:ext uri="{FF2B5EF4-FFF2-40B4-BE49-F238E27FC236}">
                <a16:creationId xmlns:a16="http://schemas.microsoft.com/office/drawing/2014/main" id="{188F3159-2FFB-42C9-B081-E07709465C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550017"/>
            <a:ext cx="3496089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vegetal, planta, mesa&#10;&#10;Descrição gerada com confiança muito alta">
            <a:extLst>
              <a:ext uri="{FF2B5EF4-FFF2-40B4-BE49-F238E27FC236}">
                <a16:creationId xmlns:a16="http://schemas.microsoft.com/office/drawing/2014/main" id="{92F74D6C-39F2-456F-95E6-676FE22ACE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0" r="53937"/>
          <a:stretch/>
        </p:blipFill>
        <p:spPr>
          <a:xfrm>
            <a:off x="323528" y="898204"/>
            <a:ext cx="3347864" cy="586229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23927" y="2603849"/>
            <a:ext cx="46805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Os vasos que conduzem a seiva bruta situam-se na parte mais </a:t>
            </a:r>
            <a:r>
              <a:rPr lang="pt-PT" sz="2400" b="1" dirty="0"/>
              <a:t>___________</a:t>
            </a:r>
            <a:r>
              <a:rPr lang="pt-PT" sz="2400" dirty="0"/>
              <a:t> do caule da planta.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899592" y="2060848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As células utilizam glucose na respiração </a:t>
            </a:r>
            <a:r>
              <a:rPr lang="pt-PT" sz="2400" b="1" dirty="0"/>
              <a:t>_________</a:t>
            </a:r>
            <a:r>
              <a:rPr lang="pt-PT" sz="2400" dirty="0"/>
              <a:t>, onde se liberta a energia necessária para o desenvolvimento da planta.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 descr="Uma imagem com bolo, sentado, interior, pedaço&#10;&#10;Descrição gerada com confiança alta">
            <a:extLst>
              <a:ext uri="{FF2B5EF4-FFF2-40B4-BE49-F238E27FC236}">
                <a16:creationId xmlns:a16="http://schemas.microsoft.com/office/drawing/2014/main" id="{1453E349-EE57-4DFB-A269-5C5A926EE6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928985"/>
            <a:ext cx="5904656" cy="393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831122" y="2564904"/>
            <a:ext cx="49893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A glucose também pode ser armazenada na forma de </a:t>
            </a:r>
            <a:r>
              <a:rPr lang="pt-PT" sz="2400" b="1" dirty="0"/>
              <a:t>____________</a:t>
            </a:r>
            <a:r>
              <a:rPr lang="pt-PT" sz="2400" dirty="0"/>
              <a:t> em órgãos de reserva, como o caule ou a raiz.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 descr="Uma imagem com planta, flor&#10;&#10;Descrição gerada com confiança muito alta">
            <a:extLst>
              <a:ext uri="{FF2B5EF4-FFF2-40B4-BE49-F238E27FC236}">
                <a16:creationId xmlns:a16="http://schemas.microsoft.com/office/drawing/2014/main" id="{5C256E59-CB64-4484-A9CE-922833E56A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11363"/>
            <a:ext cx="3651610" cy="547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95536" y="2780928"/>
            <a:ext cx="69847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A </a:t>
            </a:r>
            <a:r>
              <a:rPr lang="pt-PT" sz="2400" b="1" dirty="0">
                <a:solidFill>
                  <a:srgbClr val="C00000"/>
                </a:solidFill>
              </a:rPr>
              <a:t>fotossíntese</a:t>
            </a:r>
            <a:r>
              <a:rPr lang="pt-PT" sz="2400" dirty="0"/>
              <a:t> é a função realizada pelas plantas que lhes permite produzirem nutrientes orgânicos.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 descr="Uma imagem com relva, sentado, coisa, branco&#10;&#10;Descrição gerada com confiança alta">
            <a:extLst>
              <a:ext uri="{FF2B5EF4-FFF2-40B4-BE49-F238E27FC236}">
                <a16:creationId xmlns:a16="http://schemas.microsoft.com/office/drawing/2014/main" id="{EDF2B49B-4EB2-4038-A966-2186D74BAC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501008"/>
            <a:ext cx="3467890" cy="322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99339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39552" y="1988840"/>
            <a:ext cx="51845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Os elementos do meio necessários para o processo fotossintético são: </a:t>
            </a:r>
          </a:p>
          <a:p>
            <a:pPr marL="269875"/>
            <a:r>
              <a:rPr lang="pt-PT" sz="2400" dirty="0"/>
              <a:t>água, sais minerais, </a:t>
            </a:r>
            <a:r>
              <a:rPr lang="pt-PT" sz="2400" b="1" dirty="0">
                <a:solidFill>
                  <a:srgbClr val="C00000"/>
                </a:solidFill>
              </a:rPr>
              <a:t>dióxido de carbono </a:t>
            </a:r>
            <a:r>
              <a:rPr lang="pt-PT" sz="2400" dirty="0"/>
              <a:t>e luz.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2416861-3572-490A-B6B7-CB38649F9B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132856"/>
            <a:ext cx="7037840" cy="485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030781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863524" y="2210741"/>
            <a:ext cx="50405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As plantas têm a capacidade de realizar a fotossíntese porque possuem pigmentos fotossintéticos, como a </a:t>
            </a:r>
            <a:r>
              <a:rPr lang="pt-PT" sz="2400" b="1" dirty="0">
                <a:solidFill>
                  <a:srgbClr val="C00000"/>
                </a:solidFill>
              </a:rPr>
              <a:t>clorofila</a:t>
            </a:r>
            <a:r>
              <a:rPr lang="pt-PT" sz="2400" dirty="0"/>
              <a:t>.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 </a:t>
            </a:r>
            <a:endParaRPr lang="pt-PT" sz="2400" dirty="0"/>
          </a:p>
          <a:p>
            <a:endParaRPr lang="pt-PT" sz="2400" dirty="0"/>
          </a:p>
        </p:txBody>
      </p:sp>
      <p:pic>
        <p:nvPicPr>
          <p:cNvPr id="3" name="Imagem 2" descr="Uma imagem com planta, flor, copo-de-leite&#10;&#10;Descrição gerada com confiança muito alta">
            <a:extLst>
              <a:ext uri="{FF2B5EF4-FFF2-40B4-BE49-F238E27FC236}">
                <a16:creationId xmlns:a16="http://schemas.microsoft.com/office/drawing/2014/main" id="{54EEB541-C8B3-4B67-923E-48ED02DF2D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75" y="1484784"/>
            <a:ext cx="4079258" cy="547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70295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planta, árvore&#10;&#10;Descrição gerada com confiança muito alta">
            <a:extLst>
              <a:ext uri="{FF2B5EF4-FFF2-40B4-BE49-F238E27FC236}">
                <a16:creationId xmlns:a16="http://schemas.microsoft.com/office/drawing/2014/main" id="{4728FC99-DA76-498D-8B8F-D149B1357F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966" y="739692"/>
            <a:ext cx="3917799" cy="587727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9" y="2204864"/>
            <a:ext cx="48965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Do processo fotossintético resulta a formação de um gás, o </a:t>
            </a:r>
            <a:r>
              <a:rPr lang="pt-PT" sz="2400" b="1" dirty="0">
                <a:solidFill>
                  <a:srgbClr val="C00000"/>
                </a:solidFill>
              </a:rPr>
              <a:t>oxigénio</a:t>
            </a:r>
            <a:r>
              <a:rPr lang="pt-PT" sz="2400" dirty="0"/>
              <a:t>, que é libertado para o meio.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8387597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251520" y="1844824"/>
            <a:ext cx="86622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A fotossíntese pode ser representada pelo esquema: </a:t>
            </a:r>
          </a:p>
          <a:p>
            <a:endParaRPr lang="pt-PT" sz="2400" dirty="0"/>
          </a:p>
          <a:p>
            <a:pPr marL="363538"/>
            <a:r>
              <a:rPr lang="pt-PT" sz="2400" dirty="0"/>
              <a:t>dióxido de carbono + água (+ clorofila/luz) → </a:t>
            </a:r>
            <a:r>
              <a:rPr lang="pt-PT" sz="2400" b="1" dirty="0">
                <a:solidFill>
                  <a:srgbClr val="C00000"/>
                </a:solidFill>
              </a:rPr>
              <a:t>glucose </a:t>
            </a:r>
            <a:r>
              <a:rPr lang="pt-PT" sz="2400" dirty="0"/>
              <a:t>+ oxigénio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7" name="Imagem 6" descr="Uma imagem com mesa, chávena, sentado, alimentação&#10;&#10;Descrição gerada com confiança muito alta">
            <a:extLst>
              <a:ext uri="{FF2B5EF4-FFF2-40B4-BE49-F238E27FC236}">
                <a16:creationId xmlns:a16="http://schemas.microsoft.com/office/drawing/2014/main" id="{761D55DD-F1F7-45B9-89A1-3C864D7E60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354" y="3511925"/>
            <a:ext cx="4968552" cy="331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129306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2348880"/>
            <a:ext cx="4392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</a:t>
            </a:r>
            <a:r>
              <a:rPr lang="pt-PT" sz="2400" b="1" dirty="0"/>
              <a:t> </a:t>
            </a:r>
            <a:r>
              <a:rPr lang="pt-PT" sz="2400" dirty="0"/>
              <a:t>A seiva </a:t>
            </a:r>
            <a:r>
              <a:rPr lang="pt-PT" sz="2400" b="1" dirty="0">
                <a:solidFill>
                  <a:srgbClr val="C00000"/>
                </a:solidFill>
              </a:rPr>
              <a:t>bruta</a:t>
            </a:r>
            <a:r>
              <a:rPr lang="pt-PT" sz="2400" dirty="0"/>
              <a:t> é transportada até às folhas por vasos condutores da raiz e do caule.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mesa, interior&#10;&#10;Descrição gerada com confiança muito alta">
            <a:extLst>
              <a:ext uri="{FF2B5EF4-FFF2-40B4-BE49-F238E27FC236}">
                <a16:creationId xmlns:a16="http://schemas.microsoft.com/office/drawing/2014/main" id="{FCF0182B-F4AD-45FE-A64D-05318CD0C8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550017"/>
            <a:ext cx="3496089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018589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7" y="2564904"/>
            <a:ext cx="47525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À água com nutrientes orgânicos produzidos pela planta, que circula no sentido descendente, em vasos condutores próprios, chamamos seiva </a:t>
            </a:r>
            <a:r>
              <a:rPr lang="pt-PT" sz="2400" b="1" dirty="0">
                <a:solidFill>
                  <a:srgbClr val="C00000"/>
                </a:solidFill>
              </a:rPr>
              <a:t>elaborada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Uma imagem com mesa, interior&#10;&#10;Descrição gerada com confiança muito alta">
            <a:extLst>
              <a:ext uri="{FF2B5EF4-FFF2-40B4-BE49-F238E27FC236}">
                <a16:creationId xmlns:a16="http://schemas.microsoft.com/office/drawing/2014/main" id="{188F3159-2FFB-42C9-B081-E07709465C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550017"/>
            <a:ext cx="3496089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014960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vegetal, planta, mesa&#10;&#10;Descrição gerada com confiança muito alta">
            <a:extLst>
              <a:ext uri="{FF2B5EF4-FFF2-40B4-BE49-F238E27FC236}">
                <a16:creationId xmlns:a16="http://schemas.microsoft.com/office/drawing/2014/main" id="{92F74D6C-39F2-456F-95E6-676FE22ACE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0" r="53937"/>
          <a:stretch/>
        </p:blipFill>
        <p:spPr>
          <a:xfrm>
            <a:off x="323528" y="898204"/>
            <a:ext cx="3347864" cy="586229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23927" y="2603849"/>
            <a:ext cx="46805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Os vasos que conduzem a seiva bruta situam-se na parte mais </a:t>
            </a:r>
            <a:r>
              <a:rPr lang="pt-PT" sz="2400" b="1" dirty="0">
                <a:solidFill>
                  <a:srgbClr val="C00000"/>
                </a:solidFill>
              </a:rPr>
              <a:t>interna</a:t>
            </a:r>
            <a:r>
              <a:rPr lang="pt-PT" sz="2400" dirty="0"/>
              <a:t> do caule da planta.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8987569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899592" y="2060848"/>
            <a:ext cx="705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As células utilizam glucose na respiração </a:t>
            </a:r>
            <a:r>
              <a:rPr lang="pt-PT" sz="2400" b="1" dirty="0">
                <a:solidFill>
                  <a:srgbClr val="C00000"/>
                </a:solidFill>
              </a:rPr>
              <a:t>celular</a:t>
            </a:r>
            <a:r>
              <a:rPr lang="pt-PT" sz="2400" dirty="0"/>
              <a:t>, onde se liberta a energia necessária para o desenvolvimento da planta.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 descr="Uma imagem com bolo, sentado, interior, pedaço&#10;&#10;Descrição gerada com confiança alta">
            <a:extLst>
              <a:ext uri="{FF2B5EF4-FFF2-40B4-BE49-F238E27FC236}">
                <a16:creationId xmlns:a16="http://schemas.microsoft.com/office/drawing/2014/main" id="{1453E349-EE57-4DFB-A269-5C5A926EE6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928985"/>
            <a:ext cx="5904656" cy="393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08139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831122" y="2564904"/>
            <a:ext cx="49893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A glucose também pode ser armazenada na forma de </a:t>
            </a:r>
            <a:r>
              <a:rPr lang="pt-PT" sz="2400" b="1" dirty="0">
                <a:solidFill>
                  <a:srgbClr val="C00000"/>
                </a:solidFill>
              </a:rPr>
              <a:t>amido </a:t>
            </a:r>
            <a:r>
              <a:rPr lang="pt-PT" sz="2400" dirty="0"/>
              <a:t>em órgãos de reserva, como o caule ou a raiz.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 descr="Uma imagem com planta, flor&#10;&#10;Descrição gerada com confiança muito alta">
            <a:extLst>
              <a:ext uri="{FF2B5EF4-FFF2-40B4-BE49-F238E27FC236}">
                <a16:creationId xmlns:a16="http://schemas.microsoft.com/office/drawing/2014/main" id="{5C256E59-CB64-4484-A9CE-922833E56A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11363"/>
            <a:ext cx="3651610" cy="547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70257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3844</TotalTime>
  <Words>469</Words>
  <Application>Microsoft Office PowerPoint</Application>
  <PresentationFormat>Apresentação no Ecrã (4:3)</PresentationFormat>
  <Paragraphs>38</Paragraphs>
  <Slides>23</Slides>
  <Notes>5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6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261</cp:revision>
  <dcterms:created xsi:type="dcterms:W3CDTF">2011-10-19T09:30:38Z</dcterms:created>
  <dcterms:modified xsi:type="dcterms:W3CDTF">2017-07-18T10:33:37Z</dcterms:modified>
</cp:coreProperties>
</file>