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4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094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14202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14355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18-07-2017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interior, mesa, parede&#10;&#10;Descrição gerada com confiança alta">
            <a:extLst>
              <a:ext uri="{FF2B5EF4-FFF2-40B4-BE49-F238E27FC236}">
                <a16:creationId xmlns:a16="http://schemas.microsoft.com/office/drawing/2014/main" id="{0FEBA1B2-4635-43B4-AA23-F9EA71D758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4" t="10056" r="10237" b="8071"/>
          <a:stretch/>
        </p:blipFill>
        <p:spPr>
          <a:xfrm>
            <a:off x="-1" y="2636912"/>
            <a:ext cx="3995937" cy="4104456"/>
          </a:xfrm>
          <a:prstGeom prst="rect">
            <a:avLst/>
          </a:prstGeom>
        </p:spPr>
      </p:pic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907704" y="1556792"/>
            <a:ext cx="6048672" cy="26776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11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r>
              <a:rPr lang="pt-PT" sz="2400" b="1" dirty="0">
                <a:solidFill>
                  <a:srgbClr val="53983C"/>
                </a:solidFill>
              </a:rPr>
              <a:t>A importância das plantas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27665E-F746-4BBD-BB57-615EE654D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619672" y="2132856"/>
            <a:ext cx="54726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rgbClr val="53983C"/>
                </a:solidFill>
              </a:rPr>
              <a:t>Seleciona a opção que completa corretamente cada uma das questões.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céu, planta&#10;&#10;Descrição gerada com confiança alta">
            <a:extLst>
              <a:ext uri="{FF2B5EF4-FFF2-40B4-BE49-F238E27FC236}">
                <a16:creationId xmlns:a16="http://schemas.microsoft.com/office/drawing/2014/main" id="{5ED2CB09-E60B-431B-804D-8C431BAF35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2207455"/>
            <a:ext cx="7859063" cy="4650545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683568" y="2060848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As plantas acumulam os nutrientes em excesso como reservas alimentares…</a:t>
            </a:r>
          </a:p>
          <a:p>
            <a:pPr marL="612775" indent="-342900">
              <a:buFont typeface="Wingdings 2" panose="05020102010507070707" pitchFamily="18" charset="2"/>
              <a:buChar char="£"/>
            </a:pPr>
            <a:r>
              <a:rPr lang="pt-PT" sz="2400" dirty="0"/>
              <a:t>… na flor. </a:t>
            </a:r>
          </a:p>
          <a:p>
            <a:pPr marL="612775" indent="-342900">
              <a:buFont typeface="Wingdings 2" panose="05020102010507070707" pitchFamily="18" charset="2"/>
              <a:buChar char="£"/>
            </a:pPr>
            <a:r>
              <a:rPr lang="pt-PT" sz="2400" dirty="0"/>
              <a:t>… apenas nas raízes. </a:t>
            </a:r>
          </a:p>
          <a:p>
            <a:pPr marL="26987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em diversos órgãos.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95536" y="2420888"/>
            <a:ext cx="54472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A maior parte das reservas são…</a:t>
            </a:r>
          </a:p>
          <a:p>
            <a:pPr marL="26987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glúcidos e lípidos. </a:t>
            </a:r>
          </a:p>
          <a:p>
            <a:pPr marL="363538" indent="-93663">
              <a:buFont typeface="Wingdings 2" panose="05020102010507070707" pitchFamily="18" charset="2"/>
              <a:buChar char="£"/>
            </a:pPr>
            <a:r>
              <a:rPr lang="pt-PT" sz="2400" dirty="0"/>
              <a:t>… lípidos. </a:t>
            </a:r>
          </a:p>
          <a:p>
            <a:pPr marL="363538" indent="-93663">
              <a:buFont typeface="Wingdings 2" panose="05020102010507070707" pitchFamily="18" charset="2"/>
              <a:buChar char="£"/>
            </a:pPr>
            <a:r>
              <a:rPr lang="pt-PT" sz="2400" dirty="0"/>
              <a:t>… lípidos e proteínas.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50F5D08-97D4-4A9D-A944-009D53840C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780928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92495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5D389E7-8376-4FB9-8305-AC0E213CE3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43808" y="2428363"/>
            <a:ext cx="6012160" cy="413837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95536" y="2564904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Na sociedade atual, as plantas são utilizadas…</a:t>
            </a:r>
          </a:p>
          <a:p>
            <a:pPr indent="26987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pouco ou nada. </a:t>
            </a:r>
          </a:p>
          <a:p>
            <a:pPr indent="26987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para muitos fins.</a:t>
            </a:r>
          </a:p>
          <a:p>
            <a:pPr indent="26987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só na alimentação.</a:t>
            </a:r>
          </a:p>
        </p:txBody>
      </p:sp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204864"/>
            <a:ext cx="86409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Através da transpiração, as plantas libertam para a atmosfera…</a:t>
            </a:r>
          </a:p>
          <a:p>
            <a:pPr indent="363538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… oxigénio. </a:t>
            </a:r>
          </a:p>
          <a:p>
            <a:pPr indent="363538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… vapor de água. </a:t>
            </a:r>
          </a:p>
          <a:p>
            <a:pPr indent="363538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… dióxido de carbono.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lanta&#10;&#10;Descrição gerada com confiança alta">
            <a:extLst>
              <a:ext uri="{FF2B5EF4-FFF2-40B4-BE49-F238E27FC236}">
                <a16:creationId xmlns:a16="http://schemas.microsoft.com/office/drawing/2014/main" id="{8297F090-25A8-41C8-A068-1690B90E41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64904"/>
            <a:ext cx="3528392" cy="529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interior&#10;&#10;Descrição gerada com confiança alta">
            <a:extLst>
              <a:ext uri="{FF2B5EF4-FFF2-40B4-BE49-F238E27FC236}">
                <a16:creationId xmlns:a16="http://schemas.microsoft.com/office/drawing/2014/main" id="{684847E4-5C37-41E3-959C-89D36672C3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7648">
            <a:off x="4475341" y="3044309"/>
            <a:ext cx="3429000" cy="342900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4171" y="2708920"/>
            <a:ext cx="70081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A transpiração é uma função que contribui para a…</a:t>
            </a:r>
          </a:p>
          <a:p>
            <a:pPr indent="363538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subida da seiva elaborada. </a:t>
            </a:r>
          </a:p>
          <a:p>
            <a:pPr indent="363538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subida da seiva bruta.</a:t>
            </a:r>
          </a:p>
          <a:p>
            <a:pPr indent="363538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fotossíntese.</a:t>
            </a:r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80D5FD3-C058-4002-A7AB-C5212360E6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792600"/>
            <a:ext cx="5292080" cy="352805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348880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</a:t>
            </a:r>
            <a:r>
              <a:rPr lang="pt-PT" sz="2400" b="1" dirty="0"/>
              <a:t> </a:t>
            </a:r>
            <a:r>
              <a:rPr lang="pt-PT" sz="2400" dirty="0"/>
              <a:t>As trocas de gases entre as plantas e o meio ocorrem através dos…</a:t>
            </a:r>
          </a:p>
          <a:p>
            <a:pPr marL="363538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cloroplastos. </a:t>
            </a:r>
          </a:p>
          <a:p>
            <a:pPr marL="706438" indent="-342900">
              <a:buFont typeface="Wingdings 2" panose="05020102010507070707" pitchFamily="18" charset="2"/>
              <a:buChar char="£"/>
            </a:pPr>
            <a:r>
              <a:rPr lang="pt-PT" sz="2400" dirty="0"/>
              <a:t>… estomas. </a:t>
            </a:r>
          </a:p>
          <a:p>
            <a:pPr marL="706438" indent="-342900">
              <a:buFont typeface="Wingdings 2" panose="05020102010507070707" pitchFamily="18" charset="2"/>
              <a:buChar char="£"/>
            </a:pPr>
            <a:r>
              <a:rPr lang="pt-PT" sz="2400" dirty="0"/>
              <a:t>… vasos condutores.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AF42656-46A6-4427-907E-986912505E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420888"/>
            <a:ext cx="4437112" cy="443711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7" y="2564904"/>
            <a:ext cx="705678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As plantas retiram oxigénio do ar e libertam dióxido de carbono durante…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a respiração.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a fotossíntese.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a transpiração.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pessoa, propriedade, camisa, rapaz&#10;&#10;Descrição gerada com confiança muito alta">
            <a:extLst>
              <a:ext uri="{FF2B5EF4-FFF2-40B4-BE49-F238E27FC236}">
                <a16:creationId xmlns:a16="http://schemas.microsoft.com/office/drawing/2014/main" id="{351557DB-7F70-415F-B587-FA78FAF439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9752"/>
            <a:ext cx="3952165" cy="592824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456602" y="2636912"/>
            <a:ext cx="56731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Os incêndios alteram o Índice de Qualidade do Ar porque diminuem…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o oxigénio do ar.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o dióxido de carbono do ar.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o nitrogénio do ar.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780928"/>
            <a:ext cx="4824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Uma das medidas a adotar para proteger as florestas é promover…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os incêndios.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a desflorestação.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a reflorestação.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3416A8B-379A-482B-95B0-B13D309A63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43" y="2065140"/>
            <a:ext cx="4221088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1043609" y="2564904"/>
            <a:ext cx="60486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A proteção das florestas cabe…</a:t>
            </a:r>
          </a:p>
          <a:p>
            <a:pPr marL="342900" indent="103188">
              <a:buFont typeface="Wingdings 2" panose="05020102010507070707" pitchFamily="18" charset="2"/>
              <a:buChar char="£"/>
            </a:pPr>
            <a:r>
              <a:rPr lang="pt-PT" sz="2400" dirty="0"/>
              <a:t>… só aos governos. </a:t>
            </a:r>
          </a:p>
          <a:p>
            <a:pPr marL="342900" indent="103188">
              <a:buFont typeface="Wingdings 2" panose="05020102010507070707" pitchFamily="18" charset="2"/>
              <a:buChar char="£"/>
            </a:pPr>
            <a:r>
              <a:rPr lang="pt-PT" sz="2400" dirty="0"/>
              <a:t>… aos ambientalistas. </a:t>
            </a:r>
          </a:p>
          <a:p>
            <a:pPr marL="342900" indent="103188">
              <a:buFont typeface="Wingdings 2" panose="05020102010507070707" pitchFamily="18" charset="2"/>
              <a:buChar char="£"/>
            </a:pPr>
            <a:r>
              <a:rPr lang="pt-PT" sz="2400" dirty="0"/>
              <a:t>… a todos os cidadãos.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3D11CD5-166D-4D6A-836A-505FE0132F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43" y="2065140"/>
            <a:ext cx="4221088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céu, planta&#10;&#10;Descrição gerada com confiança alta">
            <a:extLst>
              <a:ext uri="{FF2B5EF4-FFF2-40B4-BE49-F238E27FC236}">
                <a16:creationId xmlns:a16="http://schemas.microsoft.com/office/drawing/2014/main" id="{5ED2CB09-E60B-431B-804D-8C431BAF35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2207455"/>
            <a:ext cx="7859063" cy="4650545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683568" y="2060848"/>
            <a:ext cx="78488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As plantas acumulam os nutrientes em excesso como reservas alimentares…</a:t>
            </a:r>
          </a:p>
          <a:p>
            <a:pPr marL="612775" indent="-342900">
              <a:buFont typeface="Wingdings 2" panose="05020102010507070707" pitchFamily="18" charset="2"/>
              <a:buChar char="£"/>
            </a:pPr>
            <a:r>
              <a:rPr lang="pt-PT" sz="2400" dirty="0"/>
              <a:t>… na flor. </a:t>
            </a:r>
          </a:p>
          <a:p>
            <a:pPr marL="612775" indent="-342900">
              <a:buFont typeface="Wingdings 2" panose="05020102010507070707" pitchFamily="18" charset="2"/>
              <a:buChar char="£"/>
            </a:pPr>
            <a:r>
              <a:rPr lang="pt-PT" sz="2400" dirty="0"/>
              <a:t>… apenas nas raízes. </a:t>
            </a:r>
          </a:p>
          <a:p>
            <a:pPr marL="269875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em diversos órgãos.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1685148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95536" y="2420888"/>
            <a:ext cx="54472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A maior parte das reservas são…</a:t>
            </a:r>
          </a:p>
          <a:p>
            <a:pPr marL="269875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glúcidos e lípidos. </a:t>
            </a:r>
          </a:p>
          <a:p>
            <a:pPr marL="363538" indent="-93663">
              <a:buFont typeface="Wingdings 2" panose="05020102010507070707" pitchFamily="18" charset="2"/>
              <a:buChar char="£"/>
            </a:pPr>
            <a:r>
              <a:rPr lang="pt-PT" sz="2400" dirty="0"/>
              <a:t>… lípidos. </a:t>
            </a:r>
          </a:p>
          <a:p>
            <a:pPr marL="363538" indent="-93663">
              <a:buFont typeface="Wingdings 2" panose="05020102010507070707" pitchFamily="18" charset="2"/>
              <a:buChar char="£"/>
            </a:pPr>
            <a:r>
              <a:rPr lang="pt-PT" sz="2400" dirty="0"/>
              <a:t>… lípidos e proteínas.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50F5D08-97D4-4A9D-A944-009D53840C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780928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01718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5D389E7-8376-4FB9-8305-AC0E213CE3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43808" y="2428363"/>
            <a:ext cx="6012160" cy="413837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95536" y="2564904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Na sociedade atual, as plantas são utilizadas…</a:t>
            </a:r>
          </a:p>
          <a:p>
            <a:pPr indent="26987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pouco ou nada. </a:t>
            </a:r>
          </a:p>
          <a:p>
            <a:pPr indent="269875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para muitos fins.</a:t>
            </a:r>
          </a:p>
          <a:p>
            <a:pPr indent="269875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só na alimentação.</a:t>
            </a:r>
          </a:p>
        </p:txBody>
      </p:sp>
    </p:spTree>
    <p:extLst>
      <p:ext uri="{BB962C8B-B14F-4D97-AF65-F5344CB8AC3E}">
        <p14:creationId xmlns:p14="http://schemas.microsoft.com/office/powerpoint/2010/main" val="2078288965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204864"/>
            <a:ext cx="86409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Através da transpiração, as plantas libertam para a atmosfera…</a:t>
            </a:r>
          </a:p>
          <a:p>
            <a:pPr indent="363538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… oxigénio. </a:t>
            </a:r>
          </a:p>
          <a:p>
            <a:pPr indent="363538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… vapor de água. </a:t>
            </a:r>
          </a:p>
          <a:p>
            <a:pPr indent="363538"/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… dióxido de carbono.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lanta&#10;&#10;Descrição gerada com confiança alta">
            <a:extLst>
              <a:ext uri="{FF2B5EF4-FFF2-40B4-BE49-F238E27FC236}">
                <a16:creationId xmlns:a16="http://schemas.microsoft.com/office/drawing/2014/main" id="{8297F090-25A8-41C8-A068-1690B90E41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564904"/>
            <a:ext cx="3528392" cy="529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459105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interior&#10;&#10;Descrição gerada com confiança alta">
            <a:extLst>
              <a:ext uri="{FF2B5EF4-FFF2-40B4-BE49-F238E27FC236}">
                <a16:creationId xmlns:a16="http://schemas.microsoft.com/office/drawing/2014/main" id="{684847E4-5C37-41E3-959C-89D36672C3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7648">
            <a:off x="4475341" y="3044309"/>
            <a:ext cx="3429000" cy="342900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4171" y="2708920"/>
            <a:ext cx="70081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A transpiração é uma função que contribui para a…</a:t>
            </a:r>
          </a:p>
          <a:p>
            <a:pPr indent="363538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subida da seiva elaborada. </a:t>
            </a:r>
          </a:p>
          <a:p>
            <a:pPr indent="363538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subida da seiva bruta.</a:t>
            </a:r>
          </a:p>
          <a:p>
            <a:pPr indent="363538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fotossíntese.</a:t>
            </a:r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3647368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80D5FD3-C058-4002-A7AB-C5212360E6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792600"/>
            <a:ext cx="5292080" cy="3528053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348880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</a:rPr>
              <a:t> 6.</a:t>
            </a:r>
            <a:r>
              <a:rPr lang="pt-PT" sz="2400" b="1" dirty="0"/>
              <a:t> </a:t>
            </a:r>
            <a:r>
              <a:rPr lang="pt-PT" sz="2400" dirty="0"/>
              <a:t>As trocas de gases entre as plantas e o meio ocorrem através dos…</a:t>
            </a:r>
          </a:p>
          <a:p>
            <a:pPr marL="363538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cloroplastos. </a:t>
            </a:r>
          </a:p>
          <a:p>
            <a:pPr marL="363538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estomas. </a:t>
            </a:r>
          </a:p>
          <a:p>
            <a:pPr marL="363538"/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… vasos condutores.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8762652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AF42656-46A6-4427-907E-986912505E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420888"/>
            <a:ext cx="4437112" cy="443711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7" y="2564904"/>
            <a:ext cx="705678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As plantas retiram oxigénio do ar e libertam dióxido de carbono durante…</a:t>
            </a:r>
          </a:p>
          <a:p>
            <a:pPr marL="269875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a respiração.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a fotossíntese.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a transpiração.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5703592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pessoa, propriedade, camisa, rapaz&#10;&#10;Descrição gerada com confiança muito alta">
            <a:extLst>
              <a:ext uri="{FF2B5EF4-FFF2-40B4-BE49-F238E27FC236}">
                <a16:creationId xmlns:a16="http://schemas.microsoft.com/office/drawing/2014/main" id="{351557DB-7F70-415F-B587-FA78FAF439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9752"/>
            <a:ext cx="3952165" cy="592824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456602" y="2636912"/>
            <a:ext cx="56731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Os incêndios alteram o Índice de Qualidade do Ar porque diminuem…</a:t>
            </a:r>
          </a:p>
          <a:p>
            <a:pPr marL="269875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o oxigénio do ar.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o dióxido de carbono do ar.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o nitrogénio do ar.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4874232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780928"/>
            <a:ext cx="48245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Uma das medidas a adotar para proteger as florestas é promover…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os incêndios. </a:t>
            </a:r>
          </a:p>
          <a:p>
            <a:pPr marL="342900" indent="-73025">
              <a:buFont typeface="Wingdings 2" panose="05020102010507070707" pitchFamily="18" charset="2"/>
              <a:buChar char="£"/>
            </a:pPr>
            <a:r>
              <a:rPr lang="pt-PT" sz="2400" dirty="0"/>
              <a:t>… a desflorestação. </a:t>
            </a:r>
          </a:p>
          <a:p>
            <a:pPr marL="269875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a reflorestação.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3416A8B-379A-482B-95B0-B13D309A63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43" y="2065140"/>
            <a:ext cx="4221088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30745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580128"/>
            <a:ext cx="60486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A proteção das florestas cabe…</a:t>
            </a:r>
          </a:p>
          <a:p>
            <a:pPr marL="342900" indent="103188">
              <a:buFont typeface="Wingdings 2" panose="05020102010507070707" pitchFamily="18" charset="2"/>
              <a:buChar char="£"/>
            </a:pPr>
            <a:r>
              <a:rPr lang="pt-PT" sz="2400" dirty="0"/>
              <a:t>… só aos governos. </a:t>
            </a:r>
          </a:p>
          <a:p>
            <a:pPr marL="342900" indent="103188">
              <a:buFont typeface="Wingdings 2" panose="05020102010507070707" pitchFamily="18" charset="2"/>
              <a:buChar char="£"/>
            </a:pPr>
            <a:r>
              <a:rPr lang="pt-PT" sz="2400" dirty="0"/>
              <a:t>… aos ambientalistas. </a:t>
            </a:r>
          </a:p>
          <a:p>
            <a:pPr marL="342900"/>
            <a:r>
              <a:rPr lang="pt-PT" sz="2400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… a todos os cidadãos.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3D11CD5-166D-4D6A-836A-505FE0132F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43" y="2065140"/>
            <a:ext cx="4221088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312637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3962</TotalTime>
  <Words>594</Words>
  <Application>Microsoft Office PowerPoint</Application>
  <PresentationFormat>Apresentação no Ecrã (4:3)</PresentationFormat>
  <Paragraphs>92</Paragraphs>
  <Slides>23</Slides>
  <Notes>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 2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265</cp:revision>
  <dcterms:created xsi:type="dcterms:W3CDTF">2011-10-19T09:30:38Z</dcterms:created>
  <dcterms:modified xsi:type="dcterms:W3CDTF">2017-07-18T10:58:21Z</dcterms:modified>
</cp:coreProperties>
</file>