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74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094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3689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7536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619672" y="1556792"/>
            <a:ext cx="6048672" cy="21236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12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  <a:p>
            <a:pPr algn="ctr"/>
            <a:r>
              <a:rPr lang="pt-PT" sz="2400" b="1" dirty="0">
                <a:solidFill>
                  <a:srgbClr val="53983C"/>
                </a:solidFill>
              </a:rPr>
              <a:t>O crescimento humano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127665E-F746-4BBD-BB57-615EE654D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sentado, interior, pequeno&#10;&#10;Descrição gerada com confiança muito alta">
            <a:extLst>
              <a:ext uri="{FF2B5EF4-FFF2-40B4-BE49-F238E27FC236}">
                <a16:creationId xmlns:a16="http://schemas.microsoft.com/office/drawing/2014/main" id="{DF6E3B9D-2D66-4C8E-9D11-7749D10AE3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3371394"/>
            <a:ext cx="4358258" cy="348660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187624" y="2348880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solidFill>
                  <a:srgbClr val="53983C"/>
                </a:solidFill>
              </a:rPr>
              <a:t>Completa corretamente cada uma das frases.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essoa, em pé, céu, exterior&#10;&#10;Descrição gerada com confiança muito alta">
            <a:extLst>
              <a:ext uri="{FF2B5EF4-FFF2-40B4-BE49-F238E27FC236}">
                <a16:creationId xmlns:a16="http://schemas.microsoft.com/office/drawing/2014/main" id="{8177AA20-917E-44FB-8B83-275F9B18F8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38" b="10255"/>
          <a:stretch/>
        </p:blipFill>
        <p:spPr>
          <a:xfrm>
            <a:off x="5529365" y="1175346"/>
            <a:ext cx="3312368" cy="5145307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683568" y="2780928"/>
            <a:ext cx="48965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Mulheres e homens apresentam caracteres sexuais secundários. Por isso, dizemos que o ser humano apresenta </a:t>
            </a:r>
            <a:r>
              <a:rPr lang="pt-PT" sz="2400" b="1" dirty="0"/>
              <a:t>____________</a:t>
            </a:r>
            <a:r>
              <a:rPr lang="pt-PT" sz="2400" b="1" dirty="0">
                <a:solidFill>
                  <a:srgbClr val="C00000"/>
                </a:solidFill>
              </a:rPr>
              <a:t> </a:t>
            </a:r>
            <a:r>
              <a:rPr lang="pt-PT" sz="2400" dirty="0"/>
              <a:t> sexual.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421353" y="2026075"/>
            <a:ext cx="35283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O funcionamento dos sistemas reprodutores e o desenvolvimento dos caracteres sexuais secundários têm início na </a:t>
            </a:r>
            <a:r>
              <a:rPr lang="pt-PT" sz="2400" b="1" dirty="0"/>
              <a:t>____________</a:t>
            </a:r>
            <a:r>
              <a:rPr lang="pt-PT" sz="2400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em pé, grupo, pose&#10;&#10;Descrição gerada com confiança muito alta">
            <a:extLst>
              <a:ext uri="{FF2B5EF4-FFF2-40B4-BE49-F238E27FC236}">
                <a16:creationId xmlns:a16="http://schemas.microsoft.com/office/drawing/2014/main" id="{546E2B3A-493C-41B3-924A-C1F65643AB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1124744"/>
            <a:ext cx="6246744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92495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2060848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Na infância, rapazes e raparigas distinguem-se pelos órgãos reprodutores visíveis: nas raparigas, a vulva; e nos rapazes o escroto e o </a:t>
            </a:r>
            <a:r>
              <a:rPr lang="pt-PT" sz="2400" b="1" dirty="0"/>
              <a:t>____________</a:t>
            </a:r>
            <a:r>
              <a:rPr lang="pt-PT" sz="2400" dirty="0"/>
              <a:t>.</a:t>
            </a:r>
          </a:p>
        </p:txBody>
      </p:sp>
      <p:pic>
        <p:nvPicPr>
          <p:cNvPr id="5" name="Imagem 4" descr="Uma imagem com pessoa, sentado, interior, pequeno&#10;&#10;Descrição gerada com confiança muito alta">
            <a:extLst>
              <a:ext uri="{FF2B5EF4-FFF2-40B4-BE49-F238E27FC236}">
                <a16:creationId xmlns:a16="http://schemas.microsoft.com/office/drawing/2014/main" id="{766E37D2-C342-4F1D-AF5D-4FDC269F30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178849"/>
            <a:ext cx="4358258" cy="348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9" y="2132856"/>
            <a:ext cx="44644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Na puberdade inicia-se a produção de </a:t>
            </a:r>
            <a:r>
              <a:rPr lang="pt-PT" sz="2400" b="1" dirty="0"/>
              <a:t>____________</a:t>
            </a:r>
            <a:r>
              <a:rPr lang="pt-PT" sz="2400" dirty="0"/>
              <a:t>, que estimulam o desenvolvimento dos caracteres sexuais secundários.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éu, pessoa, exterior, desporto&#10;&#10;Descrição gerada com confiança muito alta">
            <a:extLst>
              <a:ext uri="{FF2B5EF4-FFF2-40B4-BE49-F238E27FC236}">
                <a16:creationId xmlns:a16="http://schemas.microsoft.com/office/drawing/2014/main" id="{D2DD0D0B-7A67-45A6-866C-C92E4A36CE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556792"/>
            <a:ext cx="5702592" cy="45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essoa, mulher, exterior, em pé&#10;&#10;Descrição gerada com confiança alta">
            <a:extLst>
              <a:ext uri="{FF2B5EF4-FFF2-40B4-BE49-F238E27FC236}">
                <a16:creationId xmlns:a16="http://schemas.microsoft.com/office/drawing/2014/main" id="{A58B0C40-40A0-4EB1-97B4-7479710690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9" t="10223" r="21134" b="851"/>
          <a:stretch/>
        </p:blipFill>
        <p:spPr>
          <a:xfrm>
            <a:off x="6033421" y="836712"/>
            <a:ext cx="2304256" cy="5845949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4170" y="2708920"/>
            <a:ext cx="61440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Durante a puberdade, nas raparigas desenvolvem-se as mamas; a bacia e as ancas alargam e tem início a </a:t>
            </a:r>
            <a:r>
              <a:rPr lang="pt-PT" sz="2400" b="1" dirty="0"/>
              <a:t>____________</a:t>
            </a:r>
            <a:r>
              <a:rPr lang="pt-PT" sz="2400" dirty="0"/>
              <a:t>.</a:t>
            </a:r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411760" y="2348880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</a:t>
            </a:r>
            <a:r>
              <a:rPr lang="pt-PT" sz="2400" b="1" dirty="0"/>
              <a:t> </a:t>
            </a:r>
            <a:r>
              <a:rPr lang="pt-PT" sz="2400" dirty="0"/>
              <a:t>Nos rapazes, os órgãos reprodutores desenvolvem-se e inicia-se a </a:t>
            </a:r>
            <a:r>
              <a:rPr lang="pt-PT" sz="2400" b="1" dirty="0"/>
              <a:t>____________</a:t>
            </a:r>
            <a:r>
              <a:rPr lang="pt-PT" sz="2400" dirty="0"/>
              <a:t>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3" name="Imagem 2" descr="Uma imagem com pessoa, homem, exterior&#10;&#10;Descrição gerada com confiança alta">
            <a:extLst>
              <a:ext uri="{FF2B5EF4-FFF2-40B4-BE49-F238E27FC236}">
                <a16:creationId xmlns:a16="http://schemas.microsoft.com/office/drawing/2014/main" id="{B7BFBCBA-D4E7-42E7-8199-3AEC609E8F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1" t="11798" r="21903" b="3154"/>
          <a:stretch/>
        </p:blipFill>
        <p:spPr>
          <a:xfrm>
            <a:off x="107504" y="921445"/>
            <a:ext cx="2592288" cy="58326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essoa, pose, fotografia, pessoas&#10;&#10;Descrição gerada com confiança muito alta">
            <a:extLst>
              <a:ext uri="{FF2B5EF4-FFF2-40B4-BE49-F238E27FC236}">
                <a16:creationId xmlns:a16="http://schemas.microsoft.com/office/drawing/2014/main" id="{5C24FA5C-F5E2-4DDE-A120-50179EC4A9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96594"/>
            <a:ext cx="4266675" cy="606140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255869" y="2391013"/>
            <a:ext cx="3888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Em ambos os sexos ocorre o aparecimento de pelos no púbis e </a:t>
            </a:r>
            <a:r>
              <a:rPr lang="pt-PT" sz="2400" b="1" dirty="0"/>
              <a:t>____________</a:t>
            </a:r>
            <a:r>
              <a:rPr lang="pt-PT" sz="2400" dirty="0"/>
              <a:t>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pessoa, pose, fotografia, pessoas&#10;&#10;Descrição gerada com confiança muito alta">
            <a:extLst>
              <a:ext uri="{FF2B5EF4-FFF2-40B4-BE49-F238E27FC236}">
                <a16:creationId xmlns:a16="http://schemas.microsoft.com/office/drawing/2014/main" id="{9DFBB7DF-6910-4289-A7B7-5CAE08E650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96594"/>
            <a:ext cx="4266675" cy="606140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23928" y="2276872"/>
            <a:ext cx="48245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Na puberdade, começa a definir-se a identidade e o grupo de </a:t>
            </a:r>
            <a:r>
              <a:rPr lang="pt-PT" sz="2400" b="1" dirty="0"/>
              <a:t>____________</a:t>
            </a:r>
            <a:r>
              <a:rPr lang="pt-PT" sz="2400" dirty="0"/>
              <a:t> assume grande importância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780928"/>
            <a:ext cx="54726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Apesar de terem capacidade reprodutiva, os adolescentes podem não estar física e psicologicamente preparados para assumir a responsabilidade de terem </a:t>
            </a:r>
            <a:r>
              <a:rPr lang="pt-PT" sz="2400" b="1" dirty="0"/>
              <a:t>_________</a:t>
            </a:r>
            <a:r>
              <a:rPr lang="pt-PT" sz="2400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 descr="Uma imagem com pessoa, em pé, céu, exterior&#10;&#10;Descrição gerada com confiança muito alta">
            <a:extLst>
              <a:ext uri="{FF2B5EF4-FFF2-40B4-BE49-F238E27FC236}">
                <a16:creationId xmlns:a16="http://schemas.microsoft.com/office/drawing/2014/main" id="{104658F6-3CBD-4F04-8C9F-4F24C29FBAC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38" b="10255"/>
          <a:stretch/>
        </p:blipFill>
        <p:spPr>
          <a:xfrm>
            <a:off x="5529365" y="1175346"/>
            <a:ext cx="3312368" cy="514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283968" y="1772816"/>
            <a:ext cx="4680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Na adolescência deve ter-se uma alimentação equilibrada, praticar exercício físico e manter uma boa </a:t>
            </a:r>
            <a:r>
              <a:rPr lang="pt-PT" sz="2400" b="1" dirty="0"/>
              <a:t>____________</a:t>
            </a:r>
            <a:r>
              <a:rPr lang="pt-PT" sz="2400" dirty="0"/>
              <a:t> diária.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jogo atlético, desporto&#10;&#10;Descrição gerada com confiança muito alta">
            <a:extLst>
              <a:ext uri="{FF2B5EF4-FFF2-40B4-BE49-F238E27FC236}">
                <a16:creationId xmlns:a16="http://schemas.microsoft.com/office/drawing/2014/main" id="{4535892A-8EC6-4FA7-AC65-A688422B0C8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8" r="14141"/>
          <a:stretch/>
        </p:blipFill>
        <p:spPr>
          <a:xfrm>
            <a:off x="15244" y="1938076"/>
            <a:ext cx="4968552" cy="491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essoa, em pé, céu, exterior&#10;&#10;Descrição gerada com confiança muito alta">
            <a:extLst>
              <a:ext uri="{FF2B5EF4-FFF2-40B4-BE49-F238E27FC236}">
                <a16:creationId xmlns:a16="http://schemas.microsoft.com/office/drawing/2014/main" id="{8177AA20-917E-44FB-8B83-275F9B18F8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38" b="10255"/>
          <a:stretch/>
        </p:blipFill>
        <p:spPr>
          <a:xfrm>
            <a:off x="5529365" y="1175346"/>
            <a:ext cx="3312368" cy="5145307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683568" y="2780928"/>
            <a:ext cx="48965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Mulheres e homens apresentam caracteres sexuais secundários. Por isso, dizemos que o ser humano apresenta </a:t>
            </a:r>
            <a:r>
              <a:rPr lang="pt-PT" sz="2400" b="1" dirty="0">
                <a:solidFill>
                  <a:srgbClr val="C00000"/>
                </a:solidFill>
              </a:rPr>
              <a:t>dimorfismo</a:t>
            </a:r>
            <a:r>
              <a:rPr lang="pt-PT" sz="2400" dirty="0"/>
              <a:t> sexual.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5078254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421353" y="2026075"/>
            <a:ext cx="35283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O funcionamento dos sistemas reprodutores e o desenvolvimento dos caracteres sexuais secundários têm início na </a:t>
            </a:r>
            <a:r>
              <a:rPr lang="pt-PT" sz="2400" b="1" dirty="0">
                <a:solidFill>
                  <a:srgbClr val="C00000"/>
                </a:solidFill>
              </a:rPr>
              <a:t>puberdade</a:t>
            </a:r>
            <a:r>
              <a:rPr lang="pt-PT" sz="2400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em pé, grupo, pose&#10;&#10;Descrição gerada com confiança muito alta">
            <a:extLst>
              <a:ext uri="{FF2B5EF4-FFF2-40B4-BE49-F238E27FC236}">
                <a16:creationId xmlns:a16="http://schemas.microsoft.com/office/drawing/2014/main" id="{546E2B3A-493C-41B3-924A-C1F65643AB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1124744"/>
            <a:ext cx="6246744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57032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2060848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Na infância, rapazes e raparigas distinguem-se pelos órgãos reprodutores visíveis: nas raparigas, a vulva; e nos rapazes o escroto e o </a:t>
            </a:r>
            <a:r>
              <a:rPr lang="pt-PT" sz="2400" b="1" dirty="0">
                <a:solidFill>
                  <a:srgbClr val="C00000"/>
                </a:solidFill>
              </a:rPr>
              <a:t>pénis</a:t>
            </a:r>
            <a:r>
              <a:rPr lang="pt-PT" sz="2400" dirty="0"/>
              <a:t>.</a:t>
            </a:r>
          </a:p>
        </p:txBody>
      </p:sp>
      <p:pic>
        <p:nvPicPr>
          <p:cNvPr id="5" name="Imagem 4" descr="Uma imagem com pessoa, sentado, interior, pequeno&#10;&#10;Descrição gerada com confiança muito alta">
            <a:extLst>
              <a:ext uri="{FF2B5EF4-FFF2-40B4-BE49-F238E27FC236}">
                <a16:creationId xmlns:a16="http://schemas.microsoft.com/office/drawing/2014/main" id="{766E37D2-C342-4F1D-AF5D-4FDC269F30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178849"/>
            <a:ext cx="4358258" cy="348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296875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9" y="2204864"/>
            <a:ext cx="44644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Na puberdade inicia-se a produção de </a:t>
            </a:r>
            <a:r>
              <a:rPr lang="pt-PT" sz="2400" b="1" dirty="0">
                <a:solidFill>
                  <a:srgbClr val="C00000"/>
                </a:solidFill>
              </a:rPr>
              <a:t>hormonas sexuais</a:t>
            </a:r>
            <a:r>
              <a:rPr lang="pt-PT" sz="2400" dirty="0"/>
              <a:t>, que estimulam o desenvolvimento dos caracteres sexuais secundários.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éu, pessoa, exterior, desporto&#10;&#10;Descrição gerada com confiança muito alta">
            <a:extLst>
              <a:ext uri="{FF2B5EF4-FFF2-40B4-BE49-F238E27FC236}">
                <a16:creationId xmlns:a16="http://schemas.microsoft.com/office/drawing/2014/main" id="{D2DD0D0B-7A67-45A6-866C-C92E4A36CE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556792"/>
            <a:ext cx="5702592" cy="45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455118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essoa, mulher, exterior, em pé&#10;&#10;Descrição gerada com confiança alta">
            <a:extLst>
              <a:ext uri="{FF2B5EF4-FFF2-40B4-BE49-F238E27FC236}">
                <a16:creationId xmlns:a16="http://schemas.microsoft.com/office/drawing/2014/main" id="{A58B0C40-40A0-4EB1-97B4-7479710690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9" t="10223" r="21134" b="851"/>
          <a:stretch/>
        </p:blipFill>
        <p:spPr>
          <a:xfrm>
            <a:off x="6033421" y="836712"/>
            <a:ext cx="2304256" cy="5845949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4170" y="2708920"/>
            <a:ext cx="59280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Durante a puberdade, nas raparigas desenvolvem-se as mamas; a bacia e as ancas alargam e tem início a </a:t>
            </a:r>
            <a:r>
              <a:rPr lang="pt-PT" sz="2400" b="1" dirty="0">
                <a:solidFill>
                  <a:srgbClr val="C00000"/>
                </a:solidFill>
              </a:rPr>
              <a:t>menstruação</a:t>
            </a:r>
            <a:r>
              <a:rPr lang="pt-PT" sz="2400" dirty="0"/>
              <a:t>.</a:t>
            </a:r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98898920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411760" y="2348880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</a:t>
            </a:r>
            <a:r>
              <a:rPr lang="pt-PT" sz="2400" b="1" dirty="0"/>
              <a:t> </a:t>
            </a:r>
            <a:r>
              <a:rPr lang="pt-PT" sz="2400" dirty="0"/>
              <a:t>Nos rapazes, os órgãos reprodutores desenvolvem-se e inicia-se a </a:t>
            </a:r>
            <a:r>
              <a:rPr lang="pt-PT" sz="2400" b="1" dirty="0">
                <a:solidFill>
                  <a:srgbClr val="C00000"/>
                </a:solidFill>
              </a:rPr>
              <a:t>ejaculação</a:t>
            </a:r>
            <a:r>
              <a:rPr lang="pt-PT" sz="2400" dirty="0"/>
              <a:t>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3" name="Imagem 2" descr="Uma imagem com pessoa, homem, exterior&#10;&#10;Descrição gerada com confiança alta">
            <a:extLst>
              <a:ext uri="{FF2B5EF4-FFF2-40B4-BE49-F238E27FC236}">
                <a16:creationId xmlns:a16="http://schemas.microsoft.com/office/drawing/2014/main" id="{B7BFBCBA-D4E7-42E7-8199-3AEC609E8F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1" t="11798" r="21903" b="3154"/>
          <a:stretch/>
        </p:blipFill>
        <p:spPr>
          <a:xfrm>
            <a:off x="107504" y="921445"/>
            <a:ext cx="2592288" cy="58326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6767066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essoa, pose, fotografia, pessoas&#10;&#10;Descrição gerada com confiança muito alta">
            <a:extLst>
              <a:ext uri="{FF2B5EF4-FFF2-40B4-BE49-F238E27FC236}">
                <a16:creationId xmlns:a16="http://schemas.microsoft.com/office/drawing/2014/main" id="{5C24FA5C-F5E2-4DDE-A120-50179EC4A9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96594"/>
            <a:ext cx="4266675" cy="606140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255869" y="2391013"/>
            <a:ext cx="3888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Em ambos os sexos ocorre o aparecimento de pelos no púbis e </a:t>
            </a:r>
            <a:r>
              <a:rPr lang="pt-PT" sz="2400" b="1" dirty="0">
                <a:solidFill>
                  <a:srgbClr val="C00000"/>
                </a:solidFill>
              </a:rPr>
              <a:t>axilas</a:t>
            </a:r>
            <a:r>
              <a:rPr lang="pt-PT" sz="2400" dirty="0"/>
              <a:t>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9690190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pessoa, pose, fotografia, pessoas&#10;&#10;Descrição gerada com confiança muito alta">
            <a:extLst>
              <a:ext uri="{FF2B5EF4-FFF2-40B4-BE49-F238E27FC236}">
                <a16:creationId xmlns:a16="http://schemas.microsoft.com/office/drawing/2014/main" id="{9DFBB7DF-6910-4289-A7B7-5CAE08E650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96594"/>
            <a:ext cx="4266675" cy="606140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23928" y="2276872"/>
            <a:ext cx="48245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Na puberdade, começa a definir-se a identidade e o grupo de </a:t>
            </a:r>
            <a:r>
              <a:rPr lang="pt-PT" sz="2400" b="1" dirty="0">
                <a:solidFill>
                  <a:srgbClr val="C00000"/>
                </a:solidFill>
              </a:rPr>
              <a:t>amigos</a:t>
            </a:r>
            <a:r>
              <a:rPr lang="pt-PT" sz="2400" dirty="0"/>
              <a:t> assume grande importância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9894569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780928"/>
            <a:ext cx="52058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Apesar de terem capacidade reprodutiva, os adolescentes podem não estar física e psicologicamente preparados para assumir a responsabilidade de terem </a:t>
            </a:r>
            <a:r>
              <a:rPr lang="pt-PT" sz="2400" b="1" dirty="0">
                <a:solidFill>
                  <a:srgbClr val="C00000"/>
                </a:solidFill>
              </a:rPr>
              <a:t>filhos</a:t>
            </a:r>
            <a:r>
              <a:rPr lang="pt-PT" sz="2400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 descr="Uma imagem com pessoa, em pé, céu, exterior&#10;&#10;Descrição gerada com confiança muito alta">
            <a:extLst>
              <a:ext uri="{FF2B5EF4-FFF2-40B4-BE49-F238E27FC236}">
                <a16:creationId xmlns:a16="http://schemas.microsoft.com/office/drawing/2014/main" id="{104658F6-3CBD-4F04-8C9F-4F24C29FBAC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38" b="10255"/>
          <a:stretch/>
        </p:blipFill>
        <p:spPr>
          <a:xfrm>
            <a:off x="5529365" y="1175346"/>
            <a:ext cx="3312368" cy="514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6289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283968" y="1772816"/>
            <a:ext cx="46085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Na adolescência deve ter-se uma alimentação equilibrada, praticar exercício físico e manter uma boa </a:t>
            </a:r>
            <a:r>
              <a:rPr lang="pt-PT" sz="2400" b="1" dirty="0">
                <a:solidFill>
                  <a:srgbClr val="C00000"/>
                </a:solidFill>
              </a:rPr>
              <a:t>higiene</a:t>
            </a:r>
            <a:r>
              <a:rPr lang="pt-PT" sz="2400" dirty="0"/>
              <a:t> diária.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jogo atlético, desporto&#10;&#10;Descrição gerada com confiança muito alta">
            <a:extLst>
              <a:ext uri="{FF2B5EF4-FFF2-40B4-BE49-F238E27FC236}">
                <a16:creationId xmlns:a16="http://schemas.microsoft.com/office/drawing/2014/main" id="{4535892A-8EC6-4FA7-AC65-A688422B0C8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8" r="14141"/>
          <a:stretch/>
        </p:blipFill>
        <p:spPr>
          <a:xfrm>
            <a:off x="15244" y="1938076"/>
            <a:ext cx="4968552" cy="491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026453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4009</TotalTime>
  <Words>437</Words>
  <Application>Microsoft Office PowerPoint</Application>
  <PresentationFormat>Apresentação no Ecrã (4:3)</PresentationFormat>
  <Paragraphs>32</Paragraphs>
  <Slides>23</Slides>
  <Notes>5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6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268</cp:revision>
  <dcterms:created xsi:type="dcterms:W3CDTF">2011-10-19T09:30:38Z</dcterms:created>
  <dcterms:modified xsi:type="dcterms:W3CDTF">2017-07-18T11:42:59Z</dcterms:modified>
</cp:coreProperties>
</file>