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2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9612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2056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20-04-2017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6423"/>
            <a:ext cx="9144000" cy="2721077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69198" y="6151375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458121"/>
            <a:ext cx="7992888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14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3600" b="1" dirty="0">
                <a:solidFill>
                  <a:srgbClr val="53983C"/>
                </a:solidFill>
                <a:latin typeface="CaeciliaLTStd-Heavy"/>
              </a:rPr>
              <a:t>Reprodução humana</a:t>
            </a:r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adequados.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52205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A _______________________ é a união de um óvulo e de um espermatozoide, da qual resulta a primeira célula de um novo ser — o </a:t>
            </a:r>
            <a:r>
              <a:rPr lang="pt-PT" sz="2400" b="1" dirty="0">
                <a:solidFill>
                  <a:srgbClr val="231F20"/>
                </a:solidFill>
              </a:rPr>
              <a:t>ovo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1" r="61660" b="47900"/>
          <a:stretch/>
        </p:blipFill>
        <p:spPr>
          <a:xfrm>
            <a:off x="6084168" y="2348880"/>
            <a:ext cx="2757565" cy="2551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20759"/>
            <a:ext cx="52205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Depois de formado, o ovo começa a sofrer divisões sucessivas até se formar uma massa de células unidas — a _______________________ .</a:t>
            </a:r>
          </a:p>
          <a:p>
            <a:pPr marL="354013" indent="-354013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9" t="52022" r="33681" b="8054"/>
          <a:stretch/>
        </p:blipFill>
        <p:spPr>
          <a:xfrm>
            <a:off x="6228184" y="2204864"/>
            <a:ext cx="2592287" cy="2592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30050"/>
            <a:ext cx="5724636" cy="162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solidFill>
                  <a:srgbClr val="231F20"/>
                </a:solidFill>
              </a:rPr>
              <a:t>A _______________________ ocorre entre o quinto e o nono dia, quando a massa de células se implanta na parede do útero.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38"/>
          <a:stretch/>
        </p:blipFill>
        <p:spPr>
          <a:xfrm>
            <a:off x="6496963" y="2476272"/>
            <a:ext cx="2411760" cy="2302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2996952"/>
            <a:ext cx="55806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A _______________________ forma-se na parede interna do útero, permitindo a passagem de nutrientes e oxigénio da mãe para o filho, e de excreções, em sentido contrário.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41088"/>
            <a:ext cx="270892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996952"/>
            <a:ext cx="5616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>
                <a:solidFill>
                  <a:srgbClr val="231F20"/>
                </a:solidFill>
              </a:rPr>
              <a:t>O _______________________ liga o feto à placenta. Este anexo embrionário contém vasos sanguíneos que comunicam com o sangue da mãe.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41088"/>
            <a:ext cx="270892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020759"/>
            <a:ext cx="58506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O _______________________ contém líquido amniótico e protege o novo ser de choques e de diferenças de temperatura.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41088"/>
            <a:ext cx="270892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>
                <a:solidFill>
                  <a:srgbClr val="231F20"/>
                </a:solidFill>
              </a:rPr>
              <a:t>Ao fim da oitava semana, o embrião tem forma humana, passando a chamar- se _______________________ 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/>
          <a:srcRect l="2444" t="3995" r="5908" b="3995"/>
          <a:stretch/>
        </p:blipFill>
        <p:spPr>
          <a:xfrm flipH="1">
            <a:off x="107504" y="3861048"/>
            <a:ext cx="3165594" cy="303896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835696" y="6021288"/>
            <a:ext cx="1800200" cy="4402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81009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>
                <a:solidFill>
                  <a:srgbClr val="231F20"/>
                </a:solidFill>
              </a:rPr>
              <a:t>O parto inclui as fases de _______________________ , expulsão do feto, nascimento e expulsão da placenta.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32200"/>
            <a:ext cx="4069492" cy="2709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>
                <a:solidFill>
                  <a:srgbClr val="231F20"/>
                </a:solidFill>
              </a:rPr>
              <a:t>Além dos cuidados médicos regulares, um crescimento saudável depende de uma _______________________ adequada e de uma boa higiene diária, entre outros fatores.</a:t>
            </a:r>
          </a:p>
          <a:p>
            <a:pPr marL="354013" indent="-354013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0"/>
          <a:stretch/>
        </p:blipFill>
        <p:spPr>
          <a:xfrm>
            <a:off x="1835696" y="4277423"/>
            <a:ext cx="5076056" cy="254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66607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>
                <a:solidFill>
                  <a:srgbClr val="231F20"/>
                </a:solidFill>
              </a:rPr>
              <a:t>É recomendado o _______________________ materno exclusivo até aos 6 meses de idade, para garantir os nutrientes adequados e proteger o bebé de doenças.</a:t>
            </a:r>
            <a:endParaRPr lang="pt-PT" sz="2400" dirty="0"/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44" b="99566" l="136" r="99729">
                        <a14:foregroundMark x1="271" y1="75271" x2="82768" y2="85033"/>
                        <a14:foregroundMark x1="82768" y1="85033" x2="95522" y2="84599"/>
                        <a14:foregroundMark x1="95522" y1="84599" x2="95929" y2="68113"/>
                        <a14:foregroundMark x1="95929" y1="68113" x2="87110" y2="76573"/>
                        <a14:foregroundMark x1="87110" y1="76573" x2="68792" y2="81996"/>
                        <a14:foregroundMark x1="1221" y1="89588" x2="12076" y2="89588"/>
                        <a14:foregroundMark x1="12076" y1="89588" x2="41113" y2="88720"/>
                        <a14:foregroundMark x1="41113" y1="88720" x2="56174" y2="88720"/>
                        <a14:foregroundMark x1="56174" y1="88720" x2="82497" y2="85683"/>
                        <a14:foregroundMark x1="82497" y1="85683" x2="93758" y2="85683"/>
                        <a14:foregroundMark x1="93758" y1="85683" x2="99864" y2="85466"/>
                        <a14:foregroundMark x1="6920" y1="61388" x2="271" y2="93709"/>
                        <a14:foregroundMark x1="271" y1="93709" x2="136" y2="99566"/>
                        <a14:foregroundMark x1="23338" y1="91323" x2="91723" y2="94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755" y="3067998"/>
            <a:ext cx="7308304" cy="457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52205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A </a:t>
            </a:r>
            <a:r>
              <a:rPr lang="pt-PT" sz="2400" b="1" dirty="0">
                <a:solidFill>
                  <a:srgbClr val="C00000"/>
                </a:solidFill>
              </a:rPr>
              <a:t>fecundação</a:t>
            </a:r>
            <a:r>
              <a:rPr lang="pt-PT" sz="2400" b="1" dirty="0">
                <a:solidFill>
                  <a:srgbClr val="231F2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é a união de um óvulo e de um espermatozoide, da qual resulta a primeira célula de um novo ser — o </a:t>
            </a:r>
            <a:r>
              <a:rPr lang="pt-PT" sz="2400" b="1" dirty="0">
                <a:solidFill>
                  <a:srgbClr val="231F20"/>
                </a:solidFill>
              </a:rPr>
              <a:t>ovo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1" r="61660" b="47900"/>
          <a:stretch/>
        </p:blipFill>
        <p:spPr>
          <a:xfrm>
            <a:off x="6084168" y="2348880"/>
            <a:ext cx="2757565" cy="2551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3661450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20759"/>
            <a:ext cx="52205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Depois de formado, o ovo começa a sofrer divisões sucessivas até se formar uma massa de células unidas — a </a:t>
            </a:r>
            <a:r>
              <a:rPr lang="pt-PT" sz="2400" b="1" dirty="0">
                <a:solidFill>
                  <a:srgbClr val="C00000"/>
                </a:solidFill>
              </a:rPr>
              <a:t>mórula</a:t>
            </a:r>
            <a:r>
              <a:rPr lang="pt-PT" sz="2400" dirty="0">
                <a:solidFill>
                  <a:srgbClr val="C00000"/>
                </a:solidFill>
              </a:rPr>
              <a:t>.</a:t>
            </a:r>
          </a:p>
          <a:p>
            <a:pPr marL="354013" indent="-354013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9" t="52022" r="33681" b="8054"/>
          <a:stretch/>
        </p:blipFill>
        <p:spPr>
          <a:xfrm>
            <a:off x="6228184" y="2204864"/>
            <a:ext cx="2592287" cy="2592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8534931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30050"/>
            <a:ext cx="5724636" cy="162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solidFill>
                  <a:srgbClr val="231F20"/>
                </a:solidFill>
              </a:rPr>
              <a:t>A </a:t>
            </a:r>
            <a:r>
              <a:rPr lang="pt-PT" sz="2400" b="1" dirty="0">
                <a:solidFill>
                  <a:srgbClr val="C00000"/>
                </a:solidFill>
              </a:rPr>
              <a:t>nidação </a:t>
            </a:r>
            <a:r>
              <a:rPr lang="pt-PT" sz="2400" dirty="0">
                <a:solidFill>
                  <a:srgbClr val="231F20"/>
                </a:solidFill>
              </a:rPr>
              <a:t>ocorre entre o quinto e o nono dia, quando a massa de células se implanta na parede do útero.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38"/>
          <a:stretch/>
        </p:blipFill>
        <p:spPr>
          <a:xfrm>
            <a:off x="6496963" y="2476272"/>
            <a:ext cx="2411760" cy="2302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6438024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2996952"/>
            <a:ext cx="54723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A </a:t>
            </a:r>
            <a:r>
              <a:rPr lang="pt-PT" sz="2400" b="1" dirty="0">
                <a:solidFill>
                  <a:srgbClr val="C00000"/>
                </a:solidFill>
              </a:rPr>
              <a:t>placenta</a:t>
            </a:r>
            <a:r>
              <a:rPr lang="pt-PT" sz="2400" dirty="0">
                <a:solidFill>
                  <a:srgbClr val="231F20"/>
                </a:solidFill>
              </a:rPr>
              <a:t> forma-se na parede interna do útero, permitindo a passagem de nutrientes e oxigénio da mãe para o filho, e de excreções, em sentido contrário.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41088"/>
            <a:ext cx="270892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9164441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996952"/>
            <a:ext cx="5616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>
                <a:solidFill>
                  <a:srgbClr val="231F20"/>
                </a:solidFill>
              </a:rPr>
              <a:t>O </a:t>
            </a:r>
            <a:r>
              <a:rPr lang="pt-PT" sz="2400" b="1" dirty="0">
                <a:solidFill>
                  <a:srgbClr val="C00000"/>
                </a:solidFill>
              </a:rPr>
              <a:t>cordão umbilical </a:t>
            </a:r>
            <a:r>
              <a:rPr lang="pt-PT" sz="2400" dirty="0">
                <a:solidFill>
                  <a:srgbClr val="231F20"/>
                </a:solidFill>
              </a:rPr>
              <a:t>liga o feto à placenta. Este anexo embrionário contém vasos sanguíneos que comunicam com o sangue da mãe.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41088"/>
            <a:ext cx="270892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0354511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020759"/>
            <a:ext cx="58506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O </a:t>
            </a:r>
            <a:r>
              <a:rPr lang="pt-PT" sz="2400" b="1" dirty="0">
                <a:solidFill>
                  <a:srgbClr val="C00000"/>
                </a:solidFill>
              </a:rPr>
              <a:t>saco amniótico </a:t>
            </a:r>
            <a:r>
              <a:rPr lang="pt-PT" sz="2400" dirty="0">
                <a:solidFill>
                  <a:srgbClr val="231F20"/>
                </a:solidFill>
              </a:rPr>
              <a:t>contém líquido amniótico e protege o novo ser de choques e de diferenças de temperatura.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41088"/>
            <a:ext cx="270892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3732841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>
                <a:solidFill>
                  <a:srgbClr val="231F20"/>
                </a:solidFill>
              </a:rPr>
              <a:t>Ao fim da oitava semana, o embrião tem forma humana, passando a chamar- se </a:t>
            </a:r>
            <a:r>
              <a:rPr lang="pt-PT" sz="2400" b="1" dirty="0">
                <a:solidFill>
                  <a:srgbClr val="C00000"/>
                </a:solidFill>
              </a:rPr>
              <a:t>feto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/>
          <a:srcRect l="2444" t="3995" r="5908" b="3995"/>
          <a:stretch/>
        </p:blipFill>
        <p:spPr>
          <a:xfrm flipH="1">
            <a:off x="22031" y="3811391"/>
            <a:ext cx="3165594" cy="303896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835696" y="6021288"/>
            <a:ext cx="1800200" cy="4402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23880573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81009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>
                <a:solidFill>
                  <a:srgbClr val="231F20"/>
                </a:solidFill>
              </a:rPr>
              <a:t>O parto inclui as fases de </a:t>
            </a:r>
            <a:r>
              <a:rPr lang="pt-PT" sz="2400" b="1" dirty="0">
                <a:solidFill>
                  <a:srgbClr val="C00000"/>
                </a:solidFill>
              </a:rPr>
              <a:t>dilatação</a:t>
            </a:r>
            <a:r>
              <a:rPr lang="pt-PT" sz="2400" dirty="0">
                <a:solidFill>
                  <a:srgbClr val="231F20"/>
                </a:solidFill>
              </a:rPr>
              <a:t>, expulsão do feto, nascimento e expulsão da placenta.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32200"/>
            <a:ext cx="4069492" cy="2709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2985869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>
                <a:solidFill>
                  <a:srgbClr val="231F20"/>
                </a:solidFill>
              </a:rPr>
              <a:t>Além dos cuidados médicos regulares, um crescimento saudável depende de uma </a:t>
            </a:r>
            <a:r>
              <a:rPr lang="pt-PT" sz="2400" b="1" dirty="0">
                <a:solidFill>
                  <a:srgbClr val="C00000"/>
                </a:solidFill>
              </a:rPr>
              <a:t>alimentação</a:t>
            </a:r>
            <a:r>
              <a:rPr lang="pt-PT" sz="2400" dirty="0">
                <a:solidFill>
                  <a:srgbClr val="231F20"/>
                </a:solidFill>
              </a:rPr>
              <a:t> adequada e de uma boa higiene diária, entre outros fatores.</a:t>
            </a:r>
          </a:p>
          <a:p>
            <a:pPr marL="354013" indent="-354013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0"/>
          <a:stretch/>
        </p:blipFill>
        <p:spPr>
          <a:xfrm>
            <a:off x="1835696" y="4277423"/>
            <a:ext cx="5076056" cy="254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70097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clrChange>
              <a:clrFrom>
                <a:srgbClr val="E9E9E9"/>
              </a:clrFrom>
              <a:clrTo>
                <a:srgbClr val="E9E9E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44" b="99566" l="136" r="99729">
                        <a14:foregroundMark x1="271" y1="75271" x2="82768" y2="85033"/>
                        <a14:foregroundMark x1="82768" y1="85033" x2="95522" y2="84599"/>
                        <a14:foregroundMark x1="95522" y1="84599" x2="95929" y2="68113"/>
                        <a14:foregroundMark x1="95929" y1="68113" x2="87110" y2="76573"/>
                        <a14:foregroundMark x1="87110" y1="76573" x2="68792" y2="81996"/>
                        <a14:foregroundMark x1="1221" y1="89588" x2="12076" y2="89588"/>
                        <a14:foregroundMark x1="12076" y1="89588" x2="41113" y2="88720"/>
                        <a14:foregroundMark x1="41113" y1="88720" x2="56174" y2="88720"/>
                        <a14:foregroundMark x1="56174" y1="88720" x2="82497" y2="85683"/>
                        <a14:foregroundMark x1="82497" y1="85683" x2="93758" y2="85683"/>
                        <a14:foregroundMark x1="93758" y1="85683" x2="99864" y2="85466"/>
                        <a14:foregroundMark x1="6920" y1="61388" x2="271" y2="93709"/>
                        <a14:foregroundMark x1="271" y1="93709" x2="136" y2="99566"/>
                        <a14:foregroundMark x1="23338" y1="91323" x2="91723" y2="94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755" y="3067998"/>
            <a:ext cx="7308304" cy="457140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66607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>
                <a:solidFill>
                  <a:srgbClr val="231F20"/>
                </a:solidFill>
              </a:rPr>
              <a:t>É recomendado o </a:t>
            </a:r>
            <a:r>
              <a:rPr lang="pt-PT" sz="2400" b="1" dirty="0">
                <a:solidFill>
                  <a:srgbClr val="C00000"/>
                </a:solidFill>
              </a:rPr>
              <a:t>aleitamento</a:t>
            </a:r>
            <a:r>
              <a:rPr lang="pt-PT" sz="2400" dirty="0">
                <a:solidFill>
                  <a:srgbClr val="231F20"/>
                </a:solidFill>
              </a:rPr>
              <a:t> materno exclusivo até aos 6 meses de idade, para garantir os nutrientes adequados e proteger o bebé de doenças.</a:t>
            </a:r>
            <a:endParaRPr lang="pt-PT" sz="2400" dirty="0"/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7121449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1942</TotalTime>
  <Words>532</Words>
  <Application>Microsoft Office PowerPoint</Application>
  <PresentationFormat>Apresentação no Ecrã (4:3)</PresentationFormat>
  <Paragraphs>31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CaeciliaLTStd-Heavy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Gonçalo Rodrigues</cp:lastModifiedBy>
  <cp:revision>172</cp:revision>
  <dcterms:created xsi:type="dcterms:W3CDTF">2011-10-19T09:30:38Z</dcterms:created>
  <dcterms:modified xsi:type="dcterms:W3CDTF">2017-04-20T08:41:57Z</dcterms:modified>
</cp:coreProperties>
</file>