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4241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957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19-07-2017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lor, planta, áster&#10;&#10;Descrição gerada com confiança muito alta">
            <a:extLst>
              <a:ext uri="{FF2B5EF4-FFF2-40B4-BE49-F238E27FC236}">
                <a16:creationId xmlns:a16="http://schemas.microsoft.com/office/drawing/2014/main" id="{F2CAC36E-7AD4-41CC-8A79-253987F1DE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17750"/>
            <a:ext cx="4167634" cy="4167634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556792"/>
            <a:ext cx="6048672" cy="212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15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A reprodução nas plantas com semente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37583" y="2420888"/>
            <a:ext cx="7428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53983C"/>
                </a:solidFill>
              </a:rPr>
              <a:t>Classifica as seguintes afirmações como verdadeiras (V) ou falsas (F).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483768" y="3645024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Na flor, o pedúnculo e o recetáculo são órgãos de proteção.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laranja, céu, planta, flor&#10;&#10;Descrição gerada com confiança muito alta">
            <a:extLst>
              <a:ext uri="{FF2B5EF4-FFF2-40B4-BE49-F238E27FC236}">
                <a16:creationId xmlns:a16="http://schemas.microsoft.com/office/drawing/2014/main" id="{ABF6213B-7AF3-41D9-8476-D2B7C9D83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52290"/>
            <a:ext cx="4911511" cy="4899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lor, planta, mesa, alimentação&#10;&#10;Descrição gerada com confiança muito alta">
            <a:extLst>
              <a:ext uri="{FF2B5EF4-FFF2-40B4-BE49-F238E27FC236}">
                <a16:creationId xmlns:a16="http://schemas.microsoft.com/office/drawing/2014/main" id="{18DE4F55-35BD-478B-BCCE-E4FE18925A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0" b="6158"/>
          <a:stretch/>
        </p:blipFill>
        <p:spPr>
          <a:xfrm>
            <a:off x="1115616" y="3204950"/>
            <a:ext cx="4616015" cy="33843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492896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estames são os órgãos reprodutores masculinos da flor.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6700" indent="-266700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planta, parede, flor&#10;&#10;Descrição gerada com confiança muito alta">
            <a:extLst>
              <a:ext uri="{FF2B5EF4-FFF2-40B4-BE49-F238E27FC236}">
                <a16:creationId xmlns:a16="http://schemas.microsoft.com/office/drawing/2014/main" id="{1FC6DB1B-44E5-4958-A0BD-FB73CDAE86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768" y="1909192"/>
            <a:ext cx="4948808" cy="494880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059832" y="2636912"/>
            <a:ext cx="51845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Cada carpelo é formado por estigma, estilete e ovário.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dúrio, fruta&#10;&#10;Descrição gerada com confiança muito alta">
            <a:extLst>
              <a:ext uri="{FF2B5EF4-FFF2-40B4-BE49-F238E27FC236}">
                <a16:creationId xmlns:a16="http://schemas.microsoft.com/office/drawing/2014/main" id="{2FDE0795-61CB-4F9B-BAD4-4220D5BEE2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33021" y="764704"/>
            <a:ext cx="6696744" cy="446449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4750993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grãos de pólen são produzidos pelos carpelos.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lor, planta&#10;&#10;Descrição gerada com confiança muito alta">
            <a:extLst>
              <a:ext uri="{FF2B5EF4-FFF2-40B4-BE49-F238E27FC236}">
                <a16:creationId xmlns:a16="http://schemas.microsoft.com/office/drawing/2014/main" id="{6A251654-D500-4131-9872-DB065FD1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8"/>
          <a:stretch/>
        </p:blipFill>
        <p:spPr>
          <a:xfrm>
            <a:off x="4896544" y="178177"/>
            <a:ext cx="4233221" cy="667982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77974" y="2858160"/>
            <a:ext cx="6570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Após se fixar no estigma, o grão de pólen desenvolve um tubo polínico que se prolonga pelo estilete até ao ovário.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r>
              <a:rPr lang="pt-PT" sz="2400" dirty="0"/>
              <a:t> </a:t>
            </a:r>
          </a:p>
          <a:p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nimal, inseto&#10;&#10;Descrição gerada com confiança muito alta">
            <a:extLst>
              <a:ext uri="{FF2B5EF4-FFF2-40B4-BE49-F238E27FC236}">
                <a16:creationId xmlns:a16="http://schemas.microsoft.com/office/drawing/2014/main" id="{7E8D86F4-CC26-4B34-BC7D-79698F66E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289893"/>
            <a:ext cx="4643510" cy="34830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Os agentes de polinização asseguram a polinização direta. .</a:t>
            </a:r>
            <a:r>
              <a:rPr lang="pt-PT" sz="2400" dirty="0">
                <a:sym typeface="Wingdings 2" panose="05020102010507070707" pitchFamily="18" charset="2"/>
              </a:rPr>
              <a:t>.……….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céu, esqui, exterior&#10;&#10;Descrição gerada com confiança alta">
            <a:extLst>
              <a:ext uri="{FF2B5EF4-FFF2-40B4-BE49-F238E27FC236}">
                <a16:creationId xmlns:a16="http://schemas.microsoft.com/office/drawing/2014/main" id="{82BCA887-74E4-4E22-9B04-1A17D46232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"/>
          <a:stretch/>
        </p:blipFill>
        <p:spPr>
          <a:xfrm flipH="1">
            <a:off x="2339752" y="2545546"/>
            <a:ext cx="5610756" cy="4312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844824"/>
            <a:ext cx="5688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ser humano é um agente de polinização e de dispersão de sementes. </a:t>
            </a:r>
            <a:r>
              <a:rPr lang="pt-PT" sz="2400" dirty="0">
                <a:sym typeface="Wingdings 2" panose="05020102010507070707" pitchFamily="18" charset="2"/>
              </a:rPr>
              <a:t>.…..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5" y="1911353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A ordem correta das etapas da reprodução é:</a:t>
            </a:r>
          </a:p>
          <a:p>
            <a:pPr marL="266700" indent="-266700"/>
            <a:endParaRPr lang="pt-PT" sz="2400" dirty="0"/>
          </a:p>
          <a:p>
            <a:pPr indent="266700" algn="ctr"/>
            <a:r>
              <a:rPr lang="pt-PT" sz="2200" dirty="0"/>
              <a:t>fecundação → polinização → frutificação →</a:t>
            </a:r>
          </a:p>
          <a:p>
            <a:pPr marL="266700" indent="-266700" algn="ctr"/>
            <a:r>
              <a:rPr lang="pt-PT" sz="2200" dirty="0"/>
              <a:t>→ dispersão → germinação  </a:t>
            </a:r>
            <a:r>
              <a:rPr lang="pt-PT" sz="2000" dirty="0"/>
              <a:t>.</a:t>
            </a:r>
            <a:r>
              <a:rPr lang="pt-PT" sz="2000" dirty="0">
                <a:sym typeface="Wingdings 2" panose="05020102010507070707" pitchFamily="18" charset="2"/>
              </a:rPr>
              <a:t>.………….. 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&#10;&#10;Descrição gerada com confiança alta">
            <a:extLst>
              <a:ext uri="{FF2B5EF4-FFF2-40B4-BE49-F238E27FC236}">
                <a16:creationId xmlns:a16="http://schemas.microsoft.com/office/drawing/2014/main" id="{68BDA9FF-D713-46D1-9D08-85E1A8760A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429000"/>
            <a:ext cx="5436096" cy="36240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54597" y="2132856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Na frutificação, o ovo dá origem à semente, as paredes do ovário engrossam e originam o pericarpo do fruto. .</a:t>
            </a:r>
            <a:r>
              <a:rPr lang="pt-PT" sz="2400" dirty="0">
                <a:sym typeface="Wingdings 2" panose="05020102010507070707" pitchFamily="18" charset="2"/>
              </a:rPr>
              <a:t>.……………...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6700" indent="-266700"/>
            <a:endParaRPr lang="pt-PT" sz="2400" dirty="0"/>
          </a:p>
          <a:p>
            <a:pPr marL="269875" indent="-269875"/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fruta, melão, interior, abacate&#10;&#10;Descrição gerada com confiança muito alta">
            <a:extLst>
              <a:ext uri="{FF2B5EF4-FFF2-40B4-BE49-F238E27FC236}">
                <a16:creationId xmlns:a16="http://schemas.microsoft.com/office/drawing/2014/main" id="{DEF36C60-8510-4140-BA3F-7E7CF926D4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40968"/>
            <a:ext cx="5011589" cy="400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987824" y="2564904"/>
            <a:ext cx="5832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Para que a semente germine são necessárias condições como: um embrião completo, cotilédones em bom estado, oxigénio, humidade e temperatura adequadas. .</a:t>
            </a:r>
            <a:r>
              <a:rPr lang="pt-PT" sz="2400" dirty="0">
                <a:sym typeface="Wingdings 2" panose="05020102010507070707" pitchFamily="18" charset="2"/>
              </a:rPr>
              <a:t>.……………………. 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alimentação, chávena, bebida&#10;&#10;Descrição gerada com confiança alta">
            <a:extLst>
              <a:ext uri="{FF2B5EF4-FFF2-40B4-BE49-F238E27FC236}">
                <a16:creationId xmlns:a16="http://schemas.microsoft.com/office/drawing/2014/main" id="{54FE26A8-F602-4DB3-BB9C-83BFEFC7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9" t="13589" r="21267" b="2900"/>
          <a:stretch/>
        </p:blipFill>
        <p:spPr>
          <a:xfrm>
            <a:off x="323528" y="2969568"/>
            <a:ext cx="280831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483768" y="3645024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Na flor, o pedúnculo e o recetáculo são órgãos de proteção.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laranja, céu, planta, flor&#10;&#10;Descrição gerada com confiança muito alta">
            <a:extLst>
              <a:ext uri="{FF2B5EF4-FFF2-40B4-BE49-F238E27FC236}">
                <a16:creationId xmlns:a16="http://schemas.microsoft.com/office/drawing/2014/main" id="{ABF6213B-7AF3-41D9-8476-D2B7C9D832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52290"/>
            <a:ext cx="4911511" cy="4899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694883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lor, planta, mesa, alimentação&#10;&#10;Descrição gerada com confiança muito alta">
            <a:extLst>
              <a:ext uri="{FF2B5EF4-FFF2-40B4-BE49-F238E27FC236}">
                <a16:creationId xmlns:a16="http://schemas.microsoft.com/office/drawing/2014/main" id="{18DE4F55-35BD-478B-BCCE-E4FE18925A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0" b="6158"/>
          <a:stretch/>
        </p:blipFill>
        <p:spPr>
          <a:xfrm>
            <a:off x="1115616" y="3204950"/>
            <a:ext cx="4616015" cy="33843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492896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Os estames são os órgãos reprodutores masculinos da flor. .</a:t>
            </a:r>
            <a:r>
              <a:rPr lang="pt-PT" sz="2400" dirty="0">
                <a:sym typeface="Wingdings 2" panose="05020102010507070707" pitchFamily="18" charset="2"/>
              </a:rPr>
              <a:t>.…………..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6700" indent="-266700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0348335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planta, parede, flor&#10;&#10;Descrição gerada com confiança muito alta">
            <a:extLst>
              <a:ext uri="{FF2B5EF4-FFF2-40B4-BE49-F238E27FC236}">
                <a16:creationId xmlns:a16="http://schemas.microsoft.com/office/drawing/2014/main" id="{1FC6DB1B-44E5-4958-A0BD-FB73CDAE86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768" y="1909192"/>
            <a:ext cx="4948808" cy="494880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059832" y="2636912"/>
            <a:ext cx="51845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Cada carpelo é formado por estigma, estilete e ovário. .</a:t>
            </a:r>
            <a:r>
              <a:rPr lang="pt-PT" sz="2400" dirty="0">
                <a:sym typeface="Wingdings 2" panose="05020102010507070707" pitchFamily="18" charset="2"/>
              </a:rPr>
              <a:t>.…………..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409490008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dúrio, fruta&#10;&#10;Descrição gerada com confiança muito alta">
            <a:extLst>
              <a:ext uri="{FF2B5EF4-FFF2-40B4-BE49-F238E27FC236}">
                <a16:creationId xmlns:a16="http://schemas.microsoft.com/office/drawing/2014/main" id="{2FDE0795-61CB-4F9B-BAD4-4220D5BEE2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33021" y="764704"/>
            <a:ext cx="6696744" cy="446449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4750993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Os grãos de pólen são produzidos pelos carpelos. .</a:t>
            </a:r>
            <a:r>
              <a:rPr lang="pt-PT" sz="2400" dirty="0">
                <a:sym typeface="Wingdings 2" panose="05020102010507070707" pitchFamily="18" charset="2"/>
              </a:rPr>
              <a:t>.…………..  </a:t>
            </a:r>
            <a:r>
              <a:rPr lang="pt-PT" sz="2400" dirty="0"/>
              <a:t>V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8860973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lor, planta&#10;&#10;Descrição gerada com confiança muito alta">
            <a:extLst>
              <a:ext uri="{FF2B5EF4-FFF2-40B4-BE49-F238E27FC236}">
                <a16:creationId xmlns:a16="http://schemas.microsoft.com/office/drawing/2014/main" id="{6A251654-D500-4131-9872-DB065FD1C6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1"/>
          <a:stretch/>
        </p:blipFill>
        <p:spPr>
          <a:xfrm>
            <a:off x="4971557" y="178177"/>
            <a:ext cx="4172443" cy="667982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77974" y="2858160"/>
            <a:ext cx="6570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Após se fixar no estigma, o grão de pólen desenvolve um tubo polínico que se prolonga pelo estilete até ao ovário. .</a:t>
            </a:r>
            <a:r>
              <a:rPr lang="pt-PT" sz="2400" dirty="0">
                <a:sym typeface="Wingdings 2" panose="05020102010507070707" pitchFamily="18" charset="2"/>
              </a:rPr>
              <a:t>.…………..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r>
              <a:rPr lang="pt-PT" sz="2400" dirty="0"/>
              <a:t> </a:t>
            </a:r>
          </a:p>
          <a:p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188859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nimal, inseto&#10;&#10;Descrição gerada com confiança muito alta">
            <a:extLst>
              <a:ext uri="{FF2B5EF4-FFF2-40B4-BE49-F238E27FC236}">
                <a16:creationId xmlns:a16="http://schemas.microsoft.com/office/drawing/2014/main" id="{7E8D86F4-CC26-4B34-BC7D-79698F66E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289893"/>
            <a:ext cx="4643510" cy="34830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42088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Os agentes de polinização asseguram a polinização direta. .</a:t>
            </a:r>
            <a:r>
              <a:rPr lang="pt-PT" sz="2400" dirty="0">
                <a:sym typeface="Wingdings 2" panose="05020102010507070707" pitchFamily="18" charset="2"/>
              </a:rPr>
              <a:t>.……….  </a:t>
            </a:r>
            <a:r>
              <a:rPr lang="pt-PT" sz="2400" dirty="0"/>
              <a:t>V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7467047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céu, esqui, exterior&#10;&#10;Descrição gerada com confiança alta">
            <a:extLst>
              <a:ext uri="{FF2B5EF4-FFF2-40B4-BE49-F238E27FC236}">
                <a16:creationId xmlns:a16="http://schemas.microsoft.com/office/drawing/2014/main" id="{82BCA887-74E4-4E22-9B04-1A17D46232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"/>
          <a:stretch/>
        </p:blipFill>
        <p:spPr>
          <a:xfrm flipH="1">
            <a:off x="2339752" y="2545546"/>
            <a:ext cx="5610756" cy="4312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844824"/>
            <a:ext cx="5688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 ser humano é um agente de polinização e de dispersão de sementes. </a:t>
            </a:r>
            <a:r>
              <a:rPr lang="pt-PT" sz="2400" dirty="0">
                <a:sym typeface="Wingdings 2" panose="05020102010507070707" pitchFamily="18" charset="2"/>
              </a:rPr>
              <a:t>.…..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313951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10787" y="1911353"/>
            <a:ext cx="80496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A ordem correta das etapas da reprodução é:</a:t>
            </a:r>
          </a:p>
          <a:p>
            <a:pPr marL="266700" indent="-266700"/>
            <a:endParaRPr lang="pt-PT" sz="2400" dirty="0"/>
          </a:p>
          <a:p>
            <a:pPr indent="266700" algn="ctr"/>
            <a:r>
              <a:rPr lang="pt-PT" sz="2200" dirty="0"/>
              <a:t>fecundação → polinização → frutificação →</a:t>
            </a:r>
          </a:p>
          <a:p>
            <a:pPr marL="266700" indent="-266700" algn="ctr"/>
            <a:r>
              <a:rPr lang="pt-PT" sz="2200" dirty="0"/>
              <a:t>→ dispersão → germinação  </a:t>
            </a:r>
            <a:r>
              <a:rPr lang="pt-PT" sz="2000" dirty="0"/>
              <a:t>.</a:t>
            </a:r>
            <a:r>
              <a:rPr lang="pt-PT" sz="2000" dirty="0">
                <a:sym typeface="Wingdings 2" panose="05020102010507070707" pitchFamily="18" charset="2"/>
              </a:rPr>
              <a:t>.………….. 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&#10;&#10;Descrição gerada com confiança alta">
            <a:extLst>
              <a:ext uri="{FF2B5EF4-FFF2-40B4-BE49-F238E27FC236}">
                <a16:creationId xmlns:a16="http://schemas.microsoft.com/office/drawing/2014/main" id="{68BDA9FF-D713-46D1-9D08-85E1A8760A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429000"/>
            <a:ext cx="5436096" cy="362406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26442027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54597" y="2132856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Na frutificação, o ovo dá origem à semente, as paredes do ovário engrossam e originam o pericarpo do fruto. .</a:t>
            </a:r>
            <a:r>
              <a:rPr lang="pt-PT" sz="2400" dirty="0">
                <a:sym typeface="Wingdings 2" panose="05020102010507070707" pitchFamily="18" charset="2"/>
              </a:rPr>
              <a:t>.……………...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6700" indent="-266700"/>
            <a:endParaRPr lang="pt-PT" sz="2400" dirty="0"/>
          </a:p>
          <a:p>
            <a:pPr marL="269875" indent="-269875"/>
            <a:endParaRPr lang="pt-PT" sz="2400" dirty="0"/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fruta, melão, interior, abacate&#10;&#10;Descrição gerada com confiança muito alta">
            <a:extLst>
              <a:ext uri="{FF2B5EF4-FFF2-40B4-BE49-F238E27FC236}">
                <a16:creationId xmlns:a16="http://schemas.microsoft.com/office/drawing/2014/main" id="{DEF36C60-8510-4140-BA3F-7E7CF926D4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40968"/>
            <a:ext cx="5011589" cy="400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628125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987824" y="2564904"/>
            <a:ext cx="5832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Para que a semente germine são necessárias condições como: um embrião completo, cotilédones em bom estado, oxigénio, humidade e temperatura adequadas. .</a:t>
            </a:r>
            <a:r>
              <a:rPr lang="pt-PT" sz="2400" dirty="0">
                <a:sym typeface="Wingdings 2" panose="05020102010507070707" pitchFamily="18" charset="2"/>
              </a:rPr>
              <a:t>.…………………….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 descr="Uma imagem com alimentação, chávena, bebida&#10;&#10;Descrição gerada com confiança alta">
            <a:extLst>
              <a:ext uri="{FF2B5EF4-FFF2-40B4-BE49-F238E27FC236}">
                <a16:creationId xmlns:a16="http://schemas.microsoft.com/office/drawing/2014/main" id="{54FE26A8-F602-4DB3-BB9C-83BFEFC7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9" t="13589" r="21267" b="2900"/>
          <a:stretch/>
        </p:blipFill>
        <p:spPr>
          <a:xfrm>
            <a:off x="323528" y="2969568"/>
            <a:ext cx="2808312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75379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3947</TotalTime>
  <Words>495</Words>
  <Application>Microsoft Office PowerPoint</Application>
  <PresentationFormat>Apresentação no Ecrã (4:3)</PresentationFormat>
  <Paragraphs>42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266</cp:revision>
  <dcterms:created xsi:type="dcterms:W3CDTF">2011-10-19T09:30:38Z</dcterms:created>
  <dcterms:modified xsi:type="dcterms:W3CDTF">2017-07-19T11:33:21Z</dcterms:modified>
</cp:coreProperties>
</file>