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059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192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19672" y="1556792"/>
            <a:ext cx="6048672" cy="21852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accent6">
                    <a:lumMod val="75000"/>
                  </a:schemeClr>
                </a:solidFill>
              </a:rPr>
              <a:t>Unidade 16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Microrganismos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D77ADD9-B852-4C27-8ACA-F1C550E56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flor, tomate&#10;&#10;Descrição gerada com confiança alta">
            <a:extLst>
              <a:ext uri="{FF2B5EF4-FFF2-40B4-BE49-F238E27FC236}">
                <a16:creationId xmlns:a16="http://schemas.microsoft.com/office/drawing/2014/main" id="{06609807-CCE3-4E66-91DA-B64D3DE7C7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3" y="3068960"/>
            <a:ext cx="5582270" cy="39445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37583" y="2420888"/>
            <a:ext cx="7428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Seleciona em cada frase a opção correta.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D3A83BE-303E-4859-ADC7-41DEE940E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372687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t-PT" sz="2400" b="1" dirty="0"/>
              <a:t>Antoni van </a:t>
            </a:r>
            <a:r>
              <a:rPr lang="pt-PT" sz="2400" b="1" dirty="0" err="1"/>
              <a:t>Leeuwenhoek</a:t>
            </a:r>
            <a:r>
              <a:rPr lang="pt-PT" sz="2400" b="1" dirty="0"/>
              <a:t>/Louis Pasteur </a:t>
            </a:r>
            <a:r>
              <a:rPr lang="pt-PT" sz="2400" dirty="0"/>
              <a:t>descobriu a pasteurização e a vacina contra a raiva, doença causada por microrganismos.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D8AC77-C3C0-404B-ABB5-16AF29607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hávena, interior, coisa&#10;&#10;Descrição gerada com confiança alta">
            <a:extLst>
              <a:ext uri="{FF2B5EF4-FFF2-40B4-BE49-F238E27FC236}">
                <a16:creationId xmlns:a16="http://schemas.microsoft.com/office/drawing/2014/main" id="{D6551BC8-C675-476A-8CB9-A92113DDF1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910522"/>
            <a:ext cx="4248472" cy="267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20909" y="1906849"/>
            <a:ext cx="70314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t-PT" sz="2400" dirty="0"/>
              <a:t>A invenção do </a:t>
            </a:r>
            <a:r>
              <a:rPr lang="pt-PT" sz="2400" b="1" dirty="0"/>
              <a:t>microscópio ótico/eletrónico </a:t>
            </a:r>
            <a:r>
              <a:rPr lang="pt-PT" sz="2400" dirty="0"/>
              <a:t>permitiu conhecer a existência de microrganismos.</a:t>
            </a:r>
          </a:p>
          <a:p>
            <a:pPr marL="266700" indent="-266700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ED08C79-AC57-468F-927B-E0CC1E34B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objeto, coisa&#10;&#10;Descrição gerada com confiança alta">
            <a:extLst>
              <a:ext uri="{FF2B5EF4-FFF2-40B4-BE49-F238E27FC236}">
                <a16:creationId xmlns:a16="http://schemas.microsoft.com/office/drawing/2014/main" id="{617C8E4C-053A-402C-B507-1360C5D8B4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80928"/>
            <a:ext cx="4077072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59" y="2276872"/>
            <a:ext cx="64807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/>
              <a:t>A invenção do microscópio</a:t>
            </a:r>
            <a:r>
              <a:rPr lang="pt-PT" sz="2400" b="1" dirty="0"/>
              <a:t> ótico/eletrónico </a:t>
            </a:r>
            <a:r>
              <a:rPr lang="pt-PT" sz="2400" dirty="0"/>
              <a:t>permitiu conhecer a existência de vírus.</a:t>
            </a:r>
          </a:p>
          <a:p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42D6B1-D774-44F0-A5ED-36EFE5B48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A822A14-B532-43CF-AFF0-226E93E624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924944"/>
            <a:ext cx="6188558" cy="378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CB076EC-1272-451E-939A-B434A510C9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r="21474"/>
          <a:stretch/>
        </p:blipFill>
        <p:spPr>
          <a:xfrm>
            <a:off x="4211960" y="2420888"/>
            <a:ext cx="4773789" cy="438363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420888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/>
              <a:t>A maioria dos microrganismos são seres </a:t>
            </a:r>
            <a:r>
              <a:rPr lang="pt-PT" sz="2400" b="1" dirty="0"/>
              <a:t>unicelulares/pluricelulares</a:t>
            </a:r>
            <a:r>
              <a:rPr lang="pt-PT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B2EDB9-D06C-4F1A-B574-7C2F11D8D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7934" y="2564904"/>
            <a:ext cx="89465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/>
              <a:t>As bactérias são seres unicelulares sem núcleo organizado que se reproduzem rapidamente, e pertencem ao reino </a:t>
            </a:r>
            <a:r>
              <a:rPr lang="pt-PT" sz="2400" b="1" dirty="0"/>
              <a:t>Monera/Protista</a:t>
            </a:r>
            <a:r>
              <a:rPr lang="pt-PT" sz="2400" dirty="0"/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44F09E-9E3C-4ACB-9584-AF1270675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4831199-BFD0-4814-AFAB-2FF6F9CB6D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23" y="3765233"/>
            <a:ext cx="4355976" cy="232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131840" y="2420888"/>
            <a:ext cx="5548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6.</a:t>
            </a:r>
            <a:r>
              <a:rPr lang="pt-PT" sz="2400" b="1" dirty="0"/>
              <a:t> </a:t>
            </a:r>
            <a:r>
              <a:rPr lang="pt-PT" sz="2400" dirty="0"/>
              <a:t>Os microrganismos que podem causar doenças a plantas e a animais, incluindo o ser humano, são microrganismos </a:t>
            </a:r>
            <a:r>
              <a:rPr lang="pt-PT" sz="2400" b="1" dirty="0"/>
              <a:t>doentes/patogénicos</a:t>
            </a:r>
            <a:r>
              <a:rPr lang="pt-PT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EA129A-6EB0-40FA-A2A7-5D042D90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homem, céu&#10;&#10;Descrição gerada com confiança muito alta">
            <a:extLst>
              <a:ext uri="{FF2B5EF4-FFF2-40B4-BE49-F238E27FC236}">
                <a16:creationId xmlns:a16="http://schemas.microsoft.com/office/drawing/2014/main" id="{2490D8A3-319B-48A7-BF9D-6D9342F00D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366" y="2250000"/>
            <a:ext cx="6912000" cy="46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9" y="2564904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/>
              <a:t>A </a:t>
            </a:r>
            <a:r>
              <a:rPr lang="pt-PT" sz="2400" b="1" dirty="0"/>
              <a:t>anemia/rubéola </a:t>
            </a:r>
            <a:r>
              <a:rPr lang="pt-PT" sz="2400" dirty="0"/>
              <a:t>é uma doença humana causada por microrganismos.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366158-4A5E-42CE-9CEE-ABBE9EE81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E508054-2440-427C-AE38-F608B74999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6951" r="8426" b="6951"/>
          <a:stretch/>
        </p:blipFill>
        <p:spPr>
          <a:xfrm>
            <a:off x="4427984" y="1916832"/>
            <a:ext cx="3456385" cy="3414741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591346"/>
            <a:ext cx="9129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t-PT" sz="2400" dirty="0"/>
              <a:t>A gripe das aves é causada por um </a:t>
            </a:r>
            <a:r>
              <a:rPr lang="pt-PT" sz="2400" b="1" dirty="0"/>
              <a:t>fungo/vírus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9E45C4E-682C-4FB7-9A6E-60D64F479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exterior, edifício&#10;&#10;Descrição gerada com confiança alta">
            <a:extLst>
              <a:ext uri="{FF2B5EF4-FFF2-40B4-BE49-F238E27FC236}">
                <a16:creationId xmlns:a16="http://schemas.microsoft.com/office/drawing/2014/main" id="{985062AD-A5AA-4C8B-95A3-41802710E8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428059"/>
            <a:ext cx="3908824" cy="29413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198884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pt-PT" sz="2400" dirty="0"/>
              <a:t>As bactérias decompositoras que vivem no solo e transformam os restos dos animais e das plantas em matéria mineral são consideradas </a:t>
            </a:r>
            <a:r>
              <a:rPr lang="pt-PT" sz="2400" b="1" dirty="0"/>
              <a:t>úteis/prejudiciais</a:t>
            </a:r>
            <a:r>
              <a:rPr lang="pt-PT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BD8B97-8172-4C9E-A489-C9CBAF2DF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há, bebida, exterior, alimentação&#10;&#10;Descrição gerada com confiança alta">
            <a:extLst>
              <a:ext uri="{FF2B5EF4-FFF2-40B4-BE49-F238E27FC236}">
                <a16:creationId xmlns:a16="http://schemas.microsoft.com/office/drawing/2014/main" id="{9ED93467-F598-4733-BB19-64554B19F6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18599" r="9611" b="9872"/>
          <a:stretch/>
        </p:blipFill>
        <p:spPr>
          <a:xfrm>
            <a:off x="2123728" y="4149080"/>
            <a:ext cx="4536504" cy="2592288"/>
          </a:xfrm>
          <a:prstGeom prst="rect">
            <a:avLst/>
          </a:prstGeom>
        </p:spPr>
      </p:pic>
      <p:pic>
        <p:nvPicPr>
          <p:cNvPr id="7" name="Imagem 6" descr="Uma imagem com piza, interior, sentado&#10;&#10;Descrição gerada com confiança alta">
            <a:extLst>
              <a:ext uri="{FF2B5EF4-FFF2-40B4-BE49-F238E27FC236}">
                <a16:creationId xmlns:a16="http://schemas.microsoft.com/office/drawing/2014/main" id="{5BABAB7E-9360-48BC-9AAE-3FBA8D6281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6139"/>
          <a:stretch/>
        </p:blipFill>
        <p:spPr>
          <a:xfrm>
            <a:off x="1115617" y="3492923"/>
            <a:ext cx="2520280" cy="255351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79512" y="227687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/>
              <a:t>Os microrganismos desenvolvem-se rapidamente quando encontram humidade, alimento, </a:t>
            </a:r>
            <a:r>
              <a:rPr lang="pt-PT" sz="2400" b="1" dirty="0"/>
              <a:t>luz/obscuridade </a:t>
            </a:r>
            <a:r>
              <a:rPr lang="pt-PT" sz="2400" dirty="0"/>
              <a:t>e temperatura adequada.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E95A824-C476-4060-822A-D676AE206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B2163C2-1F21-4D26-A8BE-2B11A3A328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924944"/>
            <a:ext cx="6188558" cy="378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C936D8-37AA-42D0-B307-A10583232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372687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t-PT" sz="2400" b="1" dirty="0">
                <a:solidFill>
                  <a:srgbClr val="C00000"/>
                </a:solidFill>
              </a:rPr>
              <a:t>Louis Pasteur </a:t>
            </a:r>
            <a:r>
              <a:rPr lang="pt-PT" sz="2400" dirty="0"/>
              <a:t>descobriu a pasteurização e a vacina contra a raiva, doença causada por microrganismos.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D8AC77-C3C0-404B-ABB5-16AF29607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hávena, interior, coisa&#10;&#10;Descrição gerada com confiança alta">
            <a:extLst>
              <a:ext uri="{FF2B5EF4-FFF2-40B4-BE49-F238E27FC236}">
                <a16:creationId xmlns:a16="http://schemas.microsoft.com/office/drawing/2014/main" id="{D6551BC8-C675-476A-8CB9-A92113DDF1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910522"/>
            <a:ext cx="4248472" cy="267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37686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20910" y="1906849"/>
            <a:ext cx="6764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t-PT" sz="2400" dirty="0"/>
              <a:t>A invenção do </a:t>
            </a:r>
            <a:r>
              <a:rPr lang="pt-PT" sz="2400" b="1" dirty="0">
                <a:solidFill>
                  <a:srgbClr val="C00000"/>
                </a:solidFill>
              </a:rPr>
              <a:t>microscópio ótico </a:t>
            </a:r>
            <a:r>
              <a:rPr lang="pt-PT" sz="2400" dirty="0"/>
              <a:t>permitiu conhecer a existência de microrganismos.</a:t>
            </a:r>
          </a:p>
          <a:p>
            <a:pPr marL="266700" indent="-266700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ED08C79-AC57-468F-927B-E0CC1E34B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objeto, coisa&#10;&#10;Descrição gerada com confiança alta">
            <a:extLst>
              <a:ext uri="{FF2B5EF4-FFF2-40B4-BE49-F238E27FC236}">
                <a16:creationId xmlns:a16="http://schemas.microsoft.com/office/drawing/2014/main" id="{617C8E4C-053A-402C-B507-1360C5D8B4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780928"/>
            <a:ext cx="4077072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06605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59" y="2276872"/>
            <a:ext cx="64807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/>
              <a:t>A invenção do microscópio</a:t>
            </a:r>
            <a:r>
              <a:rPr lang="pt-PT" sz="2400" b="1" dirty="0"/>
              <a:t> </a:t>
            </a:r>
            <a:r>
              <a:rPr lang="pt-PT" sz="2400" b="1" dirty="0">
                <a:solidFill>
                  <a:srgbClr val="C00000"/>
                </a:solidFill>
              </a:rPr>
              <a:t>eletrónico </a:t>
            </a:r>
            <a:r>
              <a:rPr lang="pt-PT" sz="2400" dirty="0"/>
              <a:t>permitiu conhecer a existência de vírus.</a:t>
            </a:r>
          </a:p>
          <a:p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42D6B1-D774-44F0-A5ED-36EFE5B48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A822A14-B532-43CF-AFF0-226E93E624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924944"/>
            <a:ext cx="6188558" cy="378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84758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CB076EC-1272-451E-939A-B434A510C9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r="21474"/>
          <a:stretch/>
        </p:blipFill>
        <p:spPr>
          <a:xfrm>
            <a:off x="4211960" y="2420888"/>
            <a:ext cx="4773789" cy="438363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420888"/>
            <a:ext cx="4680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/>
              <a:t>A maioria dos microrganismos são seres </a:t>
            </a:r>
            <a:r>
              <a:rPr lang="pt-PT" sz="2400" b="1" dirty="0">
                <a:solidFill>
                  <a:srgbClr val="C00000"/>
                </a:solidFill>
              </a:rPr>
              <a:t>unicelulares</a:t>
            </a:r>
            <a:r>
              <a:rPr lang="pt-PT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B2EDB9-D06C-4F1A-B574-7C2F11D8D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1747574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79512" y="2564904"/>
            <a:ext cx="83704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/>
              <a:t>As bactérias são seres unicelulares sem núcleo organizado que se reproduzem rapidamente, e pertencem ao reino </a:t>
            </a:r>
            <a:r>
              <a:rPr lang="pt-PT" sz="2400" b="1" dirty="0">
                <a:solidFill>
                  <a:srgbClr val="C00000"/>
                </a:solidFill>
              </a:rPr>
              <a:t>Monera</a:t>
            </a:r>
            <a:r>
              <a:rPr lang="pt-PT" sz="2400" dirty="0"/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44F09E-9E3C-4ACB-9584-AF1270675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4831199-BFD0-4814-AFAB-2FF6F9CB6D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23" y="3765233"/>
            <a:ext cx="4355976" cy="232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47415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131840" y="2420888"/>
            <a:ext cx="5548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6.</a:t>
            </a:r>
            <a:r>
              <a:rPr lang="pt-PT" sz="2400" b="1" dirty="0"/>
              <a:t> </a:t>
            </a:r>
            <a:r>
              <a:rPr lang="pt-PT" sz="2400" dirty="0"/>
              <a:t>Os microrganismos que podem causar doenças a plantas e a animais, incluindo o ser humano, são microrganismos </a:t>
            </a:r>
            <a:r>
              <a:rPr lang="pt-PT" sz="2400" b="1" dirty="0">
                <a:solidFill>
                  <a:srgbClr val="C00000"/>
                </a:solidFill>
              </a:rPr>
              <a:t>patogénicos</a:t>
            </a:r>
            <a:r>
              <a:rPr lang="pt-PT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EA129A-6EB0-40FA-A2A7-5D042D90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homem, céu&#10;&#10;Descrição gerada com confiança muito alta">
            <a:extLst>
              <a:ext uri="{FF2B5EF4-FFF2-40B4-BE49-F238E27FC236}">
                <a16:creationId xmlns:a16="http://schemas.microsoft.com/office/drawing/2014/main" id="{2490D8A3-319B-48A7-BF9D-6D9342F00D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366" y="2250000"/>
            <a:ext cx="6912000" cy="46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03655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9" y="2564904"/>
            <a:ext cx="3960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rubéola</a:t>
            </a:r>
            <a:r>
              <a:rPr lang="pt-PT" sz="2400" b="1" dirty="0"/>
              <a:t> </a:t>
            </a:r>
            <a:r>
              <a:rPr lang="pt-PT" sz="2400" dirty="0"/>
              <a:t>é uma doença humana causada por microrganismos.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366158-4A5E-42CE-9CEE-ABBE9EE81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E508054-2440-427C-AE38-F608B74999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6951" r="8426" b="6951"/>
          <a:stretch/>
        </p:blipFill>
        <p:spPr>
          <a:xfrm>
            <a:off x="4427984" y="1916832"/>
            <a:ext cx="3456385" cy="3414741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9811240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591346"/>
            <a:ext cx="9129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t-PT" sz="2400" dirty="0"/>
              <a:t>A gripe das aves é causada por um </a:t>
            </a:r>
            <a:r>
              <a:rPr lang="pt-PT" sz="2400" b="1" dirty="0">
                <a:solidFill>
                  <a:srgbClr val="C00000"/>
                </a:solidFill>
              </a:rPr>
              <a:t>vírus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9E45C4E-682C-4FB7-9A6E-60D64F479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exterior, edifício&#10;&#10;Descrição gerada com confiança alta">
            <a:extLst>
              <a:ext uri="{FF2B5EF4-FFF2-40B4-BE49-F238E27FC236}">
                <a16:creationId xmlns:a16="http://schemas.microsoft.com/office/drawing/2014/main" id="{985062AD-A5AA-4C8B-95A3-41802710E8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428059"/>
            <a:ext cx="3908824" cy="29413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06749310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198884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pt-PT" sz="2400" dirty="0"/>
              <a:t>As bactérias decompositoras que vivem no solo e transformam os restos dos animais e das plantas em matéria mineral são consideradas </a:t>
            </a:r>
            <a:r>
              <a:rPr lang="pt-PT" sz="2400" b="1" dirty="0">
                <a:solidFill>
                  <a:srgbClr val="C00000"/>
                </a:solidFill>
              </a:rPr>
              <a:t>úteis</a:t>
            </a:r>
            <a:r>
              <a:rPr lang="pt-PT" sz="24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BD8B97-8172-4C9E-A489-C9CBAF2DF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há, bebida, exterior, alimentação&#10;&#10;Descrição gerada com confiança alta">
            <a:extLst>
              <a:ext uri="{FF2B5EF4-FFF2-40B4-BE49-F238E27FC236}">
                <a16:creationId xmlns:a16="http://schemas.microsoft.com/office/drawing/2014/main" id="{9ED93467-F598-4733-BB19-64554B19F6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18599" r="9611" b="9872"/>
          <a:stretch/>
        </p:blipFill>
        <p:spPr>
          <a:xfrm>
            <a:off x="2123728" y="4149080"/>
            <a:ext cx="4536504" cy="2592288"/>
          </a:xfrm>
          <a:prstGeom prst="rect">
            <a:avLst/>
          </a:prstGeom>
        </p:spPr>
      </p:pic>
      <p:pic>
        <p:nvPicPr>
          <p:cNvPr id="7" name="Imagem 6" descr="Uma imagem com piza, interior, sentado&#10;&#10;Descrição gerada com confiança alta">
            <a:extLst>
              <a:ext uri="{FF2B5EF4-FFF2-40B4-BE49-F238E27FC236}">
                <a16:creationId xmlns:a16="http://schemas.microsoft.com/office/drawing/2014/main" id="{5BABAB7E-9360-48BC-9AAE-3FBA8D6281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6139"/>
          <a:stretch/>
        </p:blipFill>
        <p:spPr>
          <a:xfrm>
            <a:off x="1115617" y="3492923"/>
            <a:ext cx="2520280" cy="255351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8041887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E95A824-C476-4060-822A-D676AE206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B2163C2-1F21-4D26-A8BE-2B11A3A328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924944"/>
            <a:ext cx="6188558" cy="378739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99A8917-0FC9-4C16-8A12-8FA748A4F079}"/>
              </a:ext>
            </a:extLst>
          </p:cNvPr>
          <p:cNvSpPr/>
          <p:nvPr/>
        </p:nvSpPr>
        <p:spPr>
          <a:xfrm>
            <a:off x="179512" y="2276872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/>
              <a:t>Os microrganismos desenvolvem-se rapidamente quando encontram humidade, alimento, </a:t>
            </a:r>
            <a:r>
              <a:rPr lang="pt-PT" sz="2400" b="1" dirty="0">
                <a:solidFill>
                  <a:srgbClr val="C00000"/>
                </a:solidFill>
              </a:rPr>
              <a:t>obscuridade</a:t>
            </a:r>
            <a:r>
              <a:rPr lang="pt-PT" sz="2400" b="1" dirty="0"/>
              <a:t> </a:t>
            </a:r>
            <a:r>
              <a:rPr lang="pt-PT" sz="2400" dirty="0"/>
              <a:t>e temperatura adequada.</a:t>
            </a:r>
            <a:endParaRPr lang="pt-PT" sz="24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921882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4159</TotalTime>
  <Words>386</Words>
  <Application>Microsoft Office PowerPoint</Application>
  <PresentationFormat>Apresentação no Ecrã (4:3)</PresentationFormat>
  <Paragraphs>32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266</cp:revision>
  <dcterms:created xsi:type="dcterms:W3CDTF">2011-10-19T09:30:38Z</dcterms:created>
  <dcterms:modified xsi:type="dcterms:W3CDTF">2017-07-19T12:02:53Z</dcterms:modified>
</cp:coreProperties>
</file>