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5" r:id="rId5"/>
    <p:sldId id="274" r:id="rId6"/>
    <p:sldId id="273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3554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29-06-2017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275856" y="1556792"/>
            <a:ext cx="4680520" cy="30469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chemeClr val="accent6">
                    <a:lumMod val="75000"/>
                  </a:schemeClr>
                </a:solidFill>
              </a:rPr>
              <a:t>Unidade 17</a:t>
            </a:r>
          </a:p>
          <a:p>
            <a:pPr algn="ctr"/>
            <a:endParaRPr lang="pt-PT" sz="3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pt-PT" sz="2800" b="1" dirty="0">
                <a:solidFill>
                  <a:schemeClr val="accent6">
                    <a:lumMod val="75000"/>
                  </a:schemeClr>
                </a:solidFill>
              </a:rPr>
              <a:t>Defesas do organismo contra as agressões causadas por microrganismos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707C36C-7EC1-4AEC-872C-A429E9319E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392" y="-778597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CCE505E-4D0F-4DCC-9AF9-EF996B096C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44" y="774358"/>
            <a:ext cx="3958892" cy="606591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2051720" y="2204864"/>
            <a:ext cx="50405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Classifica as seguintes afirmações como verdadeiras (V) ou falsas (F).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07C1BEC-5741-4EC3-8A9E-B5AE01385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2" y="2276872"/>
            <a:ext cx="69847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0713" indent="-35083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pt-PT" sz="2400" dirty="0"/>
              <a:t>A transmissão de microrganismos patogénicos pode fazer-se por contacto direto ou por contacto indireto</a:t>
            </a:r>
            <a:r>
              <a:rPr lang="pt-PT" dirty="0"/>
              <a:t>. 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…..……… 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/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7657FBA-884F-4A50-9315-AD3D5467F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flor, tomate&#10;&#10;Descrição gerada com confiança alta">
            <a:extLst>
              <a:ext uri="{FF2B5EF4-FFF2-40B4-BE49-F238E27FC236}">
                <a16:creationId xmlns:a16="http://schemas.microsoft.com/office/drawing/2014/main" id="{68E99B45-7576-4A52-8B8A-327AF459C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" y="3645024"/>
            <a:ext cx="4196439" cy="2965326"/>
          </a:xfrm>
          <a:prstGeom prst="rect">
            <a:avLst/>
          </a:prstGeom>
        </p:spPr>
      </p:pic>
      <p:pic>
        <p:nvPicPr>
          <p:cNvPr id="7" name="Imagem 6" descr="Uma imagem com flor, tomate&#10;&#10;Descrição gerada com confiança alta">
            <a:extLst>
              <a:ext uri="{FF2B5EF4-FFF2-40B4-BE49-F238E27FC236}">
                <a16:creationId xmlns:a16="http://schemas.microsoft.com/office/drawing/2014/main" id="{57B984C4-D035-4C8A-BD80-0E9746896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92141" y="4447194"/>
            <a:ext cx="3075813" cy="21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12252" y="2420888"/>
            <a:ext cx="71680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pt-PT" sz="2400" dirty="0"/>
              <a:t>A pele, os pelos, as pestanas e as sobrancelhas são considerados mecanismos de defesa internos do organismo.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…..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7AED7B4-D638-4EE8-8B84-9BB1F81A9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ulher, céu, pessoa, desporto&#10;&#10;Descrição gerada com confiança muito alta">
            <a:extLst>
              <a:ext uri="{FF2B5EF4-FFF2-40B4-BE49-F238E27FC236}">
                <a16:creationId xmlns:a16="http://schemas.microsoft.com/office/drawing/2014/main" id="{679B6C51-60DF-4570-9931-C2BF6B7FDD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5" b="8281"/>
          <a:stretch/>
        </p:blipFill>
        <p:spPr>
          <a:xfrm>
            <a:off x="3419872" y="1988840"/>
            <a:ext cx="5226935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31342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1" y="2276872"/>
            <a:ext cx="75608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pt-PT" sz="2400" dirty="0"/>
              <a:t>A diapedese, a fagocitose e a produção de anticorpos específicos são formas de atuação dos leucócitos para destruir microrganismos.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………...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A36A357-8ABB-46DC-AFF2-92215E7D5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1DA4047-5678-4081-A625-CF3C561200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3356992"/>
            <a:ext cx="5414501" cy="323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077139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09404" y="1844824"/>
            <a:ext cx="82950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pt-PT" sz="2400" dirty="0"/>
              <a:t>O meio ácido do estômago, devido ao ácido clorídrico do suco gástrico, facilita o desenvolvimento dos microrganismos que são levados pelos alimentos. </a:t>
            </a:r>
            <a:r>
              <a:rPr lang="pt-PT" sz="2400" dirty="0">
                <a:sym typeface="Wingdings 2" panose="05020102010507070707" pitchFamily="18" charset="2"/>
              </a:rPr>
              <a:t>..</a:t>
            </a:r>
            <a:r>
              <a:rPr lang="pt-PT" sz="2400" dirty="0"/>
              <a:t>…………………………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FCCD603-ED26-4A69-851D-28D24C110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vertebrado, animal&#10;&#10;Descrição gerada com confiança muito alta">
            <a:extLst>
              <a:ext uri="{FF2B5EF4-FFF2-40B4-BE49-F238E27FC236}">
                <a16:creationId xmlns:a16="http://schemas.microsoft.com/office/drawing/2014/main" id="{D4FC8A39-AA65-4826-9F0D-2672C1DC5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356992"/>
            <a:ext cx="3347037" cy="3046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0433680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842493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pt-PT" sz="2400" dirty="0"/>
              <a:t>A tuberculose é uma doença contagiosa causada por um vírus que se transmite por contacto direto. </a:t>
            </a:r>
            <a:r>
              <a:rPr lang="pt-PT" sz="2400" dirty="0">
                <a:sym typeface="Wingdings 2" panose="05020102010507070707" pitchFamily="18" charset="2"/>
              </a:rPr>
              <a:t>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</a:t>
            </a:r>
            <a:r>
              <a:rPr lang="pt-PT" sz="2400" dirty="0"/>
              <a:t>………..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3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1259B5-EA96-44EC-A6A2-46C89BB74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2752ECB-8436-4301-AFFC-E0C7F6A6CA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9" r="155" b="3270"/>
          <a:stretch/>
        </p:blipFill>
        <p:spPr>
          <a:xfrm>
            <a:off x="2555776" y="2901484"/>
            <a:ext cx="3447825" cy="395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84249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6. </a:t>
            </a:r>
            <a:r>
              <a:rPr lang="pt-PT" sz="2400" dirty="0"/>
              <a:t>Há microrganismos que vivem dentro e sobre o corpo humano, tendo função de proteção e defesa do organismo. ……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68F7B46-8F1E-49DF-A182-628D6CA46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lesma-do-mar, animal, molusco, invertebrado&#10;&#10;Descrição gerada com confiança muito alta">
            <a:extLst>
              <a:ext uri="{FF2B5EF4-FFF2-40B4-BE49-F238E27FC236}">
                <a16:creationId xmlns:a16="http://schemas.microsoft.com/office/drawing/2014/main" id="{D74B0BAF-B195-4072-9FE7-6D59F2FA56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3"/>
          <a:stretch/>
        </p:blipFill>
        <p:spPr>
          <a:xfrm>
            <a:off x="1403648" y="3509700"/>
            <a:ext cx="3885952" cy="307962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pt-PT" sz="2400" dirty="0"/>
              <a:t>Lavar bem as mãos, desinfetar ferimentos, colocar o lixo nos locais adequados ou esterilizar utensílios são alguns meios preventivos na luta contra os microrganismos. …</a:t>
            </a:r>
            <a:r>
              <a:rPr lang="pt-PT" sz="2400" dirty="0">
                <a:sym typeface="Wingdings 2" panose="05020102010507070707" pitchFamily="18" charset="2"/>
              </a:rPr>
              <a:t>...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8CDE3EB-62DF-4BCF-B13D-10C3007F1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268036D3-14DF-417D-96A0-E3C36AD27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45024"/>
            <a:ext cx="4215573" cy="295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8. </a:t>
            </a:r>
            <a:r>
              <a:rPr lang="pt-PT" sz="2400" dirty="0"/>
              <a:t>A vacinação é o processo curativo mais eficaz, uma vez que as vacinas vão desencadear a produção de anticorpos específicos.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5EDD44-57A2-4F6D-9F80-CB68F1475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coisa, parede&#10;&#10;Descrição gerada com confiança alta">
            <a:extLst>
              <a:ext uri="{FF2B5EF4-FFF2-40B4-BE49-F238E27FC236}">
                <a16:creationId xmlns:a16="http://schemas.microsoft.com/office/drawing/2014/main" id="{924F5900-6F22-4FD1-B6B1-AFB43EA7FE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7234"/>
            <a:ext cx="4559300" cy="297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650015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9. </a:t>
            </a:r>
            <a:r>
              <a:rPr lang="pt-PT" sz="2400" dirty="0"/>
              <a:t>Quando as defesas naturais e as medidas preventivas não chegam, é necessário recorrer a antibióticos que destroem as bactérias ou impedem a sua multiplicação. …</a:t>
            </a:r>
            <a:r>
              <a:rPr lang="pt-PT" sz="2400" dirty="0">
                <a:sym typeface="Wingdings 2" panose="05020102010507070707" pitchFamily="18" charset="2"/>
              </a:rPr>
              <a:t>...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7B2F7D-859C-4102-A970-D8C13B53F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3B4A02DE-9453-49FA-B5B9-2BF84266D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206246"/>
            <a:ext cx="5688632" cy="26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132856"/>
            <a:ext cx="806489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10. </a:t>
            </a:r>
            <a:r>
              <a:rPr lang="pt-PT" sz="2400" dirty="0"/>
              <a:t>Os antibióticos são medicamentos de venda livre que podem ser tomados em qualquer altura, pois destroem microrganismos patogénicos.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446088" indent="-446088"/>
            <a:endParaRPr lang="pt-PT" sz="3200" dirty="0"/>
          </a:p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pt-PT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17083A1-CF25-47CB-84F5-1A86993AB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edifício, interior&#10;&#10;Descrição gerada com confiança alta">
            <a:extLst>
              <a:ext uri="{FF2B5EF4-FFF2-40B4-BE49-F238E27FC236}">
                <a16:creationId xmlns:a16="http://schemas.microsoft.com/office/drawing/2014/main" id="{CB2B5BC8-3AB8-45FD-ADA0-E80BC14D5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725479"/>
            <a:ext cx="3923928" cy="2615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6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412257C-8E8B-454A-8505-3269E7967A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2" y="2276872"/>
            <a:ext cx="698477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0713" indent="-35083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1. </a:t>
            </a:r>
            <a:r>
              <a:rPr lang="pt-PT" sz="2400" dirty="0"/>
              <a:t>A transmissão de microrganismos patogénicos pode fazer-se por contacto direto ou por contacto indireto</a:t>
            </a:r>
            <a:r>
              <a:rPr lang="pt-PT" dirty="0"/>
              <a:t>. 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…..……… 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/>
            <a:endParaRPr lang="pt-PT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7657FBA-884F-4A50-9315-AD3D5467F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flor, tomate&#10;&#10;Descrição gerada com confiança alta">
            <a:extLst>
              <a:ext uri="{FF2B5EF4-FFF2-40B4-BE49-F238E27FC236}">
                <a16:creationId xmlns:a16="http://schemas.microsoft.com/office/drawing/2014/main" id="{68E99B45-7576-4A52-8B8A-327AF459C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" y="3645024"/>
            <a:ext cx="4196439" cy="2965326"/>
          </a:xfrm>
          <a:prstGeom prst="rect">
            <a:avLst/>
          </a:prstGeom>
        </p:spPr>
      </p:pic>
      <p:pic>
        <p:nvPicPr>
          <p:cNvPr id="7" name="Imagem 6" descr="Uma imagem com flor, tomate&#10;&#10;Descrição gerada com confiança alta">
            <a:extLst>
              <a:ext uri="{FF2B5EF4-FFF2-40B4-BE49-F238E27FC236}">
                <a16:creationId xmlns:a16="http://schemas.microsoft.com/office/drawing/2014/main" id="{57B984C4-D035-4C8A-BD80-0E9746896C3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92141" y="4447194"/>
            <a:ext cx="3075813" cy="217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39650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212252" y="2420888"/>
            <a:ext cx="716805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2. </a:t>
            </a:r>
            <a:r>
              <a:rPr lang="pt-PT" sz="2400" dirty="0"/>
              <a:t>A pele, os pelos, as pestanas e as sobrancelhas são considerados mecanismos de defesa internos do organismo.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….. </a:t>
            </a:r>
            <a:r>
              <a:rPr lang="pt-PT" sz="2400" dirty="0"/>
              <a:t>V 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7AED7B4-D638-4EE8-8B84-9BB1F81A9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mulher, céu, pessoa, desporto&#10;&#10;Descrição gerada com confiança muito alta">
            <a:extLst>
              <a:ext uri="{FF2B5EF4-FFF2-40B4-BE49-F238E27FC236}">
                <a16:creationId xmlns:a16="http://schemas.microsoft.com/office/drawing/2014/main" id="{679B6C51-60DF-4570-9931-C2BF6B7FDDB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5" b="8281"/>
          <a:stretch/>
        </p:blipFill>
        <p:spPr>
          <a:xfrm>
            <a:off x="3419872" y="1988840"/>
            <a:ext cx="5226935" cy="48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64243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971601" y="2276872"/>
            <a:ext cx="756083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3. </a:t>
            </a:r>
            <a:r>
              <a:rPr lang="pt-PT" sz="2400" dirty="0"/>
              <a:t>A diapedese, a fagocitose e a produção de anticorpos específicos são formas de atuação dos leucócitos para destruir microrganismos.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………...</a:t>
            </a:r>
            <a:r>
              <a:rPr lang="pt-PT" sz="2400" dirty="0"/>
              <a:t>…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endParaRPr lang="pt-PT" sz="2400" dirty="0"/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A36A357-8ABB-46DC-AFF2-92215E7D5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01DA4047-5678-4081-A625-CF3C5612004A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5" y="3356992"/>
            <a:ext cx="5414501" cy="3232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110383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09404" y="1844824"/>
            <a:ext cx="829504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4. </a:t>
            </a:r>
            <a:r>
              <a:rPr lang="pt-PT" sz="2400" dirty="0"/>
              <a:t>O meio ácido do estômago, devido ao ácido clorídrico do suco gástrico, facilita o desenvolvimento dos microrganismos que são levados pelos alimentos. </a:t>
            </a:r>
            <a:r>
              <a:rPr lang="pt-PT" sz="2400" dirty="0">
                <a:sym typeface="Wingdings 2" panose="05020102010507070707" pitchFamily="18" charset="2"/>
              </a:rPr>
              <a:t>..</a:t>
            </a:r>
            <a:r>
              <a:rPr lang="pt-PT" sz="2400" dirty="0"/>
              <a:t>…………………………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pPr marL="269875" indent="-269875"/>
            <a:endParaRPr lang="pt-PT" sz="24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FCCD603-ED26-4A69-851D-28D24C110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vertebrado, animal&#10;&#10;Descrição gerada com confiança muito alta">
            <a:extLst>
              <a:ext uri="{FF2B5EF4-FFF2-40B4-BE49-F238E27FC236}">
                <a16:creationId xmlns:a16="http://schemas.microsoft.com/office/drawing/2014/main" id="{D4FC8A39-AA65-4826-9F0D-2672C1DC58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3356992"/>
            <a:ext cx="3347037" cy="30467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35726114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842493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5. </a:t>
            </a:r>
            <a:r>
              <a:rPr lang="pt-PT" sz="2400" dirty="0"/>
              <a:t>A tuberculose é uma doença contagiosa causada por um vírus que se transmite por contacto direto. </a:t>
            </a:r>
            <a:r>
              <a:rPr lang="pt-PT" sz="2400" dirty="0">
                <a:sym typeface="Wingdings 2" panose="05020102010507070707" pitchFamily="18" charset="2"/>
              </a:rPr>
              <a:t>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</a:t>
            </a:r>
            <a:r>
              <a:rPr lang="pt-PT" sz="2400" dirty="0"/>
              <a:t>………..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3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1259B5-EA96-44EC-A6A2-46C89BB74F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2752ECB-8436-4301-AFFC-E0C7F6A6CA1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89" r="155" b="3270"/>
          <a:stretch/>
        </p:blipFill>
        <p:spPr>
          <a:xfrm>
            <a:off x="2555776" y="2996952"/>
            <a:ext cx="3364631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506193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2780928"/>
            <a:ext cx="84249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6. </a:t>
            </a:r>
            <a:r>
              <a:rPr lang="pt-PT" sz="2400" dirty="0"/>
              <a:t>Há microrganismos que vivem dentro e sobre o corpo humano, tendo função de proteção e defesa do organismo. ……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68F7B46-8F1E-49DF-A182-628D6CA463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lesma-do-mar, animal, molusco, invertebrado&#10;&#10;Descrição gerada com confiança muito alta">
            <a:extLst>
              <a:ext uri="{FF2B5EF4-FFF2-40B4-BE49-F238E27FC236}">
                <a16:creationId xmlns:a16="http://schemas.microsoft.com/office/drawing/2014/main" id="{D74B0BAF-B195-4072-9FE7-6D59F2FA566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3"/>
          <a:stretch/>
        </p:blipFill>
        <p:spPr>
          <a:xfrm>
            <a:off x="1403648" y="3509700"/>
            <a:ext cx="3885952" cy="3079626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384583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95536" y="2420888"/>
            <a:ext cx="81369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7. </a:t>
            </a:r>
            <a:r>
              <a:rPr lang="pt-PT" sz="2400" dirty="0"/>
              <a:t>Lavar bem as mãos, desinfetar ferimentos, colocar o lixo nos locais adequados ou esterilizar utensílios são alguns meios preventivos na luta contra os microrganismos. …</a:t>
            </a:r>
            <a:r>
              <a:rPr lang="pt-PT" sz="2400" dirty="0">
                <a:sym typeface="Wingdings 2" panose="05020102010507070707" pitchFamily="18" charset="2"/>
              </a:rPr>
              <a:t>...</a:t>
            </a:r>
            <a:r>
              <a:rPr lang="pt-PT" sz="2400" dirty="0"/>
              <a:t>…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8CDE3EB-62DF-4BCF-B13D-10C3007F1B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268036D3-14DF-417D-96A0-E3C36AD27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645024"/>
            <a:ext cx="4215573" cy="2955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76862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323528" y="2564904"/>
            <a:ext cx="67687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8. </a:t>
            </a:r>
            <a:r>
              <a:rPr lang="pt-PT" sz="2400" dirty="0"/>
              <a:t>A vacinação é o processo curativo mais eficaz, uma vez que as vacinas vão desencadear a produção de anticorpos específicos.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5EDD44-57A2-4F6D-9F80-CB68F14759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, coisa, parede&#10;&#10;Descrição gerada com confiança alta">
            <a:extLst>
              <a:ext uri="{FF2B5EF4-FFF2-40B4-BE49-F238E27FC236}">
                <a16:creationId xmlns:a16="http://schemas.microsoft.com/office/drawing/2014/main" id="{924F5900-6F22-4FD1-B6B1-AFB43EA7FE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7234"/>
            <a:ext cx="4559300" cy="297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69792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611560" y="2650015"/>
            <a:ext cx="799288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9. </a:t>
            </a:r>
            <a:r>
              <a:rPr lang="pt-PT" sz="2400" dirty="0"/>
              <a:t>Quando as defesas naturais e as medidas preventivas não chegam, é necessário recorrer a antibióticos que destroem as bactérias ou impedem a sua multiplicação. …</a:t>
            </a:r>
            <a:r>
              <a:rPr lang="pt-PT" sz="2400" dirty="0">
                <a:sym typeface="Wingdings 2" panose="05020102010507070707" pitchFamily="18" charset="2"/>
              </a:rPr>
              <a:t>...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 </a:t>
            </a:r>
            <a:r>
              <a:rPr lang="pt-PT" sz="2400" dirty="0">
                <a:sym typeface="Wingdings 2" panose="05020102010507070707" pitchFamily="18" charset="2"/>
              </a:rPr>
              <a:t> </a:t>
            </a:r>
            <a:r>
              <a:rPr lang="pt-PT" sz="2400" dirty="0"/>
              <a:t>V   </a:t>
            </a:r>
            <a:r>
              <a:rPr lang="pt-PT" sz="2400" dirty="0">
                <a:sym typeface="Wingdings 2" panose="05020102010507070707" pitchFamily="18" charset="2"/>
              </a:rPr>
              <a:t></a:t>
            </a:r>
            <a:r>
              <a:rPr lang="pt-PT" sz="2400" dirty="0"/>
              <a:t> F</a:t>
            </a:r>
          </a:p>
          <a:p>
            <a:pPr marL="269875" indent="-269875"/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7B2F7D-859C-4102-A970-D8C13B53F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interior&#10;&#10;Descrição gerada com confiança alta">
            <a:extLst>
              <a:ext uri="{FF2B5EF4-FFF2-40B4-BE49-F238E27FC236}">
                <a16:creationId xmlns:a16="http://schemas.microsoft.com/office/drawing/2014/main" id="{3B4A02DE-9453-49FA-B5B9-2BF84266DB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206246"/>
            <a:ext cx="5688632" cy="262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840784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132856"/>
            <a:ext cx="806489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10. </a:t>
            </a:r>
            <a:r>
              <a:rPr lang="pt-PT" sz="2400" dirty="0"/>
              <a:t>Os antibióticos são medicamentos de venda livre que podem ser tomados em qualquer altura, pois destroem microrganismos patogénicos. …</a:t>
            </a:r>
            <a:r>
              <a:rPr lang="pt-PT" sz="2400" dirty="0">
                <a:sym typeface="Wingdings 2" panose="05020102010507070707" pitchFamily="18" charset="2"/>
              </a:rPr>
              <a:t>...………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..</a:t>
            </a:r>
            <a:r>
              <a:rPr lang="pt-PT" sz="2400" dirty="0"/>
              <a:t>…</a:t>
            </a:r>
            <a:r>
              <a:rPr lang="pt-PT" sz="2400" dirty="0">
                <a:sym typeface="Wingdings 2" panose="05020102010507070707" pitchFamily="18" charset="2"/>
              </a:rPr>
              <a:t> </a:t>
            </a:r>
            <a:r>
              <a:rPr lang="pt-PT" sz="2400" dirty="0"/>
              <a:t>V </a:t>
            </a:r>
            <a:r>
              <a:rPr lang="pt-PT" sz="2400" b="1" dirty="0">
                <a:solidFill>
                  <a:srgbClr val="C00000"/>
                </a:solidFill>
                <a:sym typeface="Wingdings 2" panose="05020102010507070707" pitchFamily="18" charset="2"/>
              </a:rPr>
              <a:t></a:t>
            </a:r>
            <a:r>
              <a:rPr lang="pt-PT" sz="2400" dirty="0"/>
              <a:t> F</a:t>
            </a:r>
          </a:p>
          <a:p>
            <a:pPr marL="446088" indent="-446088"/>
            <a:endParaRPr lang="pt-PT" sz="3200" dirty="0"/>
          </a:p>
          <a:p>
            <a:r>
              <a:rPr lang="pt-PT" sz="2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pt-PT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17083A1-CF25-47CB-84F5-1A86993AB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63" b="89974" l="7467" r="90810">
                        <a14:foregroundMark x1="49971" y1="51979" x2="49971" y2="51979"/>
                        <a14:foregroundMark x1="79609" y1="52507" x2="79609" y2="52507"/>
                        <a14:foregroundMark x1="90867" y1="34828" x2="90867" y2="34828"/>
                        <a14:foregroundMark x1="78690" y1="51451" x2="78690" y2="51451"/>
                        <a14:foregroundMark x1="76221" y1="51451" x2="76221" y2="51451"/>
                        <a14:foregroundMark x1="90867" y1="64908" x2="90867" y2="64908"/>
                        <a14:foregroundMark x1="9133" y1="34301" x2="9133" y2="34301"/>
                        <a14:foregroundMark x1="8673" y1="62533" x2="8673" y2="62533"/>
                        <a14:foregroundMark x1="7467" y1="32982" x2="7467" y2="32982"/>
                        <a14:foregroundMark x1="40379" y1="32454" x2="40379" y2="32454"/>
                        <a14:foregroundMark x1="40034" y1="32982" x2="40034" y2="32982"/>
                        <a14:foregroundMark x1="40264" y1="65435" x2="40264" y2="65435"/>
                        <a14:foregroundMark x1="40494" y1="65435" x2="41872" y2="654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4584" y="-747464"/>
            <a:ext cx="10728000" cy="23353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edifício, interior&#10;&#10;Descrição gerada com confiança alta">
            <a:extLst>
              <a:ext uri="{FF2B5EF4-FFF2-40B4-BE49-F238E27FC236}">
                <a16:creationId xmlns:a16="http://schemas.microsoft.com/office/drawing/2014/main" id="{CB2B5BC8-3AB8-45FD-ADA0-E80BC14D51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725479"/>
            <a:ext cx="3923928" cy="26159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78455340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3463</TotalTime>
  <Words>603</Words>
  <Application>Microsoft Office PowerPoint</Application>
  <PresentationFormat>Apresentação no Ecrã (4:3)</PresentationFormat>
  <Paragraphs>33</Paragraphs>
  <Slides>23</Slides>
  <Notes>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7" baseType="lpstr">
      <vt:lpstr>Arial</vt:lpstr>
      <vt:lpstr>Calibri</vt:lpstr>
      <vt:lpstr>Wingdings 2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260</cp:revision>
  <dcterms:created xsi:type="dcterms:W3CDTF">2011-10-19T09:30:38Z</dcterms:created>
  <dcterms:modified xsi:type="dcterms:W3CDTF">2017-06-29T16:24:40Z</dcterms:modified>
</cp:coreProperties>
</file>