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5" r:id="rId5"/>
    <p:sldId id="274" r:id="rId6"/>
    <p:sldId id="273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9648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05-07-2017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6B2591A-627B-4D3E-BDC6-F2839E975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4680"/>
            <a:ext cx="9144000" cy="4768344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547664" y="1032073"/>
            <a:ext cx="6048672" cy="21852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accent6">
                    <a:lumMod val="75000"/>
                  </a:schemeClr>
                </a:solidFill>
              </a:rPr>
              <a:t>Unidade 18</a:t>
            </a:r>
          </a:p>
          <a:p>
            <a:pPr algn="ctr"/>
            <a:endParaRPr lang="pt-PT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A higiene e os problemas sociais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07C36C-7EC1-4AEC-872C-A429E9319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835696" y="2348880"/>
            <a:ext cx="54366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Completa corretamente cada frase.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7C1BEC-5741-4EC3-8A9E-B5AE01385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exterior, patinagem, homem&#10;&#10;Descrição gerada com confiança muito alta">
            <a:extLst>
              <a:ext uri="{FF2B5EF4-FFF2-40B4-BE49-F238E27FC236}">
                <a16:creationId xmlns:a16="http://schemas.microsoft.com/office/drawing/2014/main" id="{F197C92F-0267-4143-B9B1-79B5E6424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91" y="836712"/>
            <a:ext cx="4187209" cy="593746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2" y="2276872"/>
            <a:ext cx="4608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pt-PT" sz="2400" dirty="0"/>
              <a:t>A higiene </a:t>
            </a:r>
            <a:r>
              <a:rPr lang="pt-PT" sz="2400" b="1" dirty="0"/>
              <a:t>________________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visa manter a limpeza e o bom funcionamento do corpo.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657FBA-884F-4A50-9315-AD3D5467F6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1" y="2276872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pt-PT" sz="2400" dirty="0"/>
              <a:t>Manter uma postura correta, usar roupa e </a:t>
            </a:r>
            <a:r>
              <a:rPr lang="pt-PT" sz="2400" b="1" dirty="0"/>
              <a:t>___________ </a:t>
            </a:r>
            <a:r>
              <a:rPr lang="pt-PT" sz="2400" dirty="0"/>
              <a:t>limpos e respeitar as horas de sono são medidas de higiene corporal.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7AED7B4-D638-4EE8-8B84-9BB1F81A9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essoas, mulher, parede&#10;&#10;Descrição gerada com confiança alta">
            <a:extLst>
              <a:ext uri="{FF2B5EF4-FFF2-40B4-BE49-F238E27FC236}">
                <a16:creationId xmlns:a16="http://schemas.microsoft.com/office/drawing/2014/main" id="{25142E3F-3FB4-4726-8772-529152AAC7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13429"/>
            <a:ext cx="7272808" cy="388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1342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076057" y="2276872"/>
            <a:ext cx="40537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pt-PT" sz="2400" dirty="0"/>
              <a:t>A higiene </a:t>
            </a:r>
            <a:r>
              <a:rPr lang="pt-PT" sz="2400" b="1" dirty="0"/>
              <a:t>_______________</a:t>
            </a:r>
            <a:r>
              <a:rPr lang="pt-PT" sz="2400" dirty="0"/>
              <a:t> procura evitar situações que possam causar perturbações psíquicas.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36A357-8ABB-46DC-AFF2-92215E7D5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ose, grupo, fotografia&#10;&#10;Descrição gerada com confiança muito alta">
            <a:extLst>
              <a:ext uri="{FF2B5EF4-FFF2-40B4-BE49-F238E27FC236}">
                <a16:creationId xmlns:a16="http://schemas.microsoft.com/office/drawing/2014/main" id="{E7B70506-2046-4660-99B2-FF246F3CBE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512531"/>
            <a:ext cx="5788567" cy="534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77139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vestuário&#10;&#10;Descrição gerada com confiança alta">
            <a:extLst>
              <a:ext uri="{FF2B5EF4-FFF2-40B4-BE49-F238E27FC236}">
                <a16:creationId xmlns:a16="http://schemas.microsoft.com/office/drawing/2014/main" id="{531188AA-C424-4006-A7B6-9BCB7BD5FB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33"/>
          <a:stretch/>
        </p:blipFill>
        <p:spPr>
          <a:xfrm>
            <a:off x="5220073" y="3323599"/>
            <a:ext cx="3923928" cy="316242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0" y="2276872"/>
            <a:ext cx="74168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pt-PT" sz="2400" dirty="0"/>
              <a:t>Limpar bem a cozinha, os utensílios e o espaço onde se come, assim como lavar bem as frutas e os legumes, são regras de higiene </a:t>
            </a:r>
            <a:r>
              <a:rPr lang="pt-PT" sz="2400" b="1" dirty="0"/>
              <a:t>________________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FCCD603-ED26-4A69-851D-28D24C110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0433680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81259B5-EA96-44EC-A6A2-46C89BB74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gato, sentado, animal, seguinte&#10;&#10;Descrição gerada com confiança muito alta">
            <a:extLst>
              <a:ext uri="{FF2B5EF4-FFF2-40B4-BE49-F238E27FC236}">
                <a16:creationId xmlns:a16="http://schemas.microsoft.com/office/drawing/2014/main" id="{4BAF7B1B-E775-4958-9652-71B75AB969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"/>
          <a:stretch/>
        </p:blipFill>
        <p:spPr>
          <a:xfrm flipH="1">
            <a:off x="107504" y="1860817"/>
            <a:ext cx="5184576" cy="4941963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1907704" y="1892185"/>
            <a:ext cx="613542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pt-PT" sz="2400" dirty="0"/>
              <a:t>As fontes de poluição do ar </a:t>
            </a:r>
            <a:r>
              <a:rPr lang="pt-PT" sz="2400" b="1" dirty="0"/>
              <a:t>_____________</a:t>
            </a:r>
            <a:r>
              <a:rPr lang="pt-PT" sz="2400" dirty="0"/>
              <a:t> incluem o ar exterior, os animais domésticos e a emissão de substâncias de materiais de construção.</a:t>
            </a:r>
          </a:p>
          <a:p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888332-5544-4916-8086-0B69F5F90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/>
          <a:stretch/>
        </p:blipFill>
        <p:spPr>
          <a:xfrm>
            <a:off x="107504" y="0"/>
            <a:ext cx="9222607" cy="721975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6. </a:t>
            </a:r>
            <a:r>
              <a:rPr lang="pt-PT" sz="2400" dirty="0"/>
              <a:t>A poluição do ar exterior tem consequências, como o aumento do efeito de </a:t>
            </a:r>
            <a:r>
              <a:rPr lang="pt-PT" sz="2400" b="1" dirty="0"/>
              <a:t>________________</a:t>
            </a:r>
            <a:r>
              <a:rPr lang="pt-PT" sz="2400" dirty="0"/>
              <a:t> e doenças humanas graves.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68F7B46-8F1E-49DF-A182-628D6CA46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5" y="2420888"/>
            <a:ext cx="67900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pt-PT" sz="2400" dirty="0"/>
              <a:t>A má qualidade do ar interior deve-se muitas vezes ao </a:t>
            </a:r>
            <a:r>
              <a:rPr lang="pt-PT" sz="2400" b="1" dirty="0"/>
              <a:t>____________</a:t>
            </a:r>
            <a:r>
              <a:rPr lang="pt-PT" sz="2400" dirty="0"/>
              <a:t>, que pode causar cancro dos pulmões, bronquite e doenças cardiovasculares.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8CDE3EB-62DF-4BCF-B13D-10C3007F1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urso de peluche, urso, sentado, castanho&#10;&#10;Descrição gerada com confiança muito alta">
            <a:extLst>
              <a:ext uri="{FF2B5EF4-FFF2-40B4-BE49-F238E27FC236}">
                <a16:creationId xmlns:a16="http://schemas.microsoft.com/office/drawing/2014/main" id="{2DB43C24-5CFF-4BE7-A848-21708C96D92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50621"/>
            <a:ext cx="4138488" cy="317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5832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8. </a:t>
            </a:r>
            <a:r>
              <a:rPr lang="pt-PT" sz="2400" dirty="0"/>
              <a:t>A contaminação da </a:t>
            </a:r>
            <a:r>
              <a:rPr lang="pt-PT" sz="2400" b="1" dirty="0"/>
              <a:t>________________</a:t>
            </a:r>
            <a:r>
              <a:rPr lang="pt-PT" sz="2400" dirty="0"/>
              <a:t> pode ser causa de epidemias muito graves, como a da cólera.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5EDD44-57A2-4F6D-9F80-CB68F1475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ABDD825-E179-48F5-AC89-19B8D7F1F4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3" t="-1206" r="7108"/>
          <a:stretch/>
        </p:blipFill>
        <p:spPr>
          <a:xfrm>
            <a:off x="6012160" y="2780928"/>
            <a:ext cx="2841842" cy="2597185"/>
          </a:xfrm>
          <a:prstGeom prst="ellipse">
            <a:avLst/>
          </a:prstGeom>
          <a:ln w="381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1938876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9. </a:t>
            </a:r>
            <a:r>
              <a:rPr lang="pt-PT" sz="2400" dirty="0"/>
              <a:t>Para controlar a poluição do ar interior devem remover- se, se possível, as fontes poluentes e manter uma boa ventilação nas </a:t>
            </a:r>
            <a:r>
              <a:rPr lang="pt-PT" sz="2400" b="1" dirty="0"/>
              <a:t>________________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7B2F7D-859C-4102-A970-D8C13B53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isa&#10;&#10;Descrição gerada com confiança alta">
            <a:extLst>
              <a:ext uri="{FF2B5EF4-FFF2-40B4-BE49-F238E27FC236}">
                <a16:creationId xmlns:a16="http://schemas.microsoft.com/office/drawing/2014/main" id="{B24580D4-D4EA-4144-B869-E502F21FC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07284"/>
            <a:ext cx="3996184" cy="314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019346"/>
            <a:ext cx="38884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10. </a:t>
            </a:r>
            <a:r>
              <a:rPr lang="pt-PT" sz="2400" dirty="0"/>
              <a:t>Para reduzir a poluição, há medidas que devem ser adotadas, como utilizar fontes de energia </a:t>
            </a:r>
            <a:r>
              <a:rPr lang="pt-PT" sz="2400" b="1" dirty="0"/>
              <a:t>________________</a:t>
            </a:r>
            <a:r>
              <a:rPr lang="pt-PT" sz="2400" dirty="0"/>
              <a:t>, prevenir os incêndios e separar o lixo.</a:t>
            </a:r>
            <a:endParaRPr lang="pt-PT" sz="3200" dirty="0"/>
          </a:p>
          <a:p>
            <a:endParaRPr lang="pt-PT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7083A1-CF25-47CB-84F5-1A86993AB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ntentor, caixote, coisa, seguinte&#10;&#10;Descrição gerada com confiança muito alta">
            <a:extLst>
              <a:ext uri="{FF2B5EF4-FFF2-40B4-BE49-F238E27FC236}">
                <a16:creationId xmlns:a16="http://schemas.microsoft.com/office/drawing/2014/main" id="{DEF2D199-4A4C-4F22-8AD8-F6C02879F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881" y="1905295"/>
            <a:ext cx="4290185" cy="438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412257C-8E8B-454A-8505-3269E7967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essoa, exterior, patinagem, homem&#10;&#10;Descrição gerada com confiança muito alta">
            <a:extLst>
              <a:ext uri="{FF2B5EF4-FFF2-40B4-BE49-F238E27FC236}">
                <a16:creationId xmlns:a16="http://schemas.microsoft.com/office/drawing/2014/main" id="{F197C92F-0267-4143-B9B1-79B5E6424E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91" y="836712"/>
            <a:ext cx="4187209" cy="593746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2" y="2276872"/>
            <a:ext cx="45365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pt-PT" sz="2400" dirty="0"/>
              <a:t>A higiene </a:t>
            </a:r>
            <a:r>
              <a:rPr lang="pt-PT" sz="2400" b="1" dirty="0">
                <a:solidFill>
                  <a:srgbClr val="C00000"/>
                </a:solidFill>
              </a:rPr>
              <a:t>corporal</a:t>
            </a:r>
            <a:r>
              <a:rPr lang="pt-PT" sz="2400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visa manter a limpeza e o bom funcionamento do corpo.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657FBA-884F-4A50-9315-AD3D5467F6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9819498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0" y="2276872"/>
            <a:ext cx="78488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pt-PT" sz="2400" dirty="0"/>
              <a:t>Manter uma postura correta, usar roupa e </a:t>
            </a:r>
            <a:r>
              <a:rPr lang="pt-PT" sz="2400" b="1" dirty="0">
                <a:solidFill>
                  <a:srgbClr val="C00000"/>
                </a:solidFill>
              </a:rPr>
              <a:t>calçado</a:t>
            </a:r>
            <a:r>
              <a:rPr lang="pt-PT" sz="2400" b="1" dirty="0"/>
              <a:t> </a:t>
            </a:r>
            <a:r>
              <a:rPr lang="pt-PT" sz="2400" dirty="0"/>
              <a:t>limpos e respeitar as horas de sono são medidas de higiene corporal.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7AED7B4-D638-4EE8-8B84-9BB1F81A9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essoas, mulher, parede&#10;&#10;Descrição gerada com confiança alta">
            <a:extLst>
              <a:ext uri="{FF2B5EF4-FFF2-40B4-BE49-F238E27FC236}">
                <a16:creationId xmlns:a16="http://schemas.microsoft.com/office/drawing/2014/main" id="{25142E3F-3FB4-4726-8772-529152AAC7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1979"/>
            <a:ext cx="7668344" cy="409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59277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076057" y="2276872"/>
            <a:ext cx="40537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pt-PT" sz="2400" dirty="0"/>
              <a:t>A higiene </a:t>
            </a:r>
            <a:r>
              <a:rPr lang="pt-PT" sz="2400" b="1" dirty="0">
                <a:solidFill>
                  <a:srgbClr val="C00000"/>
                </a:solidFill>
              </a:rPr>
              <a:t>mental</a:t>
            </a:r>
            <a:r>
              <a:rPr lang="pt-PT" sz="2400" dirty="0"/>
              <a:t> procura evitar situações que possam causar perturbações psíquicas.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36A357-8ABB-46DC-AFF2-92215E7D5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ose, grupo, fotografia&#10;&#10;Descrição gerada com confiança muito alta">
            <a:extLst>
              <a:ext uri="{FF2B5EF4-FFF2-40B4-BE49-F238E27FC236}">
                <a16:creationId xmlns:a16="http://schemas.microsoft.com/office/drawing/2014/main" id="{E7B70506-2046-4660-99B2-FF246F3CBE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512531"/>
            <a:ext cx="5788567" cy="534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81245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vestuário&#10;&#10;Descrição gerada com confiança alta">
            <a:extLst>
              <a:ext uri="{FF2B5EF4-FFF2-40B4-BE49-F238E27FC236}">
                <a16:creationId xmlns:a16="http://schemas.microsoft.com/office/drawing/2014/main" id="{531188AA-C424-4006-A7B6-9BCB7BD5FB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33"/>
          <a:stretch/>
        </p:blipFill>
        <p:spPr>
          <a:xfrm>
            <a:off x="5220073" y="3323599"/>
            <a:ext cx="3923928" cy="316242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0" y="2276872"/>
            <a:ext cx="74168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pt-PT" sz="2400" dirty="0"/>
              <a:t>Limpar bem a cozinha, os utensílios e o espaço onde se come, assim como lavar bem as frutas e os legumes, são regras de higiene </a:t>
            </a:r>
            <a:r>
              <a:rPr lang="pt-PT" sz="2400" b="1" dirty="0">
                <a:solidFill>
                  <a:srgbClr val="C00000"/>
                </a:solidFill>
              </a:rPr>
              <a:t>alimentar</a:t>
            </a:r>
            <a:r>
              <a:rPr lang="pt-PT" sz="2400" dirty="0"/>
              <a:t>.</a:t>
            </a:r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FCCD603-ED26-4A69-851D-28D24C110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5320873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81259B5-EA96-44EC-A6A2-46C89BB74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gato, sentado, animal, seguinte&#10;&#10;Descrição gerada com confiança muito alta">
            <a:extLst>
              <a:ext uri="{FF2B5EF4-FFF2-40B4-BE49-F238E27FC236}">
                <a16:creationId xmlns:a16="http://schemas.microsoft.com/office/drawing/2014/main" id="{4BAF7B1B-E775-4958-9652-71B75AB969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"/>
          <a:stretch/>
        </p:blipFill>
        <p:spPr>
          <a:xfrm flipH="1">
            <a:off x="107504" y="1860817"/>
            <a:ext cx="5184576" cy="4941963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1892961" y="2261517"/>
            <a:ext cx="62646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pt-PT" sz="2400" dirty="0"/>
              <a:t>As fontes de poluição do ar </a:t>
            </a:r>
            <a:r>
              <a:rPr lang="pt-PT" sz="2400" b="1" dirty="0">
                <a:solidFill>
                  <a:srgbClr val="C00000"/>
                </a:solidFill>
              </a:rPr>
              <a:t>interior</a:t>
            </a:r>
            <a:r>
              <a:rPr lang="pt-PT" sz="2400" dirty="0"/>
              <a:t> incluem o ar exterior, os animais domésticos e a emissão de substâncias de materiais de construção.</a:t>
            </a:r>
          </a:p>
          <a:p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2215941531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888332-5544-4916-8086-0B69F5F90A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"/>
          <a:stretch/>
        </p:blipFill>
        <p:spPr>
          <a:xfrm>
            <a:off x="107504" y="0"/>
            <a:ext cx="9222607" cy="721975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75608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6. </a:t>
            </a:r>
            <a:r>
              <a:rPr lang="pt-PT" sz="2400" dirty="0"/>
              <a:t>A poluição do ar exterior tem consequências, como o aumento do efeito de </a:t>
            </a:r>
            <a:r>
              <a:rPr lang="pt-PT" sz="2400" b="1" dirty="0">
                <a:solidFill>
                  <a:srgbClr val="C00000"/>
                </a:solidFill>
              </a:rPr>
              <a:t>estufa</a:t>
            </a:r>
            <a:r>
              <a:rPr lang="pt-PT" sz="2400" dirty="0"/>
              <a:t> e doenças humanas graves.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68F7B46-8F1E-49DF-A182-628D6CA46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2139447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pt-PT" sz="2400" dirty="0"/>
              <a:t>A má qualidade do ar interior deve-se muitas vezes ao </a:t>
            </a:r>
            <a:r>
              <a:rPr lang="pt-PT" sz="2400" b="1" dirty="0">
                <a:solidFill>
                  <a:srgbClr val="C00000"/>
                </a:solidFill>
              </a:rPr>
              <a:t>tabaco</a:t>
            </a:r>
            <a:r>
              <a:rPr lang="pt-PT" sz="2400" dirty="0"/>
              <a:t>, que pode causar cancro dos pulmões, bronquite e doenças cardiovasculares.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8CDE3EB-62DF-4BCF-B13D-10C3007F1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urso de peluche, urso, sentado, castanho&#10;&#10;Descrição gerada com confiança muito alta">
            <a:extLst>
              <a:ext uri="{FF2B5EF4-FFF2-40B4-BE49-F238E27FC236}">
                <a16:creationId xmlns:a16="http://schemas.microsoft.com/office/drawing/2014/main" id="{2DB43C24-5CFF-4BE7-A848-21708C96D92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50621"/>
            <a:ext cx="4138488" cy="317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12479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6408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8. </a:t>
            </a:r>
            <a:r>
              <a:rPr lang="pt-PT" sz="2400" dirty="0"/>
              <a:t>A contaminação da </a:t>
            </a:r>
            <a:r>
              <a:rPr lang="pt-PT" sz="2400" b="1" dirty="0">
                <a:solidFill>
                  <a:srgbClr val="C00000"/>
                </a:solidFill>
              </a:rPr>
              <a:t>água</a:t>
            </a:r>
            <a:r>
              <a:rPr lang="pt-PT" sz="2400" dirty="0"/>
              <a:t> pode ser causa de epidemias muito graves, como a da cólera.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5EDD44-57A2-4F6D-9F80-CB68F1475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6ABDD825-E179-48F5-AC89-19B8D7F1F4A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3" t="-1206" r="7108"/>
          <a:stretch/>
        </p:blipFill>
        <p:spPr>
          <a:xfrm>
            <a:off x="6012160" y="2780928"/>
            <a:ext cx="2841842" cy="2597185"/>
          </a:xfrm>
          <a:prstGeom prst="ellipse">
            <a:avLst/>
          </a:prstGeom>
          <a:ln w="381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5355848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1938876"/>
            <a:ext cx="6264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9. </a:t>
            </a:r>
            <a:r>
              <a:rPr lang="pt-PT" sz="2400" dirty="0"/>
              <a:t>Para controlar a poluição do ar interior devem remover- se, se possível, as fontes poluentes e manter uma boa ventilação nas </a:t>
            </a:r>
            <a:r>
              <a:rPr lang="pt-PT" sz="2400" b="1" dirty="0">
                <a:solidFill>
                  <a:srgbClr val="C00000"/>
                </a:solidFill>
              </a:rPr>
              <a:t>habitações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7B2F7D-859C-4102-A970-D8C13B53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isa&#10;&#10;Descrição gerada com confiança alta">
            <a:extLst>
              <a:ext uri="{FF2B5EF4-FFF2-40B4-BE49-F238E27FC236}">
                <a16:creationId xmlns:a16="http://schemas.microsoft.com/office/drawing/2014/main" id="{B24580D4-D4EA-4144-B869-E502F21FC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07284"/>
            <a:ext cx="3996184" cy="314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40122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019346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10. </a:t>
            </a:r>
            <a:r>
              <a:rPr lang="pt-PT" sz="2400" dirty="0"/>
              <a:t>Para reduzir a poluição, há medidas que devem ser adotadas, como utilizar fontes de energia </a:t>
            </a:r>
            <a:r>
              <a:rPr lang="pt-PT" sz="2400" b="1" dirty="0">
                <a:solidFill>
                  <a:srgbClr val="C00000"/>
                </a:solidFill>
              </a:rPr>
              <a:t>renováveis</a:t>
            </a:r>
            <a:r>
              <a:rPr lang="pt-PT" sz="2400" dirty="0"/>
              <a:t>, prevenir os incêndios e separar o lixo.</a:t>
            </a:r>
            <a:endParaRPr lang="pt-PT" sz="3200" dirty="0"/>
          </a:p>
          <a:p>
            <a:endParaRPr lang="pt-PT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7083A1-CF25-47CB-84F5-1A86993AB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ntentor, caixote, coisa, seguinte&#10;&#10;Descrição gerada com confiança muito alta">
            <a:extLst>
              <a:ext uri="{FF2B5EF4-FFF2-40B4-BE49-F238E27FC236}">
                <a16:creationId xmlns:a16="http://schemas.microsoft.com/office/drawing/2014/main" id="{DEF2D199-4A4C-4F22-8AD8-F6C02879F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881" y="1905295"/>
            <a:ext cx="4290185" cy="438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48315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3150</TotalTime>
  <Words>491</Words>
  <Application>Microsoft Office PowerPoint</Application>
  <PresentationFormat>Apresentação no Ecrã (4:3)</PresentationFormat>
  <Paragraphs>29</Paragraphs>
  <Slides>23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248</cp:revision>
  <dcterms:created xsi:type="dcterms:W3CDTF">2011-10-19T09:30:38Z</dcterms:created>
  <dcterms:modified xsi:type="dcterms:W3CDTF">2017-07-05T11:17:33Z</dcterms:modified>
</cp:coreProperties>
</file>