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9"/>
  </p:notesMasterIdLst>
  <p:sldIdLst>
    <p:sldId id="264" r:id="rId2"/>
    <p:sldId id="509" r:id="rId3"/>
    <p:sldId id="512" r:id="rId4"/>
    <p:sldId id="266" r:id="rId5"/>
    <p:sldId id="511" r:id="rId6"/>
    <p:sldId id="513" r:id="rId7"/>
    <p:sldId id="262" r:id="rId8"/>
    <p:sldId id="368" r:id="rId9"/>
    <p:sldId id="515" r:id="rId10"/>
    <p:sldId id="516" r:id="rId11"/>
    <p:sldId id="604" r:id="rId12"/>
    <p:sldId id="517" r:id="rId13"/>
    <p:sldId id="518" r:id="rId14"/>
    <p:sldId id="520" r:id="rId15"/>
    <p:sldId id="521" r:id="rId16"/>
    <p:sldId id="522" r:id="rId17"/>
    <p:sldId id="523" r:id="rId18"/>
    <p:sldId id="524" r:id="rId19"/>
    <p:sldId id="489" r:id="rId20"/>
    <p:sldId id="525" r:id="rId21"/>
    <p:sldId id="527" r:id="rId22"/>
    <p:sldId id="528" r:id="rId23"/>
    <p:sldId id="529" r:id="rId24"/>
    <p:sldId id="530" r:id="rId25"/>
    <p:sldId id="531" r:id="rId26"/>
    <p:sldId id="532" r:id="rId27"/>
    <p:sldId id="533" r:id="rId28"/>
    <p:sldId id="605" r:id="rId29"/>
    <p:sldId id="534" r:id="rId30"/>
    <p:sldId id="582" r:id="rId31"/>
    <p:sldId id="583" r:id="rId32"/>
    <p:sldId id="538" r:id="rId33"/>
    <p:sldId id="539" r:id="rId34"/>
    <p:sldId id="540" r:id="rId35"/>
    <p:sldId id="541" r:id="rId36"/>
    <p:sldId id="542" r:id="rId37"/>
    <p:sldId id="543" r:id="rId38"/>
    <p:sldId id="544" r:id="rId39"/>
    <p:sldId id="545" r:id="rId40"/>
    <p:sldId id="546" r:id="rId41"/>
    <p:sldId id="547" r:id="rId42"/>
    <p:sldId id="548" r:id="rId43"/>
    <p:sldId id="549" r:id="rId44"/>
    <p:sldId id="550" r:id="rId45"/>
    <p:sldId id="551" r:id="rId46"/>
    <p:sldId id="552" r:id="rId47"/>
    <p:sldId id="585" r:id="rId48"/>
    <p:sldId id="586" r:id="rId49"/>
    <p:sldId id="587" r:id="rId50"/>
    <p:sldId id="553" r:id="rId51"/>
    <p:sldId id="554" r:id="rId52"/>
    <p:sldId id="555" r:id="rId53"/>
    <p:sldId id="556" r:id="rId54"/>
    <p:sldId id="557" r:id="rId55"/>
    <p:sldId id="558" r:id="rId56"/>
    <p:sldId id="476" r:id="rId57"/>
    <p:sldId id="568" r:id="rId58"/>
    <p:sldId id="560" r:id="rId59"/>
    <p:sldId id="561" r:id="rId60"/>
    <p:sldId id="565" r:id="rId61"/>
    <p:sldId id="562" r:id="rId62"/>
    <p:sldId id="563" r:id="rId63"/>
    <p:sldId id="564" r:id="rId64"/>
    <p:sldId id="447" r:id="rId65"/>
    <p:sldId id="566" r:id="rId66"/>
    <p:sldId id="606" r:id="rId67"/>
    <p:sldId id="514" r:id="rId68"/>
    <p:sldId id="569" r:id="rId69"/>
    <p:sldId id="570" r:id="rId70"/>
    <p:sldId id="592" r:id="rId71"/>
    <p:sldId id="598" r:id="rId72"/>
    <p:sldId id="430" r:id="rId73"/>
    <p:sldId id="572" r:id="rId74"/>
    <p:sldId id="571" r:id="rId75"/>
    <p:sldId id="292" r:id="rId76"/>
    <p:sldId id="573" r:id="rId77"/>
    <p:sldId id="574" r:id="rId78"/>
    <p:sldId id="575" r:id="rId79"/>
    <p:sldId id="576" r:id="rId80"/>
    <p:sldId id="577" r:id="rId81"/>
    <p:sldId id="578" r:id="rId82"/>
    <p:sldId id="579" r:id="rId83"/>
    <p:sldId id="600" r:id="rId84"/>
    <p:sldId id="601" r:id="rId85"/>
    <p:sldId id="602" r:id="rId86"/>
    <p:sldId id="603" r:id="rId87"/>
    <p:sldId id="349" r:id="rId8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ia José Festas" initials="MJF" lastIdx="5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CC52D"/>
    <a:srgbClr val="FFFFFF"/>
    <a:srgbClr val="0057D6"/>
    <a:srgbClr val="009200"/>
    <a:srgbClr val="00409E"/>
    <a:srgbClr val="FCCD04"/>
    <a:srgbClr val="EE0000"/>
    <a:srgbClr val="B8A200"/>
    <a:srgbClr val="A49000"/>
    <a:srgbClr val="FFF5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7853C-536D-4A76-A0AE-DD22124D55A5}" styleName="Estilo com Tema 1 - Destaqu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60" autoAdjust="0"/>
    <p:restoredTop sz="86284"/>
  </p:normalViewPr>
  <p:slideViewPr>
    <p:cSldViewPr snapToGrid="0" snapToObjects="1">
      <p:cViewPr varScale="1">
        <p:scale>
          <a:sx n="95" d="100"/>
          <a:sy n="95" d="100"/>
        </p:scale>
        <p:origin x="1308" y="84"/>
      </p:cViewPr>
      <p:guideLst>
        <p:guide orient="horz" pos="2137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commentAuthors" Target="commentAuthors.xml"/><Relationship Id="rId95" Type="http://schemas.microsoft.com/office/2015/10/relationships/revisionInfo" Target="revisionInfo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AC366D-9477-B541-B509-6843C4B89A5C}" type="datetimeFigureOut">
              <a:rPr lang="pt-PT" smtClean="0"/>
              <a:pPr/>
              <a:t>09/08/2017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BFD33B-3B09-6842-88C4-F7530C1E94C5}" type="slidenum">
              <a:rPr lang="pt-PT" smtClean="0"/>
              <a:pPr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800625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1DF8E0-F273-C840-96EF-BE7CFE4A1447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04922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08924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4</a:t>
            </a:fld>
            <a:endParaRPr lang="pt-PT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7</a:t>
            </a:fld>
            <a:endParaRPr lang="pt-PT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8</a:t>
            </a:fld>
            <a:endParaRPr lang="pt-PT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0162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925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98342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6229481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7733888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303747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147402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148107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312035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b="1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19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512031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b="1" strike="no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28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905194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29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122348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50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2256482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54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723632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55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6976399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56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9786484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u="sn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57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465859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67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71743093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68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776620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69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155987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70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66559650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71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250000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75</a:t>
            </a:fld>
            <a:endParaRPr lang="pt-PT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76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2038112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77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209261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78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666227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79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9527850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80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1490312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81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72637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82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09516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83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885935582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84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1629912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85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354176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PT" strike="sngStrik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BFD33B-3B09-6842-88C4-F7530C1E94C5}" type="slidenum">
              <a:rPr lang="pt-PT" smtClean="0"/>
              <a:pPr/>
              <a:t>86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408384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8496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96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916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63203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699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733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39413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30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39498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962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459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5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Click to edit Master text styles</a:t>
            </a:r>
          </a:p>
          <a:p>
            <a:pPr lvl="1"/>
            <a:r>
              <a:rPr lang="pt-PT"/>
              <a:t>Second level</a:t>
            </a:r>
          </a:p>
          <a:p>
            <a:pPr lvl="2"/>
            <a:r>
              <a:rPr lang="pt-PT"/>
              <a:t>Third level</a:t>
            </a:r>
          </a:p>
          <a:p>
            <a:pPr lvl="3"/>
            <a:r>
              <a:rPr lang="pt-PT"/>
              <a:t>Fourth level</a:t>
            </a:r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7E891-8E5B-3A4B-A3F2-96D964C7DCC6}" type="datetimeFigureOut">
              <a:rPr lang="en-US" smtClean="0"/>
              <a:pPr/>
              <a:t>8/9/2017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D37E57-6AB6-FC42-8EBF-22281BDABB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17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tif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iff"/><Relationship Id="rId1" Type="http://schemas.openxmlformats.org/officeDocument/2006/relationships/slideLayout" Target="../slideLayouts/slideLayout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iff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if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tiff"/><Relationship Id="rId4" Type="http://schemas.openxmlformats.org/officeDocument/2006/relationships/image" Target="../media/image29.tif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tiff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tiff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tiff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tiff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tiff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tiff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tiff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tiff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tiff"/><Relationship Id="rId1" Type="http://schemas.openxmlformats.org/officeDocument/2006/relationships/slideLayout" Target="../slideLayouts/slideLayout8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7.tiff"/><Relationship Id="rId1" Type="http://schemas.openxmlformats.org/officeDocument/2006/relationships/slideLayout" Target="../slideLayouts/slideLayout8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tiff"/><Relationship Id="rId2" Type="http://schemas.openxmlformats.org/officeDocument/2006/relationships/image" Target="../media/image48.tif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0.tif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tiff"/><Relationship Id="rId2" Type="http://schemas.openxmlformats.org/officeDocument/2006/relationships/image" Target="../media/image51.tif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53.tif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tiff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tiff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tif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tif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tiff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tiff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f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f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8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8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tiff"/><Relationship Id="rId1" Type="http://schemas.openxmlformats.org/officeDocument/2006/relationships/slideLayout" Target="../slideLayouts/slideLayout8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tif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tif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8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tiff"/><Relationship Id="rId7" Type="http://schemas.openxmlformats.org/officeDocument/2006/relationships/image" Target="../media/image72.tif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1.tiff"/><Relationship Id="rId5" Type="http://schemas.openxmlformats.org/officeDocument/2006/relationships/image" Target="../media/image70.tiff"/><Relationship Id="rId4" Type="http://schemas.openxmlformats.org/officeDocument/2006/relationships/image" Target="../media/image69.tiff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tiff"/><Relationship Id="rId3" Type="http://schemas.openxmlformats.org/officeDocument/2006/relationships/image" Target="../media/image73.tiff"/><Relationship Id="rId7" Type="http://schemas.openxmlformats.org/officeDocument/2006/relationships/image" Target="../media/image77.tif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6.tiff"/><Relationship Id="rId5" Type="http://schemas.openxmlformats.org/officeDocument/2006/relationships/image" Target="../media/image75.tiff"/><Relationship Id="rId4" Type="http://schemas.openxmlformats.org/officeDocument/2006/relationships/image" Target="../media/image74.tiff"/><Relationship Id="rId9" Type="http://schemas.openxmlformats.org/officeDocument/2006/relationships/image" Target="../media/image79.tif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tif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81.tiff"/><Relationship Id="rId4" Type="http://schemas.openxmlformats.org/officeDocument/2006/relationships/image" Target="../media/image73.tiff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tiff"/><Relationship Id="rId1" Type="http://schemas.openxmlformats.org/officeDocument/2006/relationships/slideLayout" Target="../slideLayouts/slideLayout8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tiff"/><Relationship Id="rId2" Type="http://schemas.openxmlformats.org/officeDocument/2006/relationships/image" Target="../media/image83.tiff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5.tiff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tiff"/><Relationship Id="rId1" Type="http://schemas.openxmlformats.org/officeDocument/2006/relationships/slideLayout" Target="../slideLayouts/slideLayout8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tif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tiff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38"/>
            <a:ext cx="9144000" cy="6855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9645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9" name="Rounded Rectangle 12"/>
          <p:cNvSpPr/>
          <p:nvPr/>
        </p:nvSpPr>
        <p:spPr>
          <a:xfrm>
            <a:off x="288000" y="288000"/>
            <a:ext cx="2979075" cy="6120000"/>
          </a:xfrm>
          <a:prstGeom prst="roundRect">
            <a:avLst/>
          </a:prstGeom>
          <a:solidFill>
            <a:srgbClr val="9CC52D">
              <a:alpha val="89804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470980" y="470355"/>
            <a:ext cx="2879844" cy="1604133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500"/>
              </a:lnSpc>
            </a:pPr>
            <a:r>
              <a:rPr lang="pt-PT" sz="3600" b="1" dirty="0">
                <a:solidFill>
                  <a:schemeClr val="bg1"/>
                </a:solidFill>
              </a:rPr>
              <a:t>Qual é a importância de uma alimentação equilibrada </a:t>
            </a:r>
            <a:br>
              <a:rPr lang="pt-PT" sz="3600" b="1" dirty="0">
                <a:solidFill>
                  <a:schemeClr val="bg1"/>
                </a:solidFill>
              </a:rPr>
            </a:br>
            <a:r>
              <a:rPr lang="pt-PT" sz="3600" b="1" dirty="0">
                <a:solidFill>
                  <a:schemeClr val="bg1"/>
                </a:solidFill>
              </a:rPr>
              <a:t>e segura?</a:t>
            </a:r>
            <a:endParaRPr lang="pt-PT" sz="3600" b="1" spc="-50" dirty="0">
              <a:solidFill>
                <a:schemeClr val="bg1"/>
              </a:solidFill>
            </a:endParaRPr>
          </a:p>
        </p:txBody>
      </p:sp>
      <p:sp>
        <p:nvSpPr>
          <p:cNvPr id="11" name="Text Placeholder 3"/>
          <p:cNvSpPr txBox="1">
            <a:spLocks/>
          </p:cNvSpPr>
          <p:nvPr/>
        </p:nvSpPr>
        <p:spPr>
          <a:xfrm>
            <a:off x="519687" y="3334326"/>
            <a:ext cx="2831137" cy="3073674"/>
          </a:xfrm>
          <a:prstGeom prst="rect">
            <a:avLst/>
          </a:prstGeom>
          <a:noFill/>
        </p:spPr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pt-PT" sz="2000" b="1" spc="-40" dirty="0"/>
              <a:t>Objetivo geral 1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1600" dirty="0"/>
              <a:t>Compreender a importância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1600" dirty="0"/>
              <a:t>de uma alimentação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1600" dirty="0"/>
              <a:t>equilibrada e segura</a:t>
            </a:r>
          </a:p>
          <a:p>
            <a:pPr marL="0" indent="0">
              <a:buNone/>
            </a:pPr>
            <a:endParaRPr lang="pt-PT" sz="1200" dirty="0">
              <a:solidFill>
                <a:srgbClr val="6370D4"/>
              </a:solidFill>
            </a:endParaRPr>
          </a:p>
          <a:p>
            <a:pPr marL="0" indent="0">
              <a:lnSpc>
                <a:spcPts val="1600"/>
              </a:lnSpc>
              <a:spcBef>
                <a:spcPts val="0"/>
              </a:spcBef>
              <a:buNone/>
            </a:pPr>
            <a:r>
              <a:rPr lang="pt-PT" sz="1600" spc="-20" dirty="0">
                <a:solidFill>
                  <a:srgbClr val="000000"/>
                </a:solidFill>
              </a:rPr>
              <a:t>Domínio: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1500" b="1" spc="-20" dirty="0"/>
              <a:t>Processos vitais comuns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1500" b="1" spc="-20" dirty="0"/>
              <a:t>aos seres vivos</a:t>
            </a:r>
          </a:p>
          <a:p>
            <a:pPr marL="0" indent="0">
              <a:buNone/>
            </a:pPr>
            <a:endParaRPr lang="pt-PT" sz="1200" dirty="0">
              <a:solidFill>
                <a:srgbClr val="6370D4"/>
              </a:solidFill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pt-PT" sz="1400" spc="-30" dirty="0">
                <a:solidFill>
                  <a:srgbClr val="000000"/>
                </a:solidFill>
              </a:rPr>
              <a:t>Subdomínio: 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PT" sz="1400" b="1" dirty="0"/>
              <a:t>Trocas nutricionais entre o organismo e o meio: nos animais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</p:spTree>
    <p:extLst>
      <p:ext uri="{BB962C8B-B14F-4D97-AF65-F5344CB8AC3E}">
        <p14:creationId xmlns:p14="http://schemas.microsoft.com/office/powerpoint/2010/main" val="589689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9"/>
          <p:cNvSpPr txBox="1"/>
          <p:nvPr/>
        </p:nvSpPr>
        <p:spPr>
          <a:xfrm>
            <a:off x="708279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pic>
        <p:nvPicPr>
          <p:cNvPr id="5" name="Picture 3" descr="20143772_VD_F746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73252" y="0"/>
            <a:ext cx="4891314" cy="6858000"/>
          </a:xfrm>
          <a:prstGeom prst="rect">
            <a:avLst/>
          </a:prstGeom>
        </p:spPr>
      </p:pic>
      <p:sp>
        <p:nvSpPr>
          <p:cNvPr id="7" name="Rounded Rectangle 25"/>
          <p:cNvSpPr/>
          <p:nvPr/>
        </p:nvSpPr>
        <p:spPr>
          <a:xfrm>
            <a:off x="306802" y="2487705"/>
            <a:ext cx="4807074" cy="2641600"/>
          </a:xfrm>
          <a:prstGeom prst="roundRect">
            <a:avLst>
              <a:gd name="adj" fmla="val 17952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</a:t>
            </a:r>
            <a:r>
              <a:rPr lang="pt-PT" sz="28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 </a:t>
            </a:r>
            <a:r>
              <a:rPr lang="pt-PT" sz="28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alimentação</a:t>
            </a:r>
            <a:r>
              <a:rPr lang="pt-PT" sz="28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 </a:t>
            </a:r>
            <a:r>
              <a:rPr lang="pt-PT" sz="28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é o conjunto de processos de _______, __________ e ________ </a:t>
            </a:r>
          </a:p>
          <a:p>
            <a:r>
              <a:rPr lang="pt-PT" sz="28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de </a:t>
            </a:r>
            <a:r>
              <a:rPr lang="pt-PT" sz="28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alimentos</a:t>
            </a:r>
            <a:r>
              <a:rPr lang="pt-PT" sz="28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.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9" name="Rounded Rectangle 4"/>
          <p:cNvSpPr/>
          <p:nvPr/>
        </p:nvSpPr>
        <p:spPr>
          <a:xfrm>
            <a:off x="451943" y="457256"/>
            <a:ext cx="4773199" cy="814496"/>
          </a:xfrm>
          <a:prstGeom prst="roundRect">
            <a:avLst>
              <a:gd name="adj" fmla="val 18288"/>
            </a:avLst>
          </a:prstGeom>
          <a:solidFill>
            <a:srgbClr val="9CC52D"/>
          </a:solidFill>
          <a:ln>
            <a:solidFill>
              <a:srgbClr val="9CC5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O que é a alimentação?</a:t>
            </a:r>
          </a:p>
        </p:txBody>
      </p:sp>
      <p:sp>
        <p:nvSpPr>
          <p:cNvPr id="6" name="Retângulo Arredondado 5"/>
          <p:cNvSpPr/>
          <p:nvPr/>
        </p:nvSpPr>
        <p:spPr>
          <a:xfrm>
            <a:off x="2838542" y="3377269"/>
            <a:ext cx="1434710" cy="3673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escolha</a:t>
            </a:r>
            <a:endParaRPr lang="pt-PT" sz="3200" b="1" dirty="0"/>
          </a:p>
        </p:txBody>
      </p:sp>
      <p:sp>
        <p:nvSpPr>
          <p:cNvPr id="10" name="Retângulo Arredondado 9"/>
          <p:cNvSpPr/>
          <p:nvPr/>
        </p:nvSpPr>
        <p:spPr>
          <a:xfrm>
            <a:off x="420413" y="3734077"/>
            <a:ext cx="1997023" cy="458554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preparação</a:t>
            </a:r>
            <a:endParaRPr lang="pt-PT" sz="3200" b="1" dirty="0"/>
          </a:p>
        </p:txBody>
      </p:sp>
      <p:sp>
        <p:nvSpPr>
          <p:cNvPr id="11" name="Retângulo Arredondado 10"/>
          <p:cNvSpPr/>
          <p:nvPr/>
        </p:nvSpPr>
        <p:spPr>
          <a:xfrm>
            <a:off x="2574929" y="3747841"/>
            <a:ext cx="1572657" cy="455899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800" b="1" dirty="0"/>
              <a:t>ingestão</a:t>
            </a:r>
            <a:endParaRPr lang="pt-PT" sz="3200" b="1" dirty="0"/>
          </a:p>
        </p:txBody>
      </p:sp>
      <p:sp>
        <p:nvSpPr>
          <p:cNvPr id="14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</p:spTree>
    <p:extLst>
      <p:ext uri="{BB962C8B-B14F-4D97-AF65-F5344CB8AC3E}">
        <p14:creationId xmlns:p14="http://schemas.microsoft.com/office/powerpoint/2010/main" val="770208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6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ounded Rectangle 25"/>
          <p:cNvSpPr/>
          <p:nvPr/>
        </p:nvSpPr>
        <p:spPr>
          <a:xfrm>
            <a:off x="451944" y="1555858"/>
            <a:ext cx="4413970" cy="2011219"/>
          </a:xfrm>
          <a:prstGeom prst="roundRect">
            <a:avLst>
              <a:gd name="adj" fmla="val 11681"/>
            </a:avLst>
          </a:prstGeom>
          <a:solidFill>
            <a:schemeClr val="bg1">
              <a:alpha val="84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Alimento</a:t>
            </a:r>
            <a:r>
              <a:rPr lang="pt-PT" sz="2400" dirty="0">
                <a:solidFill>
                  <a:srgbClr val="9CC52D"/>
                </a:solidFill>
                <a:ea typeface="Arial Black" charset="0"/>
                <a:cs typeface="Arial Black" charset="0"/>
              </a:rPr>
              <a:t>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é um produto natural ou transformado que, depois de digerido, é utilizado como fonte de _______ e de _______ pelos seres vivos.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9" name="Rounded Rectangle 4"/>
          <p:cNvSpPr/>
          <p:nvPr/>
        </p:nvSpPr>
        <p:spPr>
          <a:xfrm>
            <a:off x="451944" y="457256"/>
            <a:ext cx="4413970" cy="814496"/>
          </a:xfrm>
          <a:prstGeom prst="roundRect">
            <a:avLst>
              <a:gd name="adj" fmla="val 18288"/>
            </a:avLst>
          </a:prstGeom>
          <a:solidFill>
            <a:srgbClr val="9CC52D"/>
          </a:solidFill>
          <a:ln>
            <a:solidFill>
              <a:srgbClr val="9CC5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O que é um alimento?</a:t>
            </a:r>
          </a:p>
        </p:txBody>
      </p:sp>
      <p:sp>
        <p:nvSpPr>
          <p:cNvPr id="6" name="Retângulo Arredondado 5"/>
          <p:cNvSpPr/>
          <p:nvPr/>
        </p:nvSpPr>
        <p:spPr>
          <a:xfrm>
            <a:off x="797642" y="2746690"/>
            <a:ext cx="1409531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matéria</a:t>
            </a:r>
            <a:endParaRPr lang="pt-PT" sz="2800" b="1" dirty="0"/>
          </a:p>
        </p:txBody>
      </p:sp>
      <p:sp>
        <p:nvSpPr>
          <p:cNvPr id="10" name="Retângulo Arredondado 9"/>
          <p:cNvSpPr/>
          <p:nvPr/>
        </p:nvSpPr>
        <p:spPr>
          <a:xfrm>
            <a:off x="2531851" y="2733338"/>
            <a:ext cx="1451572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energia</a:t>
            </a:r>
            <a:endParaRPr lang="pt-PT" sz="2800" b="1" dirty="0"/>
          </a:p>
        </p:txBody>
      </p:sp>
      <p:sp>
        <p:nvSpPr>
          <p:cNvPr id="11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</p:spTree>
    <p:extLst>
      <p:ext uri="{BB962C8B-B14F-4D97-AF65-F5344CB8AC3E}">
        <p14:creationId xmlns:p14="http://schemas.microsoft.com/office/powerpoint/2010/main" val="1454003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6" grpId="0"/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20143772_VD_F735.jp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496" r="981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590924" y="-3905"/>
            <a:ext cx="6057899" cy="6861905"/>
          </a:xfrm>
          <a:prstGeom prst="rect">
            <a:avLst/>
          </a:prstGeom>
        </p:spPr>
      </p:pic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>
          <a:xfrm>
            <a:off x="397407" y="3310708"/>
            <a:ext cx="3973513" cy="1667197"/>
          </a:xfrm>
        </p:spPr>
        <p:txBody>
          <a:bodyPr/>
          <a:lstStyle/>
          <a:p>
            <a:pPr marL="0" indent="0">
              <a:buNone/>
            </a:pPr>
            <a:r>
              <a:rPr lang="pt-PT" b="1" dirty="0"/>
              <a:t>Nutriente</a:t>
            </a:r>
            <a:r>
              <a:rPr lang="pt-PT" dirty="0"/>
              <a:t> é uma substância indispensável à manutenção da vida que o organismo pode ou não sintetizar.</a:t>
            </a:r>
          </a:p>
        </p:txBody>
      </p:sp>
      <p:sp>
        <p:nvSpPr>
          <p:cNvPr id="13" name="Rounded Rectangle 10"/>
          <p:cNvSpPr/>
          <p:nvPr/>
        </p:nvSpPr>
        <p:spPr>
          <a:xfrm>
            <a:off x="235126" y="295275"/>
            <a:ext cx="5403674" cy="938920"/>
          </a:xfrm>
          <a:prstGeom prst="roundRect">
            <a:avLst>
              <a:gd name="adj" fmla="val 3259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4000" b="1" dirty="0">
                <a:solidFill>
                  <a:schemeClr val="bg1"/>
                </a:solidFill>
                <a:ea typeface="Arial" charset="0"/>
                <a:cs typeface="Arial" charset="0"/>
              </a:rPr>
              <a:t>O que são nutrientes?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4" name="TextBox 3"/>
          <p:cNvSpPr txBox="1"/>
          <p:nvPr/>
        </p:nvSpPr>
        <p:spPr>
          <a:xfrm rot="19863195">
            <a:off x="7337882" y="3765675"/>
            <a:ext cx="1616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Glícidos</a:t>
            </a:r>
          </a:p>
        </p:txBody>
      </p:sp>
      <p:sp>
        <p:nvSpPr>
          <p:cNvPr id="16" name="TextBox 15"/>
          <p:cNvSpPr txBox="1"/>
          <p:nvPr/>
        </p:nvSpPr>
        <p:spPr>
          <a:xfrm rot="19715445">
            <a:off x="7384895" y="5683228"/>
            <a:ext cx="1616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95BB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Prótidos</a:t>
            </a:r>
          </a:p>
        </p:txBody>
      </p:sp>
      <p:sp>
        <p:nvSpPr>
          <p:cNvPr id="17" name="TextBox 16"/>
          <p:cNvSpPr txBox="1"/>
          <p:nvPr/>
        </p:nvSpPr>
        <p:spPr>
          <a:xfrm rot="19749128">
            <a:off x="6484746" y="4991752"/>
            <a:ext cx="190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008B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Vitaminas</a:t>
            </a:r>
          </a:p>
        </p:txBody>
      </p:sp>
      <p:sp>
        <p:nvSpPr>
          <p:cNvPr id="21" name="TextBox 20"/>
          <p:cNvSpPr txBox="1"/>
          <p:nvPr/>
        </p:nvSpPr>
        <p:spPr>
          <a:xfrm rot="1905652">
            <a:off x="5001493" y="4751014"/>
            <a:ext cx="1469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Lípidos</a:t>
            </a:r>
          </a:p>
        </p:txBody>
      </p:sp>
      <p:sp>
        <p:nvSpPr>
          <p:cNvPr id="22" name="TextBox 21"/>
          <p:cNvSpPr txBox="1"/>
          <p:nvPr/>
        </p:nvSpPr>
        <p:spPr>
          <a:xfrm rot="2001163">
            <a:off x="4875199" y="5961001"/>
            <a:ext cx="1854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757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Minerais</a:t>
            </a:r>
          </a:p>
        </p:txBody>
      </p:sp>
    </p:spTree>
    <p:extLst>
      <p:ext uri="{BB962C8B-B14F-4D97-AF65-F5344CB8AC3E}">
        <p14:creationId xmlns:p14="http://schemas.microsoft.com/office/powerpoint/2010/main" val="104031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4" descr="20143772_VD_F735.jpg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1496" r="9810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3590924" y="-3905"/>
            <a:ext cx="6057899" cy="6861905"/>
          </a:xfrm>
          <a:prstGeom prst="rect">
            <a:avLst/>
          </a:prstGeom>
        </p:spPr>
      </p:pic>
      <p:sp>
        <p:nvSpPr>
          <p:cNvPr id="13" name="Rounded Rectangle 10"/>
          <p:cNvSpPr/>
          <p:nvPr/>
        </p:nvSpPr>
        <p:spPr>
          <a:xfrm>
            <a:off x="235126" y="295275"/>
            <a:ext cx="5403674" cy="938920"/>
          </a:xfrm>
          <a:prstGeom prst="roundRect">
            <a:avLst>
              <a:gd name="adj" fmla="val 3259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4000" b="1" dirty="0">
                <a:solidFill>
                  <a:schemeClr val="bg1"/>
                </a:solidFill>
                <a:ea typeface="Arial" charset="0"/>
                <a:cs typeface="Arial" charset="0"/>
              </a:rPr>
              <a:t>O que são nutrientes?</a:t>
            </a:r>
            <a:endParaRPr lang="en-US" sz="4000" dirty="0">
              <a:solidFill>
                <a:schemeClr val="bg1"/>
              </a:solidFill>
            </a:endParaRPr>
          </a:p>
        </p:txBody>
      </p:sp>
      <p:sp>
        <p:nvSpPr>
          <p:cNvPr id="12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4" name="TextBox 3"/>
          <p:cNvSpPr txBox="1"/>
          <p:nvPr/>
        </p:nvSpPr>
        <p:spPr>
          <a:xfrm rot="19863195">
            <a:off x="7337882" y="3765675"/>
            <a:ext cx="1616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Glícidos</a:t>
            </a:r>
          </a:p>
        </p:txBody>
      </p:sp>
      <p:sp>
        <p:nvSpPr>
          <p:cNvPr id="16" name="TextBox 15"/>
          <p:cNvSpPr txBox="1"/>
          <p:nvPr/>
        </p:nvSpPr>
        <p:spPr>
          <a:xfrm rot="19715445">
            <a:off x="7384895" y="5683228"/>
            <a:ext cx="1616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95BB2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Prótidos</a:t>
            </a:r>
          </a:p>
        </p:txBody>
      </p:sp>
      <p:sp>
        <p:nvSpPr>
          <p:cNvPr id="17" name="TextBox 16"/>
          <p:cNvSpPr txBox="1"/>
          <p:nvPr/>
        </p:nvSpPr>
        <p:spPr>
          <a:xfrm rot="19749128">
            <a:off x="6484746" y="4991752"/>
            <a:ext cx="19088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008BE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Vitaminas</a:t>
            </a:r>
          </a:p>
        </p:txBody>
      </p:sp>
      <p:sp>
        <p:nvSpPr>
          <p:cNvPr id="21" name="TextBox 20"/>
          <p:cNvSpPr txBox="1"/>
          <p:nvPr/>
        </p:nvSpPr>
        <p:spPr>
          <a:xfrm rot="1905652">
            <a:off x="5001493" y="4751014"/>
            <a:ext cx="14699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CC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Lípidos</a:t>
            </a:r>
          </a:p>
        </p:txBody>
      </p:sp>
      <p:sp>
        <p:nvSpPr>
          <p:cNvPr id="22" name="TextBox 21"/>
          <p:cNvSpPr txBox="1"/>
          <p:nvPr/>
        </p:nvSpPr>
        <p:spPr>
          <a:xfrm rot="2001163">
            <a:off x="4875199" y="5961001"/>
            <a:ext cx="18545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3200" b="1" dirty="0">
                <a:solidFill>
                  <a:srgbClr val="75757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Minerais</a:t>
            </a:r>
          </a:p>
        </p:txBody>
      </p:sp>
      <p:sp>
        <p:nvSpPr>
          <p:cNvPr id="15" name="Rounded Rectangle 1"/>
          <p:cNvSpPr/>
          <p:nvPr/>
        </p:nvSpPr>
        <p:spPr>
          <a:xfrm>
            <a:off x="829134" y="2979868"/>
            <a:ext cx="2831914" cy="689741"/>
          </a:xfrm>
          <a:prstGeom prst="roundRect">
            <a:avLst>
              <a:gd name="adj" fmla="val 11503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Alimentos variados</a:t>
            </a:r>
          </a:p>
        </p:txBody>
      </p:sp>
      <p:sp>
        <p:nvSpPr>
          <p:cNvPr id="18" name="Rounded Rectangle 1"/>
          <p:cNvSpPr/>
          <p:nvPr/>
        </p:nvSpPr>
        <p:spPr>
          <a:xfrm>
            <a:off x="490865" y="4506552"/>
            <a:ext cx="3471662" cy="599862"/>
          </a:xfrm>
          <a:prstGeom prst="roundRect">
            <a:avLst>
              <a:gd name="adj" fmla="val 11503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0"/>
              </a:spcBef>
            </a:pPr>
            <a:r>
              <a:rPr lang="pt-PT" sz="2400" b="1" dirty="0">
                <a:solidFill>
                  <a:schemeClr val="bg1"/>
                </a:solidFill>
                <a:ea typeface="Arial Black" charset="0"/>
                <a:cs typeface="Arial Black" charset="0"/>
              </a:rPr>
              <a:t>Diferentes nutrientes</a:t>
            </a:r>
          </a:p>
        </p:txBody>
      </p:sp>
      <p:cxnSp>
        <p:nvCxnSpPr>
          <p:cNvPr id="20" name="Straight Arrow Connector 31"/>
          <p:cNvCxnSpPr/>
          <p:nvPr/>
        </p:nvCxnSpPr>
        <p:spPr>
          <a:xfrm>
            <a:off x="2216186" y="3669609"/>
            <a:ext cx="0" cy="849833"/>
          </a:xfrm>
          <a:prstGeom prst="straightConnector1">
            <a:avLst/>
          </a:prstGeom>
          <a:ln w="50800" cap="rnd" cmpd="sng">
            <a:solidFill>
              <a:schemeClr val="bg1"/>
            </a:solidFill>
            <a:miter lim="800000"/>
            <a:tailEnd type="arrow" w="lg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0321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84074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902173" y="515865"/>
            <a:ext cx="7353112" cy="655596"/>
          </a:xfrm>
          <a:prstGeom prst="roundRect">
            <a:avLst>
              <a:gd name="adj" fmla="val 18288"/>
            </a:avLst>
          </a:prstGeom>
          <a:solidFill>
            <a:srgbClr val="9CC52D"/>
          </a:solidFill>
          <a:ln>
            <a:solidFill>
              <a:srgbClr val="9CC52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as funções dos nutrientes?</a:t>
            </a:r>
          </a:p>
        </p:txBody>
      </p:sp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2" name="Rectangle: Rounded Corners 2"/>
          <p:cNvSpPr/>
          <p:nvPr/>
        </p:nvSpPr>
        <p:spPr>
          <a:xfrm>
            <a:off x="3398600" y="1484254"/>
            <a:ext cx="1891862" cy="840827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400" b="1" dirty="0">
                <a:solidFill>
                  <a:schemeClr val="tx1"/>
                </a:solidFill>
              </a:rPr>
              <a:t>Nutrientes</a:t>
            </a:r>
          </a:p>
        </p:txBody>
      </p:sp>
      <p:sp>
        <p:nvSpPr>
          <p:cNvPr id="13" name="Rectangle: Rounded Corners 11"/>
          <p:cNvSpPr/>
          <p:nvPr/>
        </p:nvSpPr>
        <p:spPr>
          <a:xfrm>
            <a:off x="1012748" y="3683873"/>
            <a:ext cx="2007481" cy="9459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2400" b="1" dirty="0">
                <a:solidFill>
                  <a:schemeClr val="tx1"/>
                </a:solidFill>
              </a:rPr>
              <a:t>?</a:t>
            </a:r>
            <a:endParaRPr lang="pt-PT" sz="2000" b="1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/>
          <p:cNvSpPr/>
          <p:nvPr/>
        </p:nvSpPr>
        <p:spPr>
          <a:xfrm>
            <a:off x="5695100" y="3701520"/>
            <a:ext cx="2007481" cy="945931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2400" b="1" dirty="0">
                <a:solidFill>
                  <a:schemeClr val="tx1"/>
                </a:solidFill>
              </a:rPr>
              <a:t>?</a:t>
            </a:r>
            <a:endParaRPr lang="pt-PT" sz="2000" b="1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2"/>
          <p:cNvSpPr/>
          <p:nvPr/>
        </p:nvSpPr>
        <p:spPr>
          <a:xfrm>
            <a:off x="3348669" y="3683874"/>
            <a:ext cx="2007481" cy="963577"/>
          </a:xfrm>
          <a:prstGeom prst="roundRect">
            <a:avLst>
              <a:gd name="adj" fmla="val 11789"/>
            </a:avLst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pt-PT" sz="2400" b="1" dirty="0">
                <a:solidFill>
                  <a:schemeClr val="tx1"/>
                </a:solidFill>
              </a:rPr>
              <a:t>?</a:t>
            </a:r>
            <a:endParaRPr lang="pt-PT" sz="2000" b="1" dirty="0">
              <a:solidFill>
                <a:schemeClr val="tx1"/>
              </a:solidFill>
            </a:endParaRPr>
          </a:p>
        </p:txBody>
      </p:sp>
      <p:grpSp>
        <p:nvGrpSpPr>
          <p:cNvPr id="23" name="Grupo 22"/>
          <p:cNvGrpSpPr/>
          <p:nvPr/>
        </p:nvGrpSpPr>
        <p:grpSpPr>
          <a:xfrm>
            <a:off x="2016488" y="2415055"/>
            <a:ext cx="4682353" cy="1237289"/>
            <a:chOff x="2016488" y="2325081"/>
            <a:chExt cx="4682353" cy="1327263"/>
          </a:xfrm>
        </p:grpSpPr>
        <p:cxnSp>
          <p:nvCxnSpPr>
            <p:cNvPr id="17" name="Straight Arrow Connector 31"/>
            <p:cNvCxnSpPr/>
            <p:nvPr/>
          </p:nvCxnSpPr>
          <p:spPr>
            <a:xfrm>
              <a:off x="2016489" y="3122616"/>
              <a:ext cx="0" cy="529727"/>
            </a:xfrm>
            <a:prstGeom prst="straightConnector1">
              <a:avLst/>
            </a:prstGeom>
            <a:ln w="50800" cap="rnd" cmpd="sng">
              <a:solidFill>
                <a:schemeClr val="bg1">
                  <a:lumMod val="95000"/>
                </a:schemeClr>
              </a:solidFill>
              <a:miter lim="800000"/>
              <a:tailEnd type="arrow" w="lg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30"/>
            <p:cNvCxnSpPr/>
            <p:nvPr/>
          </p:nvCxnSpPr>
          <p:spPr>
            <a:xfrm flipH="1">
              <a:off x="2016488" y="3058287"/>
              <a:ext cx="4682353" cy="0"/>
            </a:xfrm>
            <a:prstGeom prst="straightConnector1">
              <a:avLst/>
            </a:prstGeom>
            <a:ln w="50800" cap="rnd" cmpd="sng">
              <a:solidFill>
                <a:schemeClr val="bg1">
                  <a:lumMod val="95000"/>
                </a:schemeClr>
              </a:solidFill>
              <a:miter lim="800000"/>
              <a:tailEnd type="none" w="lg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31"/>
            <p:cNvCxnSpPr>
              <a:stCxn id="12" idx="2"/>
            </p:cNvCxnSpPr>
            <p:nvPr/>
          </p:nvCxnSpPr>
          <p:spPr>
            <a:xfrm>
              <a:off x="4344531" y="2325081"/>
              <a:ext cx="1" cy="1327260"/>
            </a:xfrm>
            <a:prstGeom prst="straightConnector1">
              <a:avLst/>
            </a:prstGeom>
            <a:ln w="50800" cap="rnd" cmpd="sng">
              <a:solidFill>
                <a:schemeClr val="bg1">
                  <a:lumMod val="95000"/>
                </a:schemeClr>
              </a:solidFill>
              <a:miter lim="800000"/>
              <a:tailEnd type="arrow" w="lg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31"/>
            <p:cNvCxnSpPr/>
            <p:nvPr/>
          </p:nvCxnSpPr>
          <p:spPr>
            <a:xfrm>
              <a:off x="6698840" y="3058287"/>
              <a:ext cx="0" cy="594057"/>
            </a:xfrm>
            <a:prstGeom prst="straightConnector1">
              <a:avLst/>
            </a:prstGeom>
            <a:ln w="50800" cap="rnd" cmpd="sng">
              <a:solidFill>
                <a:schemeClr val="bg1">
                  <a:lumMod val="95000"/>
                </a:schemeClr>
              </a:solidFill>
              <a:miter lim="800000"/>
              <a:tailEnd type="arrow" w="lg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" name="CaixaDeTexto 20"/>
          <p:cNvSpPr txBox="1"/>
          <p:nvPr/>
        </p:nvSpPr>
        <p:spPr>
          <a:xfrm>
            <a:off x="4426541" y="2415055"/>
            <a:ext cx="215293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1600" dirty="0"/>
              <a:t>quanto à função no organismo, podem ser:</a:t>
            </a:r>
          </a:p>
        </p:txBody>
      </p:sp>
      <p:sp>
        <p:nvSpPr>
          <p:cNvPr id="16" name="Retângulo Arredondado 15"/>
          <p:cNvSpPr/>
          <p:nvPr/>
        </p:nvSpPr>
        <p:spPr>
          <a:xfrm>
            <a:off x="1129733" y="3954672"/>
            <a:ext cx="1773510" cy="439625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Energéticos</a:t>
            </a:r>
            <a:endParaRPr lang="pt-PT" sz="2800" b="1" dirty="0"/>
          </a:p>
        </p:txBody>
      </p:sp>
      <p:sp>
        <p:nvSpPr>
          <p:cNvPr id="22" name="Retângulo Arredondado 21"/>
          <p:cNvSpPr/>
          <p:nvPr/>
        </p:nvSpPr>
        <p:spPr>
          <a:xfrm>
            <a:off x="3491364" y="3972044"/>
            <a:ext cx="1706334" cy="367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Plásticos</a:t>
            </a:r>
            <a:endParaRPr lang="pt-PT" sz="2800" b="1" dirty="0"/>
          </a:p>
        </p:txBody>
      </p:sp>
      <p:sp>
        <p:nvSpPr>
          <p:cNvPr id="24" name="Retângulo Arredondado 23"/>
          <p:cNvSpPr/>
          <p:nvPr/>
        </p:nvSpPr>
        <p:spPr>
          <a:xfrm>
            <a:off x="5802856" y="3982003"/>
            <a:ext cx="1791968" cy="367318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Reguladores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930042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2" grpId="0" animBg="1"/>
      <p:bldP spid="2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20143772_VD_F695.jp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70531"/>
            <a:ext cx="9144000" cy="7911704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Rounded Rectangle 17"/>
          <p:cNvSpPr/>
          <p:nvPr/>
        </p:nvSpPr>
        <p:spPr>
          <a:xfrm>
            <a:off x="431516" y="420416"/>
            <a:ext cx="4581356" cy="794657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>
                <a:solidFill>
                  <a:schemeClr val="bg1"/>
                </a:solidFill>
              </a:rPr>
              <a:t>Nutrientes energéticos</a:t>
            </a:r>
            <a:endParaRPr lang="pt-PT" sz="3600" b="1" spc="-50" dirty="0">
              <a:solidFill>
                <a:schemeClr val="bg1"/>
              </a:solidFill>
            </a:endParaRPr>
          </a:p>
        </p:txBody>
      </p:sp>
      <p:sp>
        <p:nvSpPr>
          <p:cNvPr id="5" name="Rounded Rectangle 1"/>
          <p:cNvSpPr/>
          <p:nvPr/>
        </p:nvSpPr>
        <p:spPr>
          <a:xfrm>
            <a:off x="431516" y="4130566"/>
            <a:ext cx="4581356" cy="1448993"/>
          </a:xfrm>
          <a:prstGeom prst="roundRect">
            <a:avLst>
              <a:gd name="adj" fmla="val 18027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Fornecem essencialmente 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energia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, usada na atividade física, intelectual e no crescimento.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</p:spTree>
    <p:extLst>
      <p:ext uri="{BB962C8B-B14F-4D97-AF65-F5344CB8AC3E}">
        <p14:creationId xmlns:p14="http://schemas.microsoft.com/office/powerpoint/2010/main" val="713700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10511" y="-115614"/>
            <a:ext cx="9217571" cy="7126014"/>
          </a:xfrm>
          <a:prstGeom prst="rect">
            <a:avLst/>
          </a:prstGeom>
        </p:spPr>
      </p:pic>
      <p:sp>
        <p:nvSpPr>
          <p:cNvPr id="5" name="Rounded Rectangle 1"/>
          <p:cNvSpPr/>
          <p:nvPr/>
        </p:nvSpPr>
        <p:spPr>
          <a:xfrm>
            <a:off x="5012872" y="2505707"/>
            <a:ext cx="3668673" cy="1299038"/>
          </a:xfrm>
          <a:prstGeom prst="roundRect">
            <a:avLst>
              <a:gd name="adj" fmla="val 1612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Fornecem essencialmente 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materiais de renovação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 de reconstituição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.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5012872" y="4292352"/>
            <a:ext cx="3668673" cy="928114"/>
          </a:xfrm>
          <a:prstGeom prst="roundRect">
            <a:avLst>
              <a:gd name="adj" fmla="val 1897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São usados no crescimento e na reparação de tecidos.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6" y="420416"/>
            <a:ext cx="4581356" cy="794657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Nutrientes plásticos</a:t>
            </a:r>
          </a:p>
        </p:txBody>
      </p:sp>
    </p:spTree>
    <p:extLst>
      <p:ext uri="{BB962C8B-B14F-4D97-AF65-F5344CB8AC3E}">
        <p14:creationId xmlns:p14="http://schemas.microsoft.com/office/powerpoint/2010/main" val="1433180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 descr="20143772_VD_F723.jpg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-84083"/>
            <a:ext cx="9144000" cy="6946224"/>
          </a:xfrm>
          <a:prstGeom prst="rect">
            <a:avLst/>
          </a:prstGeom>
        </p:spPr>
      </p:pic>
      <p:sp>
        <p:nvSpPr>
          <p:cNvPr id="5" name="Rounded Rectangle 1"/>
          <p:cNvSpPr/>
          <p:nvPr/>
        </p:nvSpPr>
        <p:spPr>
          <a:xfrm>
            <a:off x="431517" y="4225160"/>
            <a:ext cx="5759076" cy="1051034"/>
          </a:xfrm>
          <a:prstGeom prst="roundRect">
            <a:avLst>
              <a:gd name="adj" fmla="val 21284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Controlam as funções vitais e contribuem para o 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bom funcionamento do organismo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.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6" y="420416"/>
            <a:ext cx="4581356" cy="794657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Nutrientes reguladores</a:t>
            </a:r>
          </a:p>
        </p:txBody>
      </p:sp>
    </p:spTree>
    <p:extLst>
      <p:ext uri="{BB962C8B-B14F-4D97-AF65-F5344CB8AC3E}">
        <p14:creationId xmlns:p14="http://schemas.microsoft.com/office/powerpoint/2010/main" val="492952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357946" y="299070"/>
            <a:ext cx="8470032" cy="697504"/>
            <a:chOff x="431516" y="362130"/>
            <a:chExt cx="8470032" cy="697504"/>
          </a:xfrm>
        </p:grpSpPr>
        <p:sp>
          <p:nvSpPr>
            <p:cNvPr id="6" name="Rectangle: Rounded Corners 5"/>
            <p:cNvSpPr/>
            <p:nvPr/>
          </p:nvSpPr>
          <p:spPr>
            <a:xfrm>
              <a:off x="431516" y="362130"/>
              <a:ext cx="4472994" cy="6544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7" name="Rounded Rectangle 11"/>
            <p:cNvSpPr/>
            <p:nvPr/>
          </p:nvSpPr>
          <p:spPr>
            <a:xfrm>
              <a:off x="431516" y="493986"/>
              <a:ext cx="4472994" cy="56564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3600" b="1" spc="-50" dirty="0">
                  <a:solidFill>
                    <a:srgbClr val="9CC52D"/>
                  </a:solidFill>
                </a:rPr>
                <a:t>Transcreve e completa</a:t>
              </a:r>
            </a:p>
          </p:txBody>
        </p:sp>
        <p:cxnSp>
          <p:nvCxnSpPr>
            <p:cNvPr id="8" name="Conexão Reta 6"/>
            <p:cNvCxnSpPr/>
            <p:nvPr/>
          </p:nvCxnSpPr>
          <p:spPr>
            <a:xfrm flipV="1">
              <a:off x="431516" y="1046519"/>
              <a:ext cx="8470032" cy="1311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9" name="CaixaDeTexto 2"/>
          <p:cNvSpPr txBox="1"/>
          <p:nvPr/>
        </p:nvSpPr>
        <p:spPr>
          <a:xfrm>
            <a:off x="7519554" y="637752"/>
            <a:ext cx="1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/>
              <a:t>Página 9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73863" y="1312015"/>
            <a:ext cx="814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Transcreve a tabela para o teu caderno e completa-a.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702138"/>
              </p:ext>
            </p:extLst>
          </p:nvPr>
        </p:nvGraphicFramePr>
        <p:xfrm>
          <a:off x="357946" y="2027621"/>
          <a:ext cx="8148515" cy="27504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5872">
                  <a:extLst>
                    <a:ext uri="{9D8B030D-6E8A-4147-A177-3AD203B41FA5}">
                      <a16:colId xmlns:a16="http://schemas.microsoft.com/office/drawing/2014/main" val="1415825439"/>
                    </a:ext>
                  </a:extLst>
                </a:gridCol>
                <a:gridCol w="6012643">
                  <a:extLst>
                    <a:ext uri="{9D8B030D-6E8A-4147-A177-3AD203B41FA5}">
                      <a16:colId xmlns:a16="http://schemas.microsoft.com/office/drawing/2014/main" val="323556308"/>
                    </a:ext>
                  </a:extLst>
                </a:gridCol>
              </a:tblGrid>
              <a:tr h="705069">
                <a:tc>
                  <a:txBody>
                    <a:bodyPr/>
                    <a:lstStyle/>
                    <a:p>
                      <a:pPr algn="ctr"/>
                      <a:r>
                        <a:rPr lang="pt-PT" sz="1700" dirty="0">
                          <a:solidFill>
                            <a:schemeClr val="tx1"/>
                          </a:solidFill>
                        </a:rPr>
                        <a:t>Tipos de nutrientes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B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700" dirty="0">
                          <a:solidFill>
                            <a:schemeClr val="tx1"/>
                          </a:solidFill>
                        </a:rPr>
                        <a:t>Função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5B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3119448"/>
                  </a:ext>
                </a:extLst>
              </a:tr>
              <a:tr h="681795">
                <a:tc>
                  <a:txBody>
                    <a:bodyPr/>
                    <a:lstStyle/>
                    <a:p>
                      <a:pPr algn="ctr"/>
                      <a:r>
                        <a:rPr lang="pt-PT" sz="1700" b="0" dirty="0"/>
                        <a:t>Plásticos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700" b="0" dirty="0"/>
                        <a:t>Utilizados no crescimento e na reparação de tecidos.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330684"/>
                  </a:ext>
                </a:extLst>
              </a:tr>
              <a:tr h="681795">
                <a:tc>
                  <a:txBody>
                    <a:bodyPr/>
                    <a:lstStyle/>
                    <a:p>
                      <a:pPr algn="ctr"/>
                      <a:r>
                        <a:rPr lang="pt-PT" sz="1700" b="0" dirty="0"/>
                        <a:t>Energéticos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700" b="0" dirty="0"/>
                        <a:t>Utilizados</a:t>
                      </a:r>
                      <a:r>
                        <a:rPr lang="pt-PT" sz="1700" b="0" baseline="0" dirty="0"/>
                        <a:t> no crescimento e na atividade física e intelectual.</a:t>
                      </a:r>
                      <a:endParaRPr lang="pt-PT" sz="1700" b="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1705052"/>
                  </a:ext>
                </a:extLst>
              </a:tr>
              <a:tr h="681795">
                <a:tc>
                  <a:txBody>
                    <a:bodyPr/>
                    <a:lstStyle/>
                    <a:p>
                      <a:pPr algn="ctr"/>
                      <a:r>
                        <a:rPr lang="pt-PT" sz="1700" b="0" dirty="0"/>
                        <a:t>Reguladores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PT" sz="1700" b="0" dirty="0"/>
                        <a:t>Controlam</a:t>
                      </a:r>
                      <a:r>
                        <a:rPr lang="pt-PT" sz="1700" b="0" baseline="0" dirty="0"/>
                        <a:t> as funções vitais.</a:t>
                      </a:r>
                      <a:endParaRPr lang="pt-PT" sz="1700" b="0" dirty="0"/>
                    </a:p>
                  </a:txBody>
                  <a:tcPr anchor="ctr">
                    <a:lnL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0392541"/>
                  </a:ext>
                </a:extLst>
              </a:tr>
            </a:tbl>
          </a:graphicData>
        </a:graphic>
      </p:graphicFrame>
      <p:sp>
        <p:nvSpPr>
          <p:cNvPr id="20" name="Retângulo Arredondado 20"/>
          <p:cNvSpPr/>
          <p:nvPr/>
        </p:nvSpPr>
        <p:spPr>
          <a:xfrm>
            <a:off x="3172149" y="2858527"/>
            <a:ext cx="4669524" cy="5509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pt-PT" sz="2800" b="1" dirty="0">
                <a:solidFill>
                  <a:srgbClr val="B8A200"/>
                </a:solidFill>
              </a:rPr>
              <a:t>a</a:t>
            </a:r>
            <a:r>
              <a:rPr lang="pt-PT" sz="3600" b="1" dirty="0">
                <a:solidFill>
                  <a:srgbClr val="B8A200"/>
                </a:solidFill>
              </a:rPr>
              <a:t>      </a:t>
            </a:r>
            <a:endParaRPr lang="pt-PT" sz="4400" b="1" dirty="0">
              <a:solidFill>
                <a:srgbClr val="B8A200"/>
              </a:solidFill>
            </a:endParaRPr>
          </a:p>
        </p:txBody>
      </p:sp>
      <p:sp>
        <p:nvSpPr>
          <p:cNvPr id="22" name="Retângulo Arredondado 20"/>
          <p:cNvSpPr/>
          <p:nvPr/>
        </p:nvSpPr>
        <p:spPr>
          <a:xfrm>
            <a:off x="560579" y="3500782"/>
            <a:ext cx="1670004" cy="5509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pt-PT" sz="2800" b="1" dirty="0">
                <a:solidFill>
                  <a:srgbClr val="B8A200"/>
                </a:solidFill>
              </a:rPr>
              <a:t>b     </a:t>
            </a:r>
            <a:endParaRPr lang="pt-PT" sz="3600" b="1" dirty="0">
              <a:solidFill>
                <a:srgbClr val="B8A200"/>
              </a:solidFill>
            </a:endParaRPr>
          </a:p>
        </p:txBody>
      </p:sp>
      <p:sp>
        <p:nvSpPr>
          <p:cNvPr id="26" name="Retângulo Arredondado 20"/>
          <p:cNvSpPr/>
          <p:nvPr/>
        </p:nvSpPr>
        <p:spPr>
          <a:xfrm>
            <a:off x="3012822" y="4154526"/>
            <a:ext cx="4988178" cy="55092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/>
            <a:r>
              <a:rPr lang="pt-PT" sz="2800" b="1" dirty="0">
                <a:solidFill>
                  <a:srgbClr val="B8A200"/>
                </a:solidFill>
              </a:rPr>
              <a:t>c     </a:t>
            </a:r>
            <a:endParaRPr lang="pt-PT" sz="3600" b="1" dirty="0">
              <a:solidFill>
                <a:srgbClr val="B8A2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421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  <p:bldP spid="2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3" y="0"/>
            <a:ext cx="9143999" cy="6862142"/>
          </a:xfrm>
          <a:prstGeom prst="rect">
            <a:avLst/>
          </a:prstGeom>
        </p:spPr>
      </p:pic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1" name="Rounded Rectangle 17"/>
          <p:cNvSpPr/>
          <p:nvPr/>
        </p:nvSpPr>
        <p:spPr>
          <a:xfrm>
            <a:off x="433681" y="212800"/>
            <a:ext cx="8310358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os nutrientes?</a:t>
            </a:r>
          </a:p>
        </p:txBody>
      </p:sp>
      <p:sp>
        <p:nvSpPr>
          <p:cNvPr id="5" name="Rounded Rectangle 1"/>
          <p:cNvSpPr/>
          <p:nvPr/>
        </p:nvSpPr>
        <p:spPr>
          <a:xfrm>
            <a:off x="433680" y="5234152"/>
            <a:ext cx="5368029" cy="980460"/>
          </a:xfrm>
          <a:prstGeom prst="roundRect">
            <a:avLst>
              <a:gd name="adj" fmla="val 20393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Apesar de existir em todos os alimentos, deve ser ingerida frequentemente.</a:t>
            </a:r>
          </a:p>
        </p:txBody>
      </p:sp>
      <p:sp>
        <p:nvSpPr>
          <p:cNvPr id="10" name="Rounded Rectangle 1"/>
          <p:cNvSpPr/>
          <p:nvPr/>
        </p:nvSpPr>
        <p:spPr>
          <a:xfrm>
            <a:off x="433680" y="1585744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Água</a:t>
            </a:r>
          </a:p>
        </p:txBody>
      </p:sp>
    </p:spTree>
    <p:extLst>
      <p:ext uri="{BB962C8B-B14F-4D97-AF65-F5344CB8AC3E}">
        <p14:creationId xmlns:p14="http://schemas.microsoft.com/office/powerpoint/2010/main" val="1311606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1711864"/>
            <a:ext cx="9144001" cy="5151387"/>
          </a:xfrm>
          <a:prstGeom prst="rect">
            <a:avLst/>
          </a:prstGeom>
        </p:spPr>
      </p:pic>
      <p:sp>
        <p:nvSpPr>
          <p:cNvPr id="5" name="Rounded Rectangle 1"/>
          <p:cNvSpPr/>
          <p:nvPr/>
        </p:nvSpPr>
        <p:spPr>
          <a:xfrm>
            <a:off x="3878317" y="1585744"/>
            <a:ext cx="4865721" cy="1236946"/>
          </a:xfrm>
          <a:prstGeom prst="roundRect">
            <a:avLst>
              <a:gd name="adj" fmla="val 178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Indispensáveis para a formação e reparação dos tecidos do organismo – função _______.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9" name="Retângulo Arredondado 8"/>
          <p:cNvSpPr/>
          <p:nvPr/>
        </p:nvSpPr>
        <p:spPr>
          <a:xfrm>
            <a:off x="4851166" y="2384655"/>
            <a:ext cx="170633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plástica</a:t>
            </a:r>
            <a:endParaRPr lang="pt-PT" sz="2800" b="1" dirty="0"/>
          </a:p>
        </p:txBody>
      </p:sp>
      <p:sp>
        <p:nvSpPr>
          <p:cNvPr id="10" name="Rounded Rectangle 17"/>
          <p:cNvSpPr/>
          <p:nvPr/>
        </p:nvSpPr>
        <p:spPr>
          <a:xfrm>
            <a:off x="433681" y="212800"/>
            <a:ext cx="8310358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os nutrientes?</a:t>
            </a:r>
          </a:p>
        </p:txBody>
      </p:sp>
      <p:sp>
        <p:nvSpPr>
          <p:cNvPr id="14" name="Rounded Rectangle 1"/>
          <p:cNvSpPr/>
          <p:nvPr/>
        </p:nvSpPr>
        <p:spPr>
          <a:xfrm>
            <a:off x="433680" y="1585744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Água</a:t>
            </a:r>
          </a:p>
        </p:txBody>
      </p:sp>
      <p:sp>
        <p:nvSpPr>
          <p:cNvPr id="15" name="Rounded Rectangle 1"/>
          <p:cNvSpPr/>
          <p:nvPr/>
        </p:nvSpPr>
        <p:spPr>
          <a:xfrm>
            <a:off x="433680" y="2267277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Prótidos</a:t>
            </a:r>
          </a:p>
        </p:txBody>
      </p:sp>
    </p:spTree>
    <p:extLst>
      <p:ext uri="{BB962C8B-B14F-4D97-AF65-F5344CB8AC3E}">
        <p14:creationId xmlns:p14="http://schemas.microsoft.com/office/powerpoint/2010/main" val="1927655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719" r="5171" b="21904"/>
          <a:stretch/>
        </p:blipFill>
        <p:spPr>
          <a:xfrm>
            <a:off x="-515007" y="2686218"/>
            <a:ext cx="9890235" cy="4271631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ounded Rectangle 1"/>
          <p:cNvSpPr/>
          <p:nvPr/>
        </p:nvSpPr>
        <p:spPr>
          <a:xfrm>
            <a:off x="3962401" y="1575233"/>
            <a:ext cx="4781638" cy="831635"/>
          </a:xfrm>
          <a:prstGeom prst="roundRect">
            <a:avLst>
              <a:gd name="adj" fmla="val 2045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Utilizados para fornecer energia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ao organismo – função _________.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1" name="Rounded Rectangle 17"/>
          <p:cNvSpPr/>
          <p:nvPr/>
        </p:nvSpPr>
        <p:spPr>
          <a:xfrm>
            <a:off x="433681" y="212800"/>
            <a:ext cx="8310358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os nutrientes?</a:t>
            </a:r>
          </a:p>
        </p:txBody>
      </p:sp>
      <p:sp>
        <p:nvSpPr>
          <p:cNvPr id="9" name="Rounded Rectangle 1"/>
          <p:cNvSpPr/>
          <p:nvPr/>
        </p:nvSpPr>
        <p:spPr>
          <a:xfrm>
            <a:off x="433680" y="2946325"/>
            <a:ext cx="2699612" cy="555413"/>
          </a:xfrm>
          <a:prstGeom prst="roundRect">
            <a:avLst>
              <a:gd name="adj" fmla="val 15288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Glícidos</a:t>
            </a:r>
          </a:p>
        </p:txBody>
      </p:sp>
      <p:sp>
        <p:nvSpPr>
          <p:cNvPr id="14" name="Retângulo Arredondado 13"/>
          <p:cNvSpPr/>
          <p:nvPr/>
        </p:nvSpPr>
        <p:spPr>
          <a:xfrm>
            <a:off x="6818167" y="1974546"/>
            <a:ext cx="170633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energética</a:t>
            </a:r>
            <a:endParaRPr lang="pt-PT" sz="2800" b="1" dirty="0"/>
          </a:p>
        </p:txBody>
      </p:sp>
      <p:sp>
        <p:nvSpPr>
          <p:cNvPr id="15" name="Rounded Rectangle 1"/>
          <p:cNvSpPr/>
          <p:nvPr/>
        </p:nvSpPr>
        <p:spPr>
          <a:xfrm>
            <a:off x="433680" y="1585744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Água</a:t>
            </a:r>
          </a:p>
        </p:txBody>
      </p:sp>
      <p:sp>
        <p:nvSpPr>
          <p:cNvPr id="16" name="Rounded Rectangle 1"/>
          <p:cNvSpPr/>
          <p:nvPr/>
        </p:nvSpPr>
        <p:spPr>
          <a:xfrm>
            <a:off x="433680" y="2267277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Prótidos</a:t>
            </a:r>
          </a:p>
        </p:txBody>
      </p:sp>
    </p:spTree>
    <p:extLst>
      <p:ext uri="{BB962C8B-B14F-4D97-AF65-F5344CB8AC3E}">
        <p14:creationId xmlns:p14="http://schemas.microsoft.com/office/powerpoint/2010/main" val="917760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7228" y="346840"/>
            <a:ext cx="2416811" cy="6504791"/>
          </a:xfrm>
          <a:prstGeom prst="rect">
            <a:avLst/>
          </a:prstGeom>
        </p:spPr>
      </p:pic>
      <p:sp>
        <p:nvSpPr>
          <p:cNvPr id="5" name="Rounded Rectangle 1"/>
          <p:cNvSpPr/>
          <p:nvPr/>
        </p:nvSpPr>
        <p:spPr>
          <a:xfrm>
            <a:off x="390182" y="4694832"/>
            <a:ext cx="5893548" cy="1510781"/>
          </a:xfrm>
          <a:prstGeom prst="roundRect">
            <a:avLst>
              <a:gd name="adj" fmla="val 1345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Protegem o organismo do frio, constituem o encéfalo e os nervos e formam uma camada sob a pele – função _________ e _______.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-62173" y="6619326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1" name="Rounded Rectangle 17"/>
          <p:cNvSpPr/>
          <p:nvPr/>
        </p:nvSpPr>
        <p:spPr>
          <a:xfrm>
            <a:off x="433681" y="212800"/>
            <a:ext cx="8310358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os nutrientes?</a:t>
            </a:r>
          </a:p>
        </p:txBody>
      </p:sp>
      <p:sp>
        <p:nvSpPr>
          <p:cNvPr id="10" name="Rounded Rectangle 1"/>
          <p:cNvSpPr/>
          <p:nvPr/>
        </p:nvSpPr>
        <p:spPr>
          <a:xfrm>
            <a:off x="433680" y="3626935"/>
            <a:ext cx="2699612" cy="555413"/>
          </a:xfrm>
          <a:prstGeom prst="roundRect">
            <a:avLst>
              <a:gd name="adj" fmla="val 13395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Lípidos</a:t>
            </a:r>
          </a:p>
        </p:txBody>
      </p:sp>
      <p:sp>
        <p:nvSpPr>
          <p:cNvPr id="13" name="Retângulo Arredondado 12"/>
          <p:cNvSpPr/>
          <p:nvPr/>
        </p:nvSpPr>
        <p:spPr>
          <a:xfrm>
            <a:off x="2867986" y="5633522"/>
            <a:ext cx="164730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energética</a:t>
            </a:r>
            <a:endParaRPr lang="pt-PT" sz="2800" b="1" dirty="0"/>
          </a:p>
        </p:txBody>
      </p:sp>
      <p:sp>
        <p:nvSpPr>
          <p:cNvPr id="15" name="Retângulo Arredondado 14"/>
          <p:cNvSpPr/>
          <p:nvPr/>
        </p:nvSpPr>
        <p:spPr>
          <a:xfrm>
            <a:off x="4558788" y="5617099"/>
            <a:ext cx="1250956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plástica</a:t>
            </a:r>
            <a:endParaRPr lang="pt-PT" sz="2800" b="1" dirty="0"/>
          </a:p>
        </p:txBody>
      </p:sp>
      <p:sp>
        <p:nvSpPr>
          <p:cNvPr id="16" name="Rounded Rectangle 1"/>
          <p:cNvSpPr/>
          <p:nvPr/>
        </p:nvSpPr>
        <p:spPr>
          <a:xfrm>
            <a:off x="433680" y="2946325"/>
            <a:ext cx="2699612" cy="555413"/>
          </a:xfrm>
          <a:prstGeom prst="roundRect">
            <a:avLst>
              <a:gd name="adj" fmla="val 15288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Glícidos</a:t>
            </a:r>
          </a:p>
        </p:txBody>
      </p:sp>
      <p:sp>
        <p:nvSpPr>
          <p:cNvPr id="17" name="Rounded Rectangle 1"/>
          <p:cNvSpPr/>
          <p:nvPr/>
        </p:nvSpPr>
        <p:spPr>
          <a:xfrm>
            <a:off x="433680" y="1585744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Água</a:t>
            </a:r>
          </a:p>
        </p:txBody>
      </p:sp>
      <p:sp>
        <p:nvSpPr>
          <p:cNvPr id="18" name="Rounded Rectangle 1"/>
          <p:cNvSpPr/>
          <p:nvPr/>
        </p:nvSpPr>
        <p:spPr>
          <a:xfrm>
            <a:off x="433680" y="2267277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Prótidos</a:t>
            </a:r>
          </a:p>
        </p:txBody>
      </p:sp>
    </p:spTree>
    <p:extLst>
      <p:ext uri="{BB962C8B-B14F-4D97-AF65-F5344CB8AC3E}">
        <p14:creationId xmlns:p14="http://schemas.microsoft.com/office/powerpoint/2010/main" val="618896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17077" y="3342213"/>
            <a:ext cx="7062952" cy="3473747"/>
          </a:xfrm>
          <a:prstGeom prst="rect">
            <a:avLst/>
          </a:prstGeom>
        </p:spPr>
      </p:pic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1" name="Rounded Rectangle 17"/>
          <p:cNvSpPr/>
          <p:nvPr/>
        </p:nvSpPr>
        <p:spPr>
          <a:xfrm>
            <a:off x="433681" y="212800"/>
            <a:ext cx="8310358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os nutrientes?</a:t>
            </a:r>
          </a:p>
        </p:txBody>
      </p:sp>
      <p:sp>
        <p:nvSpPr>
          <p:cNvPr id="13" name="Rounded Rectangle 1"/>
          <p:cNvSpPr/>
          <p:nvPr/>
        </p:nvSpPr>
        <p:spPr>
          <a:xfrm>
            <a:off x="3660527" y="1585744"/>
            <a:ext cx="5083512" cy="1276632"/>
          </a:xfrm>
          <a:prstGeom prst="roundRect">
            <a:avLst>
              <a:gd name="adj" fmla="val 1787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Regulam o funcionamento do sistema digestivo e facilitam o trânsito intestinal – função __________.</a:t>
            </a:r>
          </a:p>
        </p:txBody>
      </p:sp>
      <p:sp>
        <p:nvSpPr>
          <p:cNvPr id="14" name="Retângulo Arredondado 13"/>
          <p:cNvSpPr/>
          <p:nvPr/>
        </p:nvSpPr>
        <p:spPr>
          <a:xfrm>
            <a:off x="6060392" y="2408139"/>
            <a:ext cx="170633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reguladora</a:t>
            </a:r>
            <a:endParaRPr lang="pt-PT" sz="2800" b="1" dirty="0"/>
          </a:p>
        </p:txBody>
      </p:sp>
      <p:sp>
        <p:nvSpPr>
          <p:cNvPr id="17" name="Rounded Rectangle 1"/>
          <p:cNvSpPr/>
          <p:nvPr/>
        </p:nvSpPr>
        <p:spPr>
          <a:xfrm>
            <a:off x="433680" y="3626935"/>
            <a:ext cx="2699612" cy="555413"/>
          </a:xfrm>
          <a:prstGeom prst="roundRect">
            <a:avLst>
              <a:gd name="adj" fmla="val 13395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Lípidos</a:t>
            </a:r>
          </a:p>
        </p:txBody>
      </p:sp>
      <p:sp>
        <p:nvSpPr>
          <p:cNvPr id="18" name="Rounded Rectangle 1"/>
          <p:cNvSpPr/>
          <p:nvPr/>
        </p:nvSpPr>
        <p:spPr>
          <a:xfrm>
            <a:off x="433680" y="2946325"/>
            <a:ext cx="2699612" cy="555413"/>
          </a:xfrm>
          <a:prstGeom prst="roundRect">
            <a:avLst>
              <a:gd name="adj" fmla="val 15288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Glícidos</a:t>
            </a:r>
          </a:p>
        </p:txBody>
      </p:sp>
      <p:sp>
        <p:nvSpPr>
          <p:cNvPr id="20" name="Rounded Rectangle 1"/>
          <p:cNvSpPr/>
          <p:nvPr/>
        </p:nvSpPr>
        <p:spPr>
          <a:xfrm>
            <a:off x="433680" y="1585744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Água</a:t>
            </a:r>
          </a:p>
        </p:txBody>
      </p:sp>
      <p:sp>
        <p:nvSpPr>
          <p:cNvPr id="21" name="Rounded Rectangle 1"/>
          <p:cNvSpPr/>
          <p:nvPr/>
        </p:nvSpPr>
        <p:spPr>
          <a:xfrm>
            <a:off x="433680" y="2267277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Prótidos</a:t>
            </a:r>
          </a:p>
        </p:txBody>
      </p:sp>
      <p:sp>
        <p:nvSpPr>
          <p:cNvPr id="16" name="Rounded Rectangle 1"/>
          <p:cNvSpPr/>
          <p:nvPr/>
        </p:nvSpPr>
        <p:spPr>
          <a:xfrm>
            <a:off x="433680" y="4307545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Fibras</a:t>
            </a:r>
          </a:p>
        </p:txBody>
      </p:sp>
    </p:spTree>
    <p:extLst>
      <p:ext uri="{BB962C8B-B14F-4D97-AF65-F5344CB8AC3E}">
        <p14:creationId xmlns:p14="http://schemas.microsoft.com/office/powerpoint/2010/main" val="12860616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9066" y="767296"/>
            <a:ext cx="5916300" cy="3879641"/>
          </a:xfrm>
          <a:prstGeom prst="rect">
            <a:avLst/>
          </a:prstGeom>
        </p:spPr>
      </p:pic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1" name="Rounded Rectangle 17"/>
          <p:cNvSpPr/>
          <p:nvPr/>
        </p:nvSpPr>
        <p:spPr>
          <a:xfrm>
            <a:off x="433681" y="212800"/>
            <a:ext cx="8310358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os nutrientes?</a:t>
            </a:r>
          </a:p>
        </p:txBody>
      </p:sp>
      <p:sp>
        <p:nvSpPr>
          <p:cNvPr id="13" name="Rounded Rectangle 1"/>
          <p:cNvSpPr/>
          <p:nvPr/>
        </p:nvSpPr>
        <p:spPr>
          <a:xfrm>
            <a:off x="3328555" y="4905252"/>
            <a:ext cx="4560922" cy="1276632"/>
          </a:xfrm>
          <a:prstGeom prst="roundRect">
            <a:avLst>
              <a:gd name="adj" fmla="val 17048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Regulam o funcionamento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do organismo, protegendo-o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de doenças – função __________.</a:t>
            </a:r>
          </a:p>
        </p:txBody>
      </p:sp>
      <p:sp>
        <p:nvSpPr>
          <p:cNvPr id="14" name="Rounded Rectangle 1"/>
          <p:cNvSpPr/>
          <p:nvPr/>
        </p:nvSpPr>
        <p:spPr>
          <a:xfrm>
            <a:off x="433680" y="4988155"/>
            <a:ext cx="2699612" cy="555413"/>
          </a:xfrm>
          <a:prstGeom prst="roundRect">
            <a:avLst>
              <a:gd name="adj" fmla="val 15288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Vitaminas</a:t>
            </a:r>
          </a:p>
        </p:txBody>
      </p:sp>
      <p:sp>
        <p:nvSpPr>
          <p:cNvPr id="17" name="Retângulo Arredondado 16"/>
          <p:cNvSpPr/>
          <p:nvPr/>
        </p:nvSpPr>
        <p:spPr>
          <a:xfrm>
            <a:off x="5994524" y="5726497"/>
            <a:ext cx="170633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reguladora</a:t>
            </a:r>
            <a:endParaRPr lang="pt-PT" sz="2800" b="1" dirty="0"/>
          </a:p>
        </p:txBody>
      </p:sp>
      <p:sp>
        <p:nvSpPr>
          <p:cNvPr id="18" name="Rounded Rectangle 1"/>
          <p:cNvSpPr/>
          <p:nvPr/>
        </p:nvSpPr>
        <p:spPr>
          <a:xfrm>
            <a:off x="433680" y="3626935"/>
            <a:ext cx="2699612" cy="555413"/>
          </a:xfrm>
          <a:prstGeom prst="roundRect">
            <a:avLst>
              <a:gd name="adj" fmla="val 13395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Lípidos</a:t>
            </a:r>
          </a:p>
        </p:txBody>
      </p:sp>
      <p:sp>
        <p:nvSpPr>
          <p:cNvPr id="20" name="Rounded Rectangle 1"/>
          <p:cNvSpPr/>
          <p:nvPr/>
        </p:nvSpPr>
        <p:spPr>
          <a:xfrm>
            <a:off x="433680" y="2946325"/>
            <a:ext cx="2699612" cy="555413"/>
          </a:xfrm>
          <a:prstGeom prst="roundRect">
            <a:avLst>
              <a:gd name="adj" fmla="val 15288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Glícidos</a:t>
            </a:r>
          </a:p>
        </p:txBody>
      </p:sp>
      <p:sp>
        <p:nvSpPr>
          <p:cNvPr id="21" name="Rounded Rectangle 1"/>
          <p:cNvSpPr/>
          <p:nvPr/>
        </p:nvSpPr>
        <p:spPr>
          <a:xfrm>
            <a:off x="433680" y="1585744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Água</a:t>
            </a:r>
          </a:p>
        </p:txBody>
      </p:sp>
      <p:sp>
        <p:nvSpPr>
          <p:cNvPr id="22" name="Rounded Rectangle 1"/>
          <p:cNvSpPr/>
          <p:nvPr/>
        </p:nvSpPr>
        <p:spPr>
          <a:xfrm>
            <a:off x="433680" y="2267277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Prótidos</a:t>
            </a:r>
          </a:p>
        </p:txBody>
      </p:sp>
      <p:sp>
        <p:nvSpPr>
          <p:cNvPr id="23" name="Rounded Rectangle 1"/>
          <p:cNvSpPr/>
          <p:nvPr/>
        </p:nvSpPr>
        <p:spPr>
          <a:xfrm>
            <a:off x="433680" y="4307545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Fibras</a:t>
            </a:r>
          </a:p>
        </p:txBody>
      </p:sp>
    </p:spTree>
    <p:extLst>
      <p:ext uri="{BB962C8B-B14F-4D97-AF65-F5344CB8AC3E}">
        <p14:creationId xmlns:p14="http://schemas.microsoft.com/office/powerpoint/2010/main" val="1737427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6352" y="390084"/>
            <a:ext cx="6620049" cy="4389819"/>
          </a:xfrm>
          <a:prstGeom prst="rect">
            <a:avLst/>
          </a:prstGeom>
        </p:spPr>
      </p:pic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1" name="Rounded Rectangle 17"/>
          <p:cNvSpPr/>
          <p:nvPr/>
        </p:nvSpPr>
        <p:spPr>
          <a:xfrm>
            <a:off x="433681" y="212800"/>
            <a:ext cx="8310358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os nutrientes?</a:t>
            </a:r>
          </a:p>
        </p:txBody>
      </p:sp>
      <p:sp>
        <p:nvSpPr>
          <p:cNvPr id="17" name="Rounded Rectangle 1"/>
          <p:cNvSpPr/>
          <p:nvPr/>
        </p:nvSpPr>
        <p:spPr>
          <a:xfrm>
            <a:off x="433680" y="5668765"/>
            <a:ext cx="2699612" cy="555413"/>
          </a:xfrm>
          <a:prstGeom prst="roundRect">
            <a:avLst>
              <a:gd name="adj" fmla="val 11503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Minerais</a:t>
            </a:r>
          </a:p>
        </p:txBody>
      </p:sp>
      <p:sp>
        <p:nvSpPr>
          <p:cNvPr id="21" name="Rounded Rectangle 1"/>
          <p:cNvSpPr/>
          <p:nvPr/>
        </p:nvSpPr>
        <p:spPr>
          <a:xfrm>
            <a:off x="433680" y="4988155"/>
            <a:ext cx="2699612" cy="555413"/>
          </a:xfrm>
          <a:prstGeom prst="roundRect">
            <a:avLst>
              <a:gd name="adj" fmla="val 15288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Vitaminas</a:t>
            </a:r>
          </a:p>
        </p:txBody>
      </p:sp>
      <p:sp>
        <p:nvSpPr>
          <p:cNvPr id="22" name="Rounded Rectangle 1"/>
          <p:cNvSpPr/>
          <p:nvPr/>
        </p:nvSpPr>
        <p:spPr>
          <a:xfrm>
            <a:off x="433680" y="3626935"/>
            <a:ext cx="2699612" cy="555413"/>
          </a:xfrm>
          <a:prstGeom prst="roundRect">
            <a:avLst>
              <a:gd name="adj" fmla="val 13395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Lípidos</a:t>
            </a:r>
          </a:p>
        </p:txBody>
      </p:sp>
      <p:sp>
        <p:nvSpPr>
          <p:cNvPr id="23" name="Rounded Rectangle 1"/>
          <p:cNvSpPr/>
          <p:nvPr/>
        </p:nvSpPr>
        <p:spPr>
          <a:xfrm>
            <a:off x="433680" y="2946325"/>
            <a:ext cx="2699612" cy="555413"/>
          </a:xfrm>
          <a:prstGeom prst="roundRect">
            <a:avLst>
              <a:gd name="adj" fmla="val 15288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Glícidos</a:t>
            </a:r>
          </a:p>
        </p:txBody>
      </p:sp>
      <p:sp>
        <p:nvSpPr>
          <p:cNvPr id="24" name="Rounded Rectangle 1"/>
          <p:cNvSpPr/>
          <p:nvPr/>
        </p:nvSpPr>
        <p:spPr>
          <a:xfrm>
            <a:off x="433680" y="1585744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Água</a:t>
            </a:r>
          </a:p>
        </p:txBody>
      </p:sp>
      <p:sp>
        <p:nvSpPr>
          <p:cNvPr id="25" name="Rounded Rectangle 1"/>
          <p:cNvSpPr/>
          <p:nvPr/>
        </p:nvSpPr>
        <p:spPr>
          <a:xfrm>
            <a:off x="433680" y="2267277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Prótidos</a:t>
            </a:r>
          </a:p>
        </p:txBody>
      </p:sp>
      <p:sp>
        <p:nvSpPr>
          <p:cNvPr id="26" name="Rounded Rectangle 1"/>
          <p:cNvSpPr/>
          <p:nvPr/>
        </p:nvSpPr>
        <p:spPr>
          <a:xfrm>
            <a:off x="433680" y="4307545"/>
            <a:ext cx="2699612" cy="555413"/>
          </a:xfrm>
          <a:prstGeom prst="roundRect">
            <a:avLst>
              <a:gd name="adj" fmla="val 17180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3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Fibras</a:t>
            </a:r>
          </a:p>
        </p:txBody>
      </p:sp>
      <p:sp>
        <p:nvSpPr>
          <p:cNvPr id="13" name="Rounded Rectangle 1"/>
          <p:cNvSpPr/>
          <p:nvPr/>
        </p:nvSpPr>
        <p:spPr>
          <a:xfrm>
            <a:off x="3378250" y="4698143"/>
            <a:ext cx="5365789" cy="1639371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Por exemplo, o 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cálcio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 e o 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fósforo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 fazem parte da constituição do esqueleto e o 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flúor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 previne o aparecimento da cárie dentária – funções _______ e _________.</a:t>
            </a:r>
          </a:p>
        </p:txBody>
      </p:sp>
      <p:sp>
        <p:nvSpPr>
          <p:cNvPr id="18" name="Retângulo Arredondado 17"/>
          <p:cNvSpPr/>
          <p:nvPr/>
        </p:nvSpPr>
        <p:spPr>
          <a:xfrm>
            <a:off x="5756099" y="5900973"/>
            <a:ext cx="1224172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plástica</a:t>
            </a:r>
          </a:p>
        </p:txBody>
      </p:sp>
      <p:sp>
        <p:nvSpPr>
          <p:cNvPr id="20" name="Retângulo Arredondado 19"/>
          <p:cNvSpPr/>
          <p:nvPr/>
        </p:nvSpPr>
        <p:spPr>
          <a:xfrm>
            <a:off x="7063072" y="5910115"/>
            <a:ext cx="1620982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reguladora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3887413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m 2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8352" y="1779243"/>
            <a:ext cx="2978182" cy="2964873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7" name="Picture 4" descr="20143772_VD_F695.jpg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"/>
          <a:stretch/>
        </p:blipFill>
        <p:spPr>
          <a:xfrm>
            <a:off x="2858817" y="1793007"/>
            <a:ext cx="3230695" cy="2937344"/>
          </a:xfrm>
          <a:prstGeom prst="ellipse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21" name="Rounded Rectangle 1"/>
          <p:cNvSpPr/>
          <p:nvPr/>
        </p:nvSpPr>
        <p:spPr>
          <a:xfrm>
            <a:off x="6200801" y="4987567"/>
            <a:ext cx="2601574" cy="1150177"/>
          </a:xfrm>
          <a:prstGeom prst="roundRect">
            <a:avLst>
              <a:gd name="adj" fmla="val 1424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20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REGULADORES</a:t>
            </a:r>
            <a:endParaRPr lang="pt-PT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23" name="Rounded Rectangle 1"/>
          <p:cNvSpPr/>
          <p:nvPr/>
        </p:nvSpPr>
        <p:spPr>
          <a:xfrm>
            <a:off x="2773736" y="4998076"/>
            <a:ext cx="3246789" cy="1143923"/>
          </a:xfrm>
          <a:prstGeom prst="roundRect">
            <a:avLst>
              <a:gd name="adj" fmla="val 1977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20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ENERGÉTICOS</a:t>
            </a:r>
          </a:p>
        </p:txBody>
      </p:sp>
      <p:sp>
        <p:nvSpPr>
          <p:cNvPr id="25" name="Rounded Rectangle 1"/>
          <p:cNvSpPr/>
          <p:nvPr/>
        </p:nvSpPr>
        <p:spPr>
          <a:xfrm>
            <a:off x="438352" y="4987566"/>
            <a:ext cx="2155108" cy="1150177"/>
          </a:xfrm>
          <a:prstGeom prst="roundRect">
            <a:avLst>
              <a:gd name="adj" fmla="val 1451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20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PLÁSTICOS</a:t>
            </a:r>
            <a:endParaRPr lang="pt-PT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4" name="Rounded Rectangle 17"/>
          <p:cNvSpPr/>
          <p:nvPr/>
        </p:nvSpPr>
        <p:spPr>
          <a:xfrm>
            <a:off x="431515" y="322816"/>
            <a:ext cx="8267553" cy="1022508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500"/>
              </a:lnSpc>
            </a:pPr>
            <a:r>
              <a:rPr lang="pt-PT" sz="3600" b="1" spc="-50" dirty="0">
                <a:solidFill>
                  <a:srgbClr val="9CC52D"/>
                </a:solidFill>
              </a:rPr>
              <a:t>Quais são os tipos de nutrientes?</a:t>
            </a:r>
          </a:p>
        </p:txBody>
      </p:sp>
      <p:sp>
        <p:nvSpPr>
          <p:cNvPr id="16" name="Rounded Rectangle 17"/>
          <p:cNvSpPr/>
          <p:nvPr/>
        </p:nvSpPr>
        <p:spPr>
          <a:xfrm>
            <a:off x="7042531" y="1345324"/>
            <a:ext cx="1498884" cy="433919"/>
          </a:xfrm>
          <a:prstGeom prst="roundRect">
            <a:avLst>
              <a:gd name="adj" fmla="val 15370"/>
            </a:avLst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sz="2400" b="1" spc="-50" dirty="0">
                <a:solidFill>
                  <a:schemeClr val="tx1"/>
                </a:solidFill>
              </a:rPr>
              <a:t>Síntese</a:t>
            </a:r>
          </a:p>
        </p:txBody>
      </p:sp>
      <p:sp>
        <p:nvSpPr>
          <p:cNvPr id="18" name="Rectangle: Rounded Corners 17"/>
          <p:cNvSpPr/>
          <p:nvPr/>
        </p:nvSpPr>
        <p:spPr>
          <a:xfrm>
            <a:off x="431515" y="5000120"/>
            <a:ext cx="2150603" cy="1137623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rgbClr val="9CC52D"/>
                </a:solidFill>
              </a:rPr>
              <a:t>?</a:t>
            </a:r>
          </a:p>
        </p:txBody>
      </p:sp>
      <p:sp>
        <p:nvSpPr>
          <p:cNvPr id="19" name="Rectangle: Rounded Corners 18"/>
          <p:cNvSpPr/>
          <p:nvPr/>
        </p:nvSpPr>
        <p:spPr>
          <a:xfrm>
            <a:off x="2773735" y="4998076"/>
            <a:ext cx="3246789" cy="1137623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rgbClr val="9CC52D"/>
                </a:solidFill>
              </a:rPr>
              <a:t>?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6200800" y="4987568"/>
            <a:ext cx="2601575" cy="1154431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rgbClr val="9CC52D"/>
                </a:solidFill>
              </a:rPr>
              <a:t>?</a:t>
            </a:r>
          </a:p>
        </p:txBody>
      </p:sp>
      <p:pic>
        <p:nvPicPr>
          <p:cNvPr id="27" name="Picture 6" descr="20143772_VD_F723.jpg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97707" y="1869548"/>
            <a:ext cx="3204668" cy="3040289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984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18" grpId="0" animBg="1"/>
      <p:bldP spid="19" grpId="0" animBg="1"/>
      <p:bldP spid="19" grpId="1" animBg="1"/>
      <p:bldP spid="20" grpId="0" animBg="1"/>
      <p:bldP spid="20" grpId="1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2040"/>
            <a:ext cx="9144000" cy="7031421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463949" y="5129206"/>
            <a:ext cx="4644080" cy="1250573"/>
          </a:xfrm>
          <a:prstGeom prst="roundRect">
            <a:avLst>
              <a:gd name="adj" fmla="val 187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As necessidades nutritivas variam com a </a:t>
            </a:r>
            <a:r>
              <a:rPr lang="pt-PT" sz="24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idade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.</a:t>
            </a:r>
          </a:p>
        </p:txBody>
      </p:sp>
      <p:sp>
        <p:nvSpPr>
          <p:cNvPr id="7" name="Rounded Rectangle 1"/>
          <p:cNvSpPr/>
          <p:nvPr/>
        </p:nvSpPr>
        <p:spPr>
          <a:xfrm>
            <a:off x="469203" y="5139721"/>
            <a:ext cx="4866472" cy="1250573"/>
          </a:xfrm>
          <a:prstGeom prst="roundRect">
            <a:avLst>
              <a:gd name="adj" fmla="val 1384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 quantidade e o tipo de alimentos ingeridos dependem do estado </a:t>
            </a:r>
          </a:p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de </a:t>
            </a:r>
            <a:r>
              <a:rPr lang="pt-PT" sz="24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saúde 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 da </a:t>
            </a:r>
            <a:r>
              <a:rPr lang="pt-PT" sz="24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atividade física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.</a:t>
            </a:r>
          </a:p>
        </p:txBody>
      </p:sp>
      <p:sp>
        <p:nvSpPr>
          <p:cNvPr id="8" name="Rounded Rectangle 17"/>
          <p:cNvSpPr/>
          <p:nvPr/>
        </p:nvSpPr>
        <p:spPr>
          <a:xfrm>
            <a:off x="294290" y="212800"/>
            <a:ext cx="8449749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878967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9" descr="20143772_VD_F753.jp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41683" y="1525"/>
            <a:ext cx="5488495" cy="6860617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294290" y="2569947"/>
            <a:ext cx="3563007" cy="2275322"/>
          </a:xfrm>
          <a:prstGeom prst="roundRect">
            <a:avLst>
              <a:gd name="adj" fmla="val 1384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Beber água 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 </a:t>
            </a:r>
            <a:r>
              <a:rPr lang="pt-PT" sz="24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variar os alimentos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, privilegiando a fruta e as hortícolas, são aspetos a considerar durante </a:t>
            </a:r>
            <a:r>
              <a:rPr lang="pt-PT" sz="2400" b="1" dirty="0">
                <a:solidFill>
                  <a:srgbClr val="9CC52D"/>
                </a:solidFill>
                <a:ea typeface="Arial Black" charset="0"/>
                <a:cs typeface="Arial Black" charset="0"/>
              </a:rPr>
              <a:t>toda a vida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. </a:t>
            </a:r>
          </a:p>
        </p:txBody>
      </p:sp>
      <p:sp>
        <p:nvSpPr>
          <p:cNvPr id="12" name="Rounded Rectangle 17"/>
          <p:cNvSpPr/>
          <p:nvPr/>
        </p:nvSpPr>
        <p:spPr>
          <a:xfrm>
            <a:off x="294290" y="212800"/>
            <a:ext cx="8449749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654707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45569" y="5966"/>
            <a:ext cx="4624552" cy="6950766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5" name="Rounded Rectangle 1"/>
          <p:cNvSpPr/>
          <p:nvPr/>
        </p:nvSpPr>
        <p:spPr>
          <a:xfrm>
            <a:off x="294290" y="1646226"/>
            <a:ext cx="3919453" cy="948213"/>
          </a:xfrm>
          <a:prstGeom prst="roundRect">
            <a:avLst>
              <a:gd name="adj" fmla="val 1384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chemeClr val="tx1"/>
                </a:solidFill>
              </a:rPr>
              <a:t>Do nascimento aos 6 meses:</a:t>
            </a:r>
          </a:p>
          <a:p>
            <a:r>
              <a:rPr lang="pt-PT" sz="2400" b="1" dirty="0">
                <a:solidFill>
                  <a:srgbClr val="9CC52D"/>
                </a:solidFill>
              </a:rPr>
              <a:t>Cerca de 1300 kcal/dia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294290" y="3901762"/>
            <a:ext cx="4256689" cy="1587062"/>
          </a:xfrm>
          <a:prstGeom prst="roundRect">
            <a:avLst>
              <a:gd name="adj" fmla="val 3253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O </a:t>
            </a:r>
            <a:r>
              <a:rPr lang="pt-PT" sz="2400" b="1" dirty="0">
                <a:solidFill>
                  <a:schemeClr val="tx1"/>
                </a:solidFill>
              </a:rPr>
              <a:t>leite materno</a:t>
            </a:r>
            <a:r>
              <a:rPr lang="pt-PT" sz="2400" dirty="0">
                <a:solidFill>
                  <a:schemeClr val="tx1"/>
                </a:solidFill>
              </a:rPr>
              <a:t> contém todos os nutrientes essenciais ao desenvolvimento do bebé </a:t>
            </a:r>
          </a:p>
          <a:p>
            <a:r>
              <a:rPr lang="pt-PT" sz="2400" dirty="0">
                <a:solidFill>
                  <a:schemeClr val="tx1"/>
                </a:solidFill>
              </a:rPr>
              <a:t>e ao crescimento até essa idade. 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7" name="Rounded Rectangle 17"/>
          <p:cNvSpPr/>
          <p:nvPr/>
        </p:nvSpPr>
        <p:spPr>
          <a:xfrm>
            <a:off x="294290" y="212800"/>
            <a:ext cx="8449749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1352149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9"/>
          <a:stretch/>
        </p:blipFill>
        <p:spPr>
          <a:xfrm flipH="1">
            <a:off x="-21517" y="0"/>
            <a:ext cx="9165517" cy="6941412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294290" y="4528967"/>
            <a:ext cx="3363311" cy="1918694"/>
          </a:xfrm>
          <a:prstGeom prst="roundRect">
            <a:avLst>
              <a:gd name="adj" fmla="val 1279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As crianças necessitam, essencialmente, de </a:t>
            </a:r>
            <a:r>
              <a:rPr lang="pt-PT" sz="2400" b="1" dirty="0">
                <a:solidFill>
                  <a:schemeClr val="tx1"/>
                </a:solidFill>
              </a:rPr>
              <a:t>nutrientes plásticos </a:t>
            </a:r>
            <a:r>
              <a:rPr lang="pt-PT" sz="2400" dirty="0">
                <a:solidFill>
                  <a:schemeClr val="tx1"/>
                </a:solidFill>
              </a:rPr>
              <a:t>e </a:t>
            </a:r>
            <a:r>
              <a:rPr lang="pt-PT" sz="2400" b="1" dirty="0">
                <a:solidFill>
                  <a:schemeClr val="tx1"/>
                </a:solidFill>
              </a:rPr>
              <a:t>reguladores,</a:t>
            </a:r>
            <a:r>
              <a:rPr lang="pt-PT" sz="2400" dirty="0">
                <a:solidFill>
                  <a:schemeClr val="tx1"/>
                </a:solidFill>
              </a:rPr>
              <a:t> essenciais ao crescimento.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5" name="Rounded Rectangle 1"/>
          <p:cNvSpPr/>
          <p:nvPr/>
        </p:nvSpPr>
        <p:spPr>
          <a:xfrm>
            <a:off x="294291" y="1546696"/>
            <a:ext cx="3363310" cy="828821"/>
          </a:xfrm>
          <a:prstGeom prst="roundRect">
            <a:avLst>
              <a:gd name="adj" fmla="val 22925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chemeClr val="tx1"/>
                </a:solidFill>
              </a:rPr>
              <a:t>Dos 7 meses aos 6 anos:</a:t>
            </a:r>
          </a:p>
          <a:p>
            <a:r>
              <a:rPr lang="pt-PT" sz="2400" b="1" dirty="0">
                <a:solidFill>
                  <a:srgbClr val="9CC52D"/>
                </a:solidFill>
              </a:rPr>
              <a:t>Cerca de 1800 kcal/dia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294290" y="212800"/>
            <a:ext cx="8449749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207947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9147733" cy="6858000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286420" y="4873712"/>
            <a:ext cx="5357635" cy="1650646"/>
          </a:xfrm>
          <a:prstGeom prst="roundRect">
            <a:avLst>
              <a:gd name="adj" fmla="val 15152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A necessidade de </a:t>
            </a:r>
            <a:r>
              <a:rPr lang="pt-PT" sz="2400" b="1" dirty="0">
                <a:solidFill>
                  <a:schemeClr val="tx1"/>
                </a:solidFill>
              </a:rPr>
              <a:t>nutrientes energéticos </a:t>
            </a:r>
            <a:r>
              <a:rPr lang="pt-PT" sz="2400" dirty="0">
                <a:solidFill>
                  <a:schemeClr val="tx1"/>
                </a:solidFill>
              </a:rPr>
              <a:t>e </a:t>
            </a:r>
            <a:r>
              <a:rPr lang="pt-PT" sz="2400" b="1" dirty="0">
                <a:solidFill>
                  <a:schemeClr val="tx1"/>
                </a:solidFill>
              </a:rPr>
              <a:t>plásticos </a:t>
            </a:r>
            <a:r>
              <a:rPr lang="pt-PT" sz="2400" dirty="0">
                <a:solidFill>
                  <a:schemeClr val="tx1"/>
                </a:solidFill>
              </a:rPr>
              <a:t>aumenta,</a:t>
            </a:r>
            <a:r>
              <a:rPr lang="pt-PT" sz="2400" b="1" dirty="0">
                <a:solidFill>
                  <a:schemeClr val="tx1"/>
                </a:solidFill>
              </a:rPr>
              <a:t> </a:t>
            </a:r>
            <a:r>
              <a:rPr lang="pt-PT" sz="2400" dirty="0">
                <a:solidFill>
                  <a:schemeClr val="tx1"/>
                </a:solidFill>
              </a:rPr>
              <a:t>devido ao crescimento e ao maior gasto de energia na atividade física e intelectual.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5" name="Rounded Rectangle 1"/>
          <p:cNvSpPr/>
          <p:nvPr/>
        </p:nvSpPr>
        <p:spPr>
          <a:xfrm>
            <a:off x="286420" y="1233473"/>
            <a:ext cx="3363310" cy="829206"/>
          </a:xfrm>
          <a:prstGeom prst="roundRect">
            <a:avLst>
              <a:gd name="adj" fmla="val 2292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chemeClr val="tx1"/>
                </a:solidFill>
              </a:rPr>
              <a:t>Dos 7 aos 10 anos:</a:t>
            </a:r>
          </a:p>
          <a:p>
            <a:r>
              <a:rPr lang="pt-PT" sz="2400" b="1" dirty="0">
                <a:solidFill>
                  <a:srgbClr val="9CC52D"/>
                </a:solidFill>
              </a:rPr>
              <a:t>Cerca de 2000 kcal/dia</a:t>
            </a:r>
          </a:p>
        </p:txBody>
      </p:sp>
      <p:sp>
        <p:nvSpPr>
          <p:cNvPr id="8" name="Rounded Rectangle 17"/>
          <p:cNvSpPr/>
          <p:nvPr/>
        </p:nvSpPr>
        <p:spPr>
          <a:xfrm>
            <a:off x="294290" y="212800"/>
            <a:ext cx="8449749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193028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20143772_VD_F712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ounded Rectangle 1"/>
          <p:cNvSpPr/>
          <p:nvPr/>
        </p:nvSpPr>
        <p:spPr>
          <a:xfrm>
            <a:off x="286421" y="5250869"/>
            <a:ext cx="6534794" cy="1214899"/>
          </a:xfrm>
          <a:prstGeom prst="roundRect">
            <a:avLst>
              <a:gd name="adj" fmla="val 14714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Os jovens necessitam de ingerir mais alimentos com </a:t>
            </a:r>
            <a:r>
              <a:rPr lang="pt-PT" sz="2400" b="1" dirty="0">
                <a:solidFill>
                  <a:schemeClr val="tx1"/>
                </a:solidFill>
              </a:rPr>
              <a:t>nutrientes energéticos </a:t>
            </a:r>
            <a:r>
              <a:rPr lang="pt-PT" sz="2400" dirty="0">
                <a:solidFill>
                  <a:schemeClr val="tx1"/>
                </a:solidFill>
              </a:rPr>
              <a:t>e </a:t>
            </a:r>
            <a:r>
              <a:rPr lang="pt-PT" sz="2400" b="1" dirty="0">
                <a:solidFill>
                  <a:schemeClr val="tx1"/>
                </a:solidFill>
              </a:rPr>
              <a:t>plásticos</a:t>
            </a:r>
            <a:r>
              <a:rPr lang="pt-PT" sz="2400" dirty="0">
                <a:solidFill>
                  <a:schemeClr val="tx1"/>
                </a:solidFill>
              </a:rPr>
              <a:t>,</a:t>
            </a:r>
            <a:r>
              <a:rPr lang="pt-PT" sz="2400" b="1" dirty="0">
                <a:solidFill>
                  <a:schemeClr val="tx1"/>
                </a:solidFill>
              </a:rPr>
              <a:t> </a:t>
            </a:r>
            <a:r>
              <a:rPr lang="pt-PT" sz="2400" dirty="0">
                <a:solidFill>
                  <a:schemeClr val="tx1"/>
                </a:solidFill>
              </a:rPr>
              <a:t>pois a adolescência é um período de </a:t>
            </a:r>
            <a:r>
              <a:rPr lang="pt-PT" sz="2400">
                <a:solidFill>
                  <a:schemeClr val="tx1"/>
                </a:solidFill>
              </a:rPr>
              <a:t>rápido crescimento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5" name="Rounded Rectangle 1"/>
          <p:cNvSpPr/>
          <p:nvPr/>
        </p:nvSpPr>
        <p:spPr>
          <a:xfrm>
            <a:off x="286420" y="1233473"/>
            <a:ext cx="4519448" cy="1158590"/>
          </a:xfrm>
          <a:prstGeom prst="roundRect">
            <a:avLst>
              <a:gd name="adj" fmla="val 14756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chemeClr val="tx1"/>
                </a:solidFill>
              </a:rPr>
              <a:t>Dos 11 aos 18 anos:</a:t>
            </a:r>
          </a:p>
          <a:p>
            <a:r>
              <a:rPr lang="pt-PT" sz="24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Raparigas</a:t>
            </a:r>
            <a:r>
              <a:rPr lang="pt-PT" sz="2400" b="1" dirty="0">
                <a:solidFill>
                  <a:srgbClr val="9CC52D"/>
                </a:solidFill>
              </a:rPr>
              <a:t>: cerca de 2200 kcal/dia</a:t>
            </a:r>
          </a:p>
          <a:p>
            <a:r>
              <a:rPr lang="pt-PT" sz="24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Rapazes</a:t>
            </a:r>
            <a:r>
              <a:rPr lang="pt-PT" sz="2400" b="1" dirty="0">
                <a:solidFill>
                  <a:srgbClr val="9CC52D"/>
                </a:solidFill>
              </a:rPr>
              <a:t>: cerca de 3000 kcal/dia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294290" y="212800"/>
            <a:ext cx="8449749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1148801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9"/>
          <a:stretch/>
        </p:blipFill>
        <p:spPr>
          <a:xfrm>
            <a:off x="1" y="0"/>
            <a:ext cx="9144000" cy="6868510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294290" y="5202144"/>
            <a:ext cx="7210096" cy="1235919"/>
          </a:xfrm>
          <a:prstGeom prst="roundRect">
            <a:avLst>
              <a:gd name="adj" fmla="val 1640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As necessidades em nutrientes plásticos e energéticos diminuem por ter cessado o crescimento. A ingestão de </a:t>
            </a:r>
            <a:r>
              <a:rPr lang="pt-PT" sz="2400" b="1" dirty="0">
                <a:solidFill>
                  <a:schemeClr val="tx1"/>
                </a:solidFill>
              </a:rPr>
              <a:t>nutrientes reguladores</a:t>
            </a:r>
            <a:r>
              <a:rPr lang="pt-PT" sz="2400" dirty="0">
                <a:solidFill>
                  <a:schemeClr val="tx1"/>
                </a:solidFill>
              </a:rPr>
              <a:t> é</a:t>
            </a:r>
            <a:r>
              <a:rPr lang="pt-PT" sz="2400" b="1" dirty="0">
                <a:solidFill>
                  <a:schemeClr val="tx1"/>
                </a:solidFill>
              </a:rPr>
              <a:t> </a:t>
            </a:r>
            <a:r>
              <a:rPr lang="pt-PT" sz="2400" dirty="0">
                <a:solidFill>
                  <a:schemeClr val="tx1"/>
                </a:solidFill>
              </a:rPr>
              <a:t>fundamental para a saúde.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5" name="Rounded Rectangle 1"/>
          <p:cNvSpPr/>
          <p:nvPr/>
        </p:nvSpPr>
        <p:spPr>
          <a:xfrm>
            <a:off x="294290" y="3100552"/>
            <a:ext cx="4141076" cy="1671146"/>
          </a:xfrm>
          <a:prstGeom prst="roundRect">
            <a:avLst>
              <a:gd name="adj" fmla="val 1259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chemeClr val="tx1"/>
                </a:solidFill>
              </a:rPr>
              <a:t>Adultos até aos 65 anos:</a:t>
            </a:r>
          </a:p>
          <a:p>
            <a:r>
              <a:rPr lang="pt-PT" sz="20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Mulheres</a:t>
            </a:r>
            <a:r>
              <a:rPr lang="pt-PT" sz="2000" b="1" dirty="0">
                <a:solidFill>
                  <a:srgbClr val="9CC52D"/>
                </a:solidFill>
              </a:rPr>
              <a:t>: cerca de 2000 kcal/dia</a:t>
            </a:r>
          </a:p>
          <a:p>
            <a:r>
              <a:rPr lang="pt-PT" sz="20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Homens</a:t>
            </a:r>
            <a:r>
              <a:rPr lang="pt-PT" sz="2000" b="1" dirty="0">
                <a:solidFill>
                  <a:srgbClr val="9CC52D"/>
                </a:solidFill>
              </a:rPr>
              <a:t>: cerca de 2500 kcal/dia</a:t>
            </a:r>
          </a:p>
          <a:p>
            <a:r>
              <a:rPr lang="pt-PT" sz="20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Grávidas e lactantes</a:t>
            </a:r>
            <a:r>
              <a:rPr lang="pt-PT" sz="2000" b="1" dirty="0">
                <a:solidFill>
                  <a:srgbClr val="9CC52D"/>
                </a:solidFill>
              </a:rPr>
              <a:t>: cerca de 2700 kcal/dia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294290" y="212800"/>
            <a:ext cx="8449749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1957684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82207" y="-15766"/>
            <a:ext cx="4361794" cy="6873766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294289" y="3846400"/>
            <a:ext cx="4267201" cy="2407255"/>
          </a:xfrm>
          <a:prstGeom prst="roundRect">
            <a:avLst>
              <a:gd name="adj" fmla="val 1384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As necessidades nutritivas vão diminuindo, sendo importante ingerir todos os tipos de nutrientes, atribuindo-se particular importância à </a:t>
            </a:r>
            <a:r>
              <a:rPr lang="pt-PT" sz="2400" b="1" dirty="0">
                <a:solidFill>
                  <a:schemeClr val="tx1"/>
                </a:solidFill>
              </a:rPr>
              <a:t>água </a:t>
            </a:r>
            <a:r>
              <a:rPr lang="pt-PT" sz="2400" dirty="0">
                <a:solidFill>
                  <a:schemeClr val="tx1"/>
                </a:solidFill>
              </a:rPr>
              <a:t> e às </a:t>
            </a:r>
            <a:r>
              <a:rPr lang="pt-PT" sz="2400" b="1" dirty="0">
                <a:solidFill>
                  <a:schemeClr val="tx1"/>
                </a:solidFill>
              </a:rPr>
              <a:t>fibras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5" name="Rounded Rectangle 1"/>
          <p:cNvSpPr/>
          <p:nvPr/>
        </p:nvSpPr>
        <p:spPr>
          <a:xfrm>
            <a:off x="294290" y="1570135"/>
            <a:ext cx="4487917" cy="1158076"/>
          </a:xfrm>
          <a:prstGeom prst="roundRect">
            <a:avLst>
              <a:gd name="adj" fmla="val 13849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chemeClr val="tx1"/>
                </a:solidFill>
              </a:rPr>
              <a:t>Após os 65 anos:</a:t>
            </a:r>
          </a:p>
          <a:p>
            <a:r>
              <a:rPr lang="pt-PT" sz="24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Mulheres</a:t>
            </a:r>
            <a:r>
              <a:rPr lang="pt-PT" sz="2400" b="1" dirty="0">
                <a:solidFill>
                  <a:srgbClr val="9CC52D"/>
                </a:solidFill>
              </a:rPr>
              <a:t>: cerca de 1800 kcal/dia</a:t>
            </a:r>
          </a:p>
          <a:p>
            <a:r>
              <a:rPr lang="pt-PT" sz="24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Homens</a:t>
            </a:r>
            <a:r>
              <a:rPr lang="pt-PT" sz="2400" b="1" dirty="0">
                <a:solidFill>
                  <a:srgbClr val="9CC52D"/>
                </a:solidFill>
              </a:rPr>
              <a:t>: cerca de 2300 kcal/dia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294290" y="212800"/>
            <a:ext cx="8449749" cy="73502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843403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4290" y="1817706"/>
            <a:ext cx="3166331" cy="3130594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22" name="Imagem 2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105"/>
          <a:stretch/>
        </p:blipFill>
        <p:spPr>
          <a:xfrm>
            <a:off x="3022461" y="1816995"/>
            <a:ext cx="3178339" cy="3195865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05432" y="1830630"/>
            <a:ext cx="3296943" cy="3151745"/>
          </a:xfrm>
          <a:prstGeom prst="ellipse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21" name="Rounded Rectangle 1"/>
          <p:cNvSpPr/>
          <p:nvPr/>
        </p:nvSpPr>
        <p:spPr>
          <a:xfrm>
            <a:off x="6200801" y="5378644"/>
            <a:ext cx="2601574" cy="685528"/>
          </a:xfrm>
          <a:prstGeom prst="roundRect">
            <a:avLst>
              <a:gd name="adj" fmla="val 14244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26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Atividade física</a:t>
            </a:r>
          </a:p>
        </p:txBody>
      </p:sp>
      <p:sp>
        <p:nvSpPr>
          <p:cNvPr id="23" name="Rounded Rectangle 1"/>
          <p:cNvSpPr/>
          <p:nvPr/>
        </p:nvSpPr>
        <p:spPr>
          <a:xfrm>
            <a:off x="3355889" y="5368134"/>
            <a:ext cx="2601576" cy="689783"/>
          </a:xfrm>
          <a:prstGeom prst="roundRect">
            <a:avLst>
              <a:gd name="adj" fmla="val 1977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26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Estado de saúde</a:t>
            </a:r>
          </a:p>
        </p:txBody>
      </p:sp>
      <p:sp>
        <p:nvSpPr>
          <p:cNvPr id="25" name="Rounded Rectangle 1"/>
          <p:cNvSpPr/>
          <p:nvPr/>
        </p:nvSpPr>
        <p:spPr>
          <a:xfrm>
            <a:off x="438351" y="5368134"/>
            <a:ext cx="2584109" cy="685527"/>
          </a:xfrm>
          <a:prstGeom prst="roundRect">
            <a:avLst>
              <a:gd name="adj" fmla="val 14517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  <a:spcBef>
                <a:spcPts val="0"/>
              </a:spcBef>
            </a:pPr>
            <a:r>
              <a:rPr lang="pt-PT" sz="26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Idade</a:t>
            </a:r>
          </a:p>
        </p:txBody>
      </p:sp>
      <p:sp>
        <p:nvSpPr>
          <p:cNvPr id="16" name="Rounded Rectangle 17"/>
          <p:cNvSpPr/>
          <p:nvPr/>
        </p:nvSpPr>
        <p:spPr>
          <a:xfrm>
            <a:off x="7245155" y="1118254"/>
            <a:ext cx="1498884" cy="433919"/>
          </a:xfrm>
          <a:prstGeom prst="roundRect">
            <a:avLst>
              <a:gd name="adj" fmla="val 15370"/>
            </a:avLst>
          </a:prstGeom>
          <a:noFill/>
          <a:ln w="285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sz="2400" b="1" spc="-50" dirty="0">
                <a:solidFill>
                  <a:schemeClr val="tx1"/>
                </a:solidFill>
              </a:rPr>
              <a:t>Síntese</a:t>
            </a:r>
          </a:p>
        </p:txBody>
      </p:sp>
      <p:sp>
        <p:nvSpPr>
          <p:cNvPr id="18" name="Rectangle: Rounded Corners 17"/>
          <p:cNvSpPr/>
          <p:nvPr/>
        </p:nvSpPr>
        <p:spPr>
          <a:xfrm>
            <a:off x="438351" y="5368134"/>
            <a:ext cx="2601575" cy="699371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rgbClr val="9CC52D"/>
                </a:solidFill>
              </a:rPr>
              <a:t>?</a:t>
            </a:r>
          </a:p>
        </p:txBody>
      </p:sp>
      <p:sp>
        <p:nvSpPr>
          <p:cNvPr id="19" name="Rectangle: Rounded Corners 18"/>
          <p:cNvSpPr/>
          <p:nvPr/>
        </p:nvSpPr>
        <p:spPr>
          <a:xfrm>
            <a:off x="3355889" y="5368134"/>
            <a:ext cx="2601575" cy="67218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rgbClr val="9CC52D"/>
                </a:solidFill>
              </a:rPr>
              <a:t>?</a:t>
            </a:r>
          </a:p>
        </p:txBody>
      </p:sp>
      <p:sp>
        <p:nvSpPr>
          <p:cNvPr id="20" name="Rectangle: Rounded Corners 19"/>
          <p:cNvSpPr/>
          <p:nvPr/>
        </p:nvSpPr>
        <p:spPr>
          <a:xfrm>
            <a:off x="6183308" y="5381476"/>
            <a:ext cx="2601575" cy="710315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rgbClr val="9CC52D"/>
                </a:solidFill>
              </a:rPr>
              <a:t>?</a:t>
            </a:r>
          </a:p>
        </p:txBody>
      </p:sp>
      <p:sp>
        <p:nvSpPr>
          <p:cNvPr id="17" name="Rounded Rectangle 17"/>
          <p:cNvSpPr/>
          <p:nvPr/>
        </p:nvSpPr>
        <p:spPr>
          <a:xfrm>
            <a:off x="294290" y="212800"/>
            <a:ext cx="8449749" cy="827724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Como variam as necessidades nutritivas?</a:t>
            </a:r>
          </a:p>
        </p:txBody>
      </p:sp>
    </p:spTree>
    <p:extLst>
      <p:ext uri="{BB962C8B-B14F-4D97-AF65-F5344CB8AC3E}">
        <p14:creationId xmlns:p14="http://schemas.microsoft.com/office/powerpoint/2010/main" val="1000041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18" grpId="0" animBg="1"/>
      <p:bldP spid="19" grpId="0" animBg="1"/>
      <p:bldP spid="19" grpId="1" animBg="1"/>
      <p:bldP spid="20" grpId="0" animBg="1"/>
      <p:bldP spid="20" grpId="1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345170"/>
            <a:ext cx="9144000" cy="247425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8" name="Group 7"/>
          <p:cNvGrpSpPr/>
          <p:nvPr/>
        </p:nvGrpSpPr>
        <p:grpSpPr>
          <a:xfrm>
            <a:off x="357946" y="299070"/>
            <a:ext cx="8470032" cy="697504"/>
            <a:chOff x="431516" y="362130"/>
            <a:chExt cx="8470032" cy="697504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431516" y="362130"/>
              <a:ext cx="4472994" cy="6544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31516" y="493986"/>
              <a:ext cx="4472994" cy="56564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3600" b="1" spc="-50" dirty="0">
                  <a:solidFill>
                    <a:srgbClr val="9CC52D"/>
                  </a:solidFill>
                </a:rPr>
                <a:t>Transcreve e completa</a:t>
              </a:r>
            </a:p>
          </p:txBody>
        </p:sp>
        <p:cxnSp>
          <p:nvCxnSpPr>
            <p:cNvPr id="7" name="Conexão Reta 6"/>
            <p:cNvCxnSpPr/>
            <p:nvPr/>
          </p:nvCxnSpPr>
          <p:spPr>
            <a:xfrm flipV="1">
              <a:off x="431516" y="1046519"/>
              <a:ext cx="8470032" cy="1311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CaixaDeTexto 2"/>
          <p:cNvSpPr txBox="1"/>
          <p:nvPr/>
        </p:nvSpPr>
        <p:spPr>
          <a:xfrm>
            <a:off x="7519554" y="637752"/>
            <a:ext cx="1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/>
              <a:t>Página 13</a:t>
            </a:r>
          </a:p>
        </p:txBody>
      </p:sp>
      <p:sp>
        <p:nvSpPr>
          <p:cNvPr id="15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16201" y="1353413"/>
            <a:ext cx="8111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Transcreve para o teu caderno o gráfico sobre as necessidades energéticas. Completa-o construindo duas colunas: a dos bebés e a dos 7 aos 10 anos.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6630" y="2507947"/>
            <a:ext cx="9144000" cy="2229394"/>
          </a:xfrm>
          <a:prstGeom prst="rect">
            <a:avLst/>
          </a:prstGeom>
        </p:spPr>
      </p:pic>
      <p:sp>
        <p:nvSpPr>
          <p:cNvPr id="4" name="Retângulo Arredondado 3"/>
          <p:cNvSpPr/>
          <p:nvPr/>
        </p:nvSpPr>
        <p:spPr>
          <a:xfrm>
            <a:off x="1019986" y="3851237"/>
            <a:ext cx="498764" cy="717576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effectLst/>
          <a:scene3d>
            <a:camera prst="obliqueTopRight">
              <a:rot lat="0" lon="1200000" rev="0"/>
            </a:camera>
            <a:lightRig rig="flat" dir="t"/>
          </a:scene3d>
          <a:sp3d extrusionH="139700" contourW="44450">
            <a:bevelT w="63500" h="25400"/>
            <a:contourClr>
              <a:schemeClr val="accent6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PT" sz="1400" dirty="0">
                <a:solidFill>
                  <a:schemeClr val="tx1"/>
                </a:solidFill>
              </a:rPr>
              <a:t>1300 kcal/dia</a:t>
            </a:r>
          </a:p>
        </p:txBody>
      </p:sp>
      <p:sp>
        <p:nvSpPr>
          <p:cNvPr id="13" name="Retângulo Arredondado 3"/>
          <p:cNvSpPr/>
          <p:nvPr/>
        </p:nvSpPr>
        <p:spPr>
          <a:xfrm>
            <a:off x="3201839" y="3495530"/>
            <a:ext cx="498764" cy="1105787"/>
          </a:xfrm>
          <a:prstGeom prst="roundRect">
            <a:avLst>
              <a:gd name="adj" fmla="val 0"/>
            </a:avLst>
          </a:prstGeom>
          <a:solidFill>
            <a:schemeClr val="accent6"/>
          </a:solidFill>
          <a:effectLst/>
          <a:scene3d>
            <a:camera prst="obliqueTopRight">
              <a:rot lat="0" lon="1200000" rev="0"/>
            </a:camera>
            <a:lightRig rig="flat" dir="t"/>
          </a:scene3d>
          <a:sp3d extrusionH="139700" contourW="44450">
            <a:bevelT w="63500" h="25400"/>
            <a:contourClr>
              <a:schemeClr val="accent6"/>
            </a:contourClr>
          </a:sp3d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r>
              <a:rPr lang="pt-PT" sz="1400" dirty="0">
                <a:solidFill>
                  <a:schemeClr val="tx1"/>
                </a:solidFill>
              </a:rPr>
              <a:t>2000 kcal/dia</a:t>
            </a:r>
          </a:p>
        </p:txBody>
      </p:sp>
    </p:spTree>
    <p:extLst>
      <p:ext uri="{BB962C8B-B14F-4D97-AF65-F5344CB8AC3E}">
        <p14:creationId xmlns:p14="http://schemas.microsoft.com/office/powerpoint/2010/main" val="1170224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CC52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4" name="Rounded Rectangle 17"/>
          <p:cNvSpPr/>
          <p:nvPr/>
        </p:nvSpPr>
        <p:spPr>
          <a:xfrm>
            <a:off x="4223218" y="419318"/>
            <a:ext cx="4511040" cy="1194329"/>
          </a:xfrm>
          <a:prstGeom prst="roundRect">
            <a:avLst>
              <a:gd name="adj" fmla="val 16179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O que é a Pirâmide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Mediterrânica?</a:t>
            </a:r>
          </a:p>
        </p:txBody>
      </p:sp>
      <p:pic>
        <p:nvPicPr>
          <p:cNvPr id="5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032" y="753198"/>
            <a:ext cx="5590904" cy="6119949"/>
          </a:xfrm>
          <a:prstGeom prst="triangle">
            <a:avLst/>
          </a:prstGeom>
        </p:spPr>
      </p:pic>
    </p:spTree>
    <p:extLst>
      <p:ext uri="{BB962C8B-B14F-4D97-AF65-F5344CB8AC3E}">
        <p14:creationId xmlns:p14="http://schemas.microsoft.com/office/powerpoint/2010/main" val="17879762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73" y="230872"/>
            <a:ext cx="8975834" cy="6547188"/>
          </a:xfrm>
          <a:prstGeom prst="rect">
            <a:avLst/>
          </a:prstGeom>
        </p:spPr>
      </p:pic>
      <p:sp>
        <p:nvSpPr>
          <p:cNvPr id="4" name="Rounded Rectangle 1"/>
          <p:cNvSpPr/>
          <p:nvPr/>
        </p:nvSpPr>
        <p:spPr>
          <a:xfrm>
            <a:off x="6138154" y="1461437"/>
            <a:ext cx="2921763" cy="1376355"/>
          </a:xfrm>
          <a:prstGeom prst="roundRect">
            <a:avLst>
              <a:gd name="adj" fmla="val 11720"/>
            </a:avLst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Guia para a prática de uma alimentação saudável</a:t>
            </a:r>
          </a:p>
        </p:txBody>
      </p:sp>
      <p:sp>
        <p:nvSpPr>
          <p:cNvPr id="5" name="Rounded Rectangle 1"/>
          <p:cNvSpPr/>
          <p:nvPr/>
        </p:nvSpPr>
        <p:spPr>
          <a:xfrm>
            <a:off x="4876687" y="1471947"/>
            <a:ext cx="4183230" cy="2027997"/>
          </a:xfrm>
          <a:prstGeom prst="roundRect">
            <a:avLst>
              <a:gd name="adj" fmla="val 7686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Apresenta o consumo de alimentos de diversos grupos, dando especial importância às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__________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 e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__________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 em que devem ser ingeridos.</a:t>
            </a:r>
          </a:p>
        </p:txBody>
      </p:sp>
      <p:sp>
        <p:nvSpPr>
          <p:cNvPr id="7" name="Retângulo Arredondado 6"/>
          <p:cNvSpPr/>
          <p:nvPr/>
        </p:nvSpPr>
        <p:spPr>
          <a:xfrm>
            <a:off x="4918728" y="2639055"/>
            <a:ext cx="170633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proporções</a:t>
            </a:r>
            <a:endParaRPr lang="pt-PT" sz="2800" b="1" dirty="0"/>
          </a:p>
        </p:txBody>
      </p:sp>
      <p:sp>
        <p:nvSpPr>
          <p:cNvPr id="8" name="Retângulo Arredondado 7"/>
          <p:cNvSpPr/>
          <p:nvPr/>
        </p:nvSpPr>
        <p:spPr>
          <a:xfrm>
            <a:off x="6770022" y="2639055"/>
            <a:ext cx="1661701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frequência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84253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/>
      <p:bldP spid="8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 descr="7336027_UPZ3I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640" y="0"/>
            <a:ext cx="9144639" cy="7591446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431515" y="5013434"/>
            <a:ext cx="5087006" cy="1093076"/>
          </a:xfrm>
          <a:prstGeom prst="roundRect">
            <a:avLst>
              <a:gd name="adj" fmla="val 22200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600" b="1" dirty="0">
                <a:solidFill>
                  <a:schemeClr val="tx1"/>
                </a:solidFill>
              </a:rPr>
              <a:t>Frugalidade e cozinha simples, como sopas, cozidos e caldeiradas.</a:t>
            </a:r>
          </a:p>
        </p:txBody>
      </p:sp>
    </p:spTree>
    <p:extLst>
      <p:ext uri="{BB962C8B-B14F-4D97-AF65-F5344CB8AC3E}">
        <p14:creationId xmlns:p14="http://schemas.microsoft.com/office/powerpoint/2010/main" val="1168877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8"/>
          <a:stretch/>
        </p:blipFill>
        <p:spPr>
          <a:xfrm>
            <a:off x="0" y="-126124"/>
            <a:ext cx="9144000" cy="7057696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431515" y="5013434"/>
            <a:ext cx="6242554" cy="1093076"/>
          </a:xfrm>
          <a:prstGeom prst="roundRect">
            <a:avLst>
              <a:gd name="adj" fmla="val 22200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600" b="1" dirty="0">
                <a:solidFill>
                  <a:schemeClr val="tx1"/>
                </a:solidFill>
              </a:rPr>
              <a:t>Elevado consumo de alimentos vegetais </a:t>
            </a:r>
            <a:r>
              <a:rPr lang="pt-PT" sz="2600" b="1" dirty="0">
                <a:solidFill>
                  <a:schemeClr val="bg1"/>
                </a:solidFill>
              </a:rPr>
              <a:t>em detrimento dos de origem animal</a:t>
            </a:r>
            <a:r>
              <a:rPr lang="pt-PT" sz="26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29870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431515" y="5013434"/>
            <a:ext cx="4907740" cy="1093076"/>
          </a:xfrm>
          <a:prstGeom prst="roundRect">
            <a:avLst>
              <a:gd name="adj" fmla="val 24123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600" b="1" dirty="0">
                <a:solidFill>
                  <a:schemeClr val="tx1"/>
                </a:solidFill>
              </a:rPr>
              <a:t>Consumo de vegetais produzidos localmente, </a:t>
            </a:r>
            <a:r>
              <a:rPr lang="pt-PT" sz="2600" b="1" dirty="0">
                <a:solidFill>
                  <a:schemeClr val="bg1"/>
                </a:solidFill>
              </a:rPr>
              <a:t>frescos e da época</a:t>
            </a:r>
            <a:r>
              <a:rPr lang="pt-PT" sz="26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1165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1631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0" name="Rectangle: Rounded Corners 9"/>
          <p:cNvSpPr/>
          <p:nvPr/>
        </p:nvSpPr>
        <p:spPr>
          <a:xfrm>
            <a:off x="431515" y="4824248"/>
            <a:ext cx="4907740" cy="1093076"/>
          </a:xfrm>
          <a:prstGeom prst="roundRect">
            <a:avLst>
              <a:gd name="adj" fmla="val 24123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chemeClr val="tx1"/>
                </a:solidFill>
              </a:rPr>
              <a:t>Consumo de azeite </a:t>
            </a:r>
            <a:r>
              <a:rPr lang="pt-PT" sz="2800" b="1" dirty="0">
                <a:solidFill>
                  <a:schemeClr val="bg1"/>
                </a:solidFill>
              </a:rPr>
              <a:t>como principal fonte de gordura</a:t>
            </a:r>
            <a:r>
              <a:rPr lang="pt-PT" sz="28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06240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7184"/>
            <a:ext cx="9144000" cy="6850816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431514" y="5108028"/>
            <a:ext cx="5307133" cy="725213"/>
          </a:xfrm>
          <a:prstGeom prst="roundRect">
            <a:avLst>
              <a:gd name="adj" fmla="val 24123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chemeClr val="tx1"/>
                </a:solidFill>
              </a:rPr>
              <a:t>Consumo moderado de laticínios.</a:t>
            </a:r>
          </a:p>
        </p:txBody>
      </p:sp>
    </p:spTree>
    <p:extLst>
      <p:ext uri="{BB962C8B-B14F-4D97-AF65-F5344CB8AC3E}">
        <p14:creationId xmlns:p14="http://schemas.microsoft.com/office/powerpoint/2010/main" val="866691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1"/>
            <a:ext cx="9144000" cy="6858000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431515" y="4824248"/>
            <a:ext cx="5359685" cy="1093076"/>
          </a:xfrm>
          <a:prstGeom prst="roundRect">
            <a:avLst>
              <a:gd name="adj" fmla="val 24123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600" b="1" dirty="0">
                <a:solidFill>
                  <a:schemeClr val="tx1"/>
                </a:solidFill>
              </a:rPr>
              <a:t>Utilização de ervas aromáticas </a:t>
            </a:r>
            <a:r>
              <a:rPr lang="pt-PT" sz="2600" b="1" dirty="0">
                <a:solidFill>
                  <a:schemeClr val="bg1"/>
                </a:solidFill>
              </a:rPr>
              <a:t>para temperar, em detrimento do sal</a:t>
            </a:r>
            <a:r>
              <a:rPr lang="pt-PT" sz="26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7051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62141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431516" y="4929352"/>
            <a:ext cx="4844678" cy="1093076"/>
          </a:xfrm>
          <a:prstGeom prst="roundRect">
            <a:avLst>
              <a:gd name="adj" fmla="val 24123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600" b="1" dirty="0">
                <a:solidFill>
                  <a:schemeClr val="tx1"/>
                </a:solidFill>
              </a:rPr>
              <a:t>Consumo frequente de pescado </a:t>
            </a:r>
            <a:r>
              <a:rPr lang="pt-PT" sz="2600" b="1" dirty="0">
                <a:solidFill>
                  <a:schemeClr val="bg1"/>
                </a:solidFill>
              </a:rPr>
              <a:t>e baixo de carnes vermelhas</a:t>
            </a:r>
            <a:r>
              <a:rPr lang="pt-PT" sz="26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1500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61685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431515" y="5023944"/>
            <a:ext cx="5632953" cy="998483"/>
          </a:xfrm>
          <a:prstGeom prst="roundRect">
            <a:avLst>
              <a:gd name="adj" fmla="val 24123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600" b="1" dirty="0">
                <a:solidFill>
                  <a:schemeClr val="tx1"/>
                </a:solidFill>
              </a:rPr>
              <a:t>Consumo baixo de vinho e </a:t>
            </a:r>
            <a:r>
              <a:rPr lang="pt-PT" sz="2600" b="1" dirty="0">
                <a:solidFill>
                  <a:schemeClr val="bg1"/>
                </a:solidFill>
              </a:rPr>
              <a:t>apenas pelos adultos</a:t>
            </a:r>
            <a:r>
              <a:rPr lang="pt-PT" sz="2600" b="1" dirty="0">
                <a:solidFill>
                  <a:schemeClr val="tx1"/>
                </a:solidFill>
              </a:rPr>
              <a:t>, nas refeições principais.</a:t>
            </a:r>
          </a:p>
        </p:txBody>
      </p:sp>
    </p:spTree>
    <p:extLst>
      <p:ext uri="{BB962C8B-B14F-4D97-AF65-F5344CB8AC3E}">
        <p14:creationId xmlns:p14="http://schemas.microsoft.com/office/powerpoint/2010/main" val="2074740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431515" y="5181600"/>
            <a:ext cx="4581918" cy="840828"/>
          </a:xfrm>
          <a:prstGeom prst="roundRect">
            <a:avLst>
              <a:gd name="adj" fmla="val 24123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600" b="1" dirty="0">
                <a:solidFill>
                  <a:schemeClr val="tx1"/>
                </a:solidFill>
              </a:rPr>
              <a:t>Água como </a:t>
            </a:r>
            <a:r>
              <a:rPr lang="pt-PT" sz="2600" b="1" dirty="0">
                <a:solidFill>
                  <a:schemeClr val="bg1"/>
                </a:solidFill>
              </a:rPr>
              <a:t>principal bebida</a:t>
            </a:r>
            <a:r>
              <a:rPr lang="pt-PT" sz="26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60745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207063" cy="687902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5"/>
            <a:ext cx="8322741" cy="1056279"/>
          </a:xfrm>
          <a:prstGeom prst="roundRect">
            <a:avLst>
              <a:gd name="adj" fmla="val 22011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Quais são os princípios da </a:t>
            </a:r>
          </a:p>
          <a:p>
            <a:pPr algn="ctr"/>
            <a:r>
              <a:rPr lang="pt-PT" sz="3600" b="1" spc="-50" dirty="0">
                <a:solidFill>
                  <a:srgbClr val="9CC52D"/>
                </a:solidFill>
              </a:rPr>
              <a:t>dieta mediterrânica em Portugal?</a:t>
            </a:r>
          </a:p>
        </p:txBody>
      </p:sp>
      <p:sp>
        <p:nvSpPr>
          <p:cNvPr id="11" name="Rectangle: Rounded Corners 10"/>
          <p:cNvSpPr/>
          <p:nvPr/>
        </p:nvSpPr>
        <p:spPr>
          <a:xfrm>
            <a:off x="431515" y="5181600"/>
            <a:ext cx="3748599" cy="840828"/>
          </a:xfrm>
          <a:prstGeom prst="roundRect">
            <a:avLst>
              <a:gd name="adj" fmla="val 24123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chemeClr val="tx1"/>
                </a:solidFill>
              </a:rPr>
              <a:t>Convivialidade </a:t>
            </a:r>
            <a:r>
              <a:rPr lang="pt-PT" sz="2800" b="1" dirty="0">
                <a:solidFill>
                  <a:schemeClr val="bg1"/>
                </a:solidFill>
              </a:rPr>
              <a:t>à mesa</a:t>
            </a:r>
            <a:r>
              <a:rPr lang="pt-PT" sz="2800" b="1" dirty="0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592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5729897" y="2779269"/>
            <a:ext cx="3129538" cy="3197393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A </a:t>
            </a:r>
            <a:r>
              <a:rPr lang="pt-PT" sz="2400" b="1" dirty="0">
                <a:solidFill>
                  <a:schemeClr val="tx1"/>
                </a:solidFill>
              </a:rPr>
              <a:t>Roda da Alimentação Mediterrânica</a:t>
            </a:r>
            <a:r>
              <a:rPr lang="pt-PT" sz="2400" dirty="0">
                <a:solidFill>
                  <a:schemeClr val="tx1"/>
                </a:solidFill>
              </a:rPr>
              <a:t>, assente na </a:t>
            </a:r>
            <a:r>
              <a:rPr lang="pt-PT" sz="2400" b="1" dirty="0">
                <a:solidFill>
                  <a:schemeClr val="tx1"/>
                </a:solidFill>
              </a:rPr>
              <a:t>Roda dos Alimentos</a:t>
            </a:r>
            <a:r>
              <a:rPr lang="pt-PT" sz="2400" dirty="0">
                <a:solidFill>
                  <a:schemeClr val="tx1"/>
                </a:solidFill>
              </a:rPr>
              <a:t>, evidencia os alimentos mediterrânicos mais relacionados com o padrão alimentar português.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0007" y="1022370"/>
            <a:ext cx="5301788" cy="5264587"/>
          </a:xfrm>
          <a:prstGeom prst="ellipse">
            <a:avLst/>
          </a:prstGeom>
        </p:spPr>
      </p:pic>
      <p:sp>
        <p:nvSpPr>
          <p:cNvPr id="7" name="Rounded Rectangle 17"/>
          <p:cNvSpPr/>
          <p:nvPr/>
        </p:nvSpPr>
        <p:spPr>
          <a:xfrm>
            <a:off x="5636257" y="420598"/>
            <a:ext cx="3223178" cy="1699147"/>
          </a:xfrm>
          <a:prstGeom prst="roundRect">
            <a:avLst>
              <a:gd name="adj" fmla="val 14588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400" b="1" spc="-50" dirty="0">
                <a:solidFill>
                  <a:schemeClr val="bg1"/>
                </a:solidFill>
              </a:rPr>
              <a:t>O que é a Roda </a:t>
            </a:r>
          </a:p>
          <a:p>
            <a:pPr algn="ctr"/>
            <a:r>
              <a:rPr lang="pt-PT" sz="3400" b="1" spc="-50" dirty="0">
                <a:solidFill>
                  <a:schemeClr val="bg1"/>
                </a:solidFill>
              </a:rPr>
              <a:t>da Alimentação Mediterrânica?</a:t>
            </a:r>
          </a:p>
        </p:txBody>
      </p:sp>
    </p:spTree>
    <p:extLst>
      <p:ext uri="{BB962C8B-B14F-4D97-AF65-F5344CB8AC3E}">
        <p14:creationId xmlns:p14="http://schemas.microsoft.com/office/powerpoint/2010/main" val="1662251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5742647" y="2726136"/>
            <a:ext cx="3106278" cy="303776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sz="2400" dirty="0">
                <a:solidFill>
                  <a:schemeClr val="tx1"/>
                </a:solidFill>
              </a:rPr>
              <a:t>A </a:t>
            </a:r>
            <a:r>
              <a:rPr lang="pt-PT" sz="2400" b="1" dirty="0">
                <a:solidFill>
                  <a:schemeClr val="tx1"/>
                </a:solidFill>
              </a:rPr>
              <a:t>Roda da Alimentação Mediterrânica</a:t>
            </a:r>
            <a:r>
              <a:rPr lang="pt-PT" sz="2400" dirty="0">
                <a:solidFill>
                  <a:schemeClr val="tx1"/>
                </a:solidFill>
              </a:rPr>
              <a:t> é uma representação do padrão alimentar mediterrânico que também salienta o ____________.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14" y="767262"/>
            <a:ext cx="5824034" cy="5557501"/>
          </a:xfrm>
          <a:prstGeom prst="rect">
            <a:avLst/>
          </a:prstGeom>
        </p:spPr>
      </p:pic>
      <p:sp>
        <p:nvSpPr>
          <p:cNvPr id="7" name="Retângulo Arredondado 6"/>
          <p:cNvSpPr/>
          <p:nvPr/>
        </p:nvSpPr>
        <p:spPr>
          <a:xfrm>
            <a:off x="6726620" y="5350787"/>
            <a:ext cx="2065850" cy="367318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estilo de vida</a:t>
            </a:r>
            <a:endParaRPr lang="pt-PT" sz="2800" b="1" dirty="0"/>
          </a:p>
        </p:txBody>
      </p:sp>
      <p:sp>
        <p:nvSpPr>
          <p:cNvPr id="9" name="Rounded Rectangle 17"/>
          <p:cNvSpPr/>
          <p:nvPr/>
        </p:nvSpPr>
        <p:spPr>
          <a:xfrm>
            <a:off x="5636257" y="420598"/>
            <a:ext cx="3223178" cy="1699147"/>
          </a:xfrm>
          <a:prstGeom prst="roundRect">
            <a:avLst>
              <a:gd name="adj" fmla="val 14588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400" b="1" spc="-50" dirty="0">
                <a:solidFill>
                  <a:schemeClr val="bg1"/>
                </a:solidFill>
              </a:rPr>
              <a:t>O que é a Roda </a:t>
            </a:r>
          </a:p>
          <a:p>
            <a:pPr algn="ctr"/>
            <a:r>
              <a:rPr lang="pt-PT" sz="3400" b="1" spc="-50" dirty="0">
                <a:solidFill>
                  <a:schemeClr val="bg1"/>
                </a:solidFill>
              </a:rPr>
              <a:t>da Alimentação Mediterrânica?</a:t>
            </a:r>
          </a:p>
        </p:txBody>
      </p:sp>
    </p:spTree>
    <p:extLst>
      <p:ext uri="{BB962C8B-B14F-4D97-AF65-F5344CB8AC3E}">
        <p14:creationId xmlns:p14="http://schemas.microsoft.com/office/powerpoint/2010/main" val="120357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6537315" y="2539398"/>
            <a:ext cx="2322120" cy="183856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sz="2400" dirty="0">
                <a:solidFill>
                  <a:schemeClr val="tx1"/>
                </a:solidFill>
              </a:rPr>
              <a:t>A forma de Roda assemelha-se ao prato e lembra o convívio à volta da mesa.</a:t>
            </a:r>
            <a:endParaRPr lang="pt-PT" sz="2400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5" name="Rounded Rectangle 1"/>
          <p:cNvSpPr/>
          <p:nvPr/>
        </p:nvSpPr>
        <p:spPr>
          <a:xfrm>
            <a:off x="6102176" y="4677282"/>
            <a:ext cx="2757259" cy="1776429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pt-PT" sz="2400" dirty="0">
                <a:solidFill>
                  <a:schemeClr val="tx1"/>
                </a:solidFill>
              </a:rPr>
              <a:t>Uma </a:t>
            </a:r>
            <a:r>
              <a:rPr lang="pt-PT" sz="2400" b="1" dirty="0">
                <a:solidFill>
                  <a:schemeClr val="tx1"/>
                </a:solidFill>
              </a:rPr>
              <a:t>ementa equilibrada </a:t>
            </a:r>
            <a:r>
              <a:rPr lang="pt-PT" sz="2400" dirty="0">
                <a:solidFill>
                  <a:schemeClr val="tx1"/>
                </a:solidFill>
              </a:rPr>
              <a:t>inclui alimentos de todos os grupos da Roda. </a:t>
            </a:r>
            <a:endParaRPr lang="pt-PT" sz="2400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pic>
        <p:nvPicPr>
          <p:cNvPr id="7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14" y="767262"/>
            <a:ext cx="5824034" cy="5557501"/>
          </a:xfrm>
          <a:prstGeom prst="rect">
            <a:avLst/>
          </a:prstGeom>
        </p:spPr>
      </p:pic>
      <p:sp>
        <p:nvSpPr>
          <p:cNvPr id="10" name="Rounded Rectangle 17"/>
          <p:cNvSpPr/>
          <p:nvPr/>
        </p:nvSpPr>
        <p:spPr>
          <a:xfrm>
            <a:off x="5636257" y="420598"/>
            <a:ext cx="3223178" cy="1699147"/>
          </a:xfrm>
          <a:prstGeom prst="roundRect">
            <a:avLst>
              <a:gd name="adj" fmla="val 14588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400" b="1" spc="-50" dirty="0">
                <a:solidFill>
                  <a:schemeClr val="bg1"/>
                </a:solidFill>
              </a:rPr>
              <a:t>O que é a Roda </a:t>
            </a:r>
          </a:p>
          <a:p>
            <a:pPr algn="ctr"/>
            <a:r>
              <a:rPr lang="pt-PT" sz="3400" b="1" spc="-50" dirty="0">
                <a:solidFill>
                  <a:schemeClr val="bg1"/>
                </a:solidFill>
              </a:rPr>
              <a:t>da Alimentação Mediterrânica?</a:t>
            </a:r>
          </a:p>
        </p:txBody>
      </p:sp>
    </p:spTree>
    <p:extLst>
      <p:ext uri="{BB962C8B-B14F-4D97-AF65-F5344CB8AC3E}">
        <p14:creationId xmlns:p14="http://schemas.microsoft.com/office/powerpoint/2010/main" val="1860654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5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770666">
            <a:off x="1826127" y="1500342"/>
            <a:ext cx="5301788" cy="5264587"/>
          </a:xfrm>
          <a:prstGeom prst="ellipse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-114000" y="6646715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9" name="Rounded Rectangle 17"/>
          <p:cNvSpPr/>
          <p:nvPr/>
        </p:nvSpPr>
        <p:spPr>
          <a:xfrm>
            <a:off x="311697" y="173645"/>
            <a:ext cx="8506482" cy="1056066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400" b="1" spc="-50" dirty="0">
                <a:solidFill>
                  <a:schemeClr val="bg1"/>
                </a:solidFill>
              </a:rPr>
              <a:t>Quais são os grupos de alimentos da Roda </a:t>
            </a:r>
          </a:p>
          <a:p>
            <a:pPr algn="ctr"/>
            <a:r>
              <a:rPr lang="pt-PT" sz="3400" b="1" spc="-50" dirty="0">
                <a:solidFill>
                  <a:schemeClr val="bg1"/>
                </a:solidFill>
              </a:rPr>
              <a:t>da Alimentação Mediterrânica?</a:t>
            </a:r>
          </a:p>
        </p:txBody>
      </p:sp>
      <p:sp>
        <p:nvSpPr>
          <p:cNvPr id="6" name="Rounded Rectangle 1"/>
          <p:cNvSpPr/>
          <p:nvPr/>
        </p:nvSpPr>
        <p:spPr>
          <a:xfrm>
            <a:off x="5353568" y="1252809"/>
            <a:ext cx="2562624" cy="56561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200" b="1" dirty="0">
                <a:solidFill>
                  <a:schemeClr val="tx1"/>
                </a:solidFill>
              </a:rPr>
              <a:t>Gorduras e óleos</a:t>
            </a:r>
            <a:endParaRPr lang="pt-PT" sz="22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7" name="Rounded Rectangle 1"/>
          <p:cNvSpPr/>
          <p:nvPr/>
        </p:nvSpPr>
        <p:spPr>
          <a:xfrm>
            <a:off x="6609907" y="2444602"/>
            <a:ext cx="1550051" cy="674559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200" b="1" dirty="0">
                <a:solidFill>
                  <a:schemeClr val="tx1"/>
                </a:solidFill>
              </a:rPr>
              <a:t>Laticínios</a:t>
            </a:r>
            <a:endParaRPr lang="pt-PT" sz="22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8" name="Rounded Rectangle 1"/>
          <p:cNvSpPr/>
          <p:nvPr/>
        </p:nvSpPr>
        <p:spPr>
          <a:xfrm>
            <a:off x="7163077" y="4129136"/>
            <a:ext cx="1172385" cy="753220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200" b="1" dirty="0">
                <a:solidFill>
                  <a:schemeClr val="tx1"/>
                </a:solidFill>
              </a:rPr>
              <a:t>Carnes, pescado e ovos</a:t>
            </a:r>
            <a:endParaRPr lang="pt-PT" sz="22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0" name="Rounded Rectangle 1"/>
          <p:cNvSpPr/>
          <p:nvPr/>
        </p:nvSpPr>
        <p:spPr>
          <a:xfrm>
            <a:off x="6888085" y="5094458"/>
            <a:ext cx="2014173" cy="475076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200" b="1" dirty="0">
                <a:solidFill>
                  <a:schemeClr val="tx1"/>
                </a:solidFill>
              </a:rPr>
              <a:t>Leguminosas</a:t>
            </a:r>
            <a:endParaRPr lang="pt-PT" sz="22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2" name="Rounded Rectangle 1"/>
          <p:cNvSpPr/>
          <p:nvPr/>
        </p:nvSpPr>
        <p:spPr>
          <a:xfrm>
            <a:off x="6212127" y="5997088"/>
            <a:ext cx="2827214" cy="74810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200" b="1" dirty="0">
                <a:solidFill>
                  <a:schemeClr val="tx1"/>
                </a:solidFill>
              </a:rPr>
              <a:t>Cereais, seus derivados e tubérculos</a:t>
            </a:r>
            <a:endParaRPr lang="pt-PT" sz="22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3" name="Rounded Rectangle 1"/>
          <p:cNvSpPr/>
          <p:nvPr/>
        </p:nvSpPr>
        <p:spPr>
          <a:xfrm>
            <a:off x="618580" y="4994716"/>
            <a:ext cx="1643228" cy="674559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200" b="1" dirty="0">
                <a:solidFill>
                  <a:schemeClr val="tx1"/>
                </a:solidFill>
              </a:rPr>
              <a:t>Hortícolas</a:t>
            </a:r>
            <a:endParaRPr lang="pt-PT" sz="22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4" name="Rounded Rectangle 1"/>
          <p:cNvSpPr/>
          <p:nvPr/>
        </p:nvSpPr>
        <p:spPr>
          <a:xfrm>
            <a:off x="1870750" y="1713740"/>
            <a:ext cx="936647" cy="518147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200" b="1" dirty="0">
                <a:solidFill>
                  <a:schemeClr val="tx1"/>
                </a:solidFill>
              </a:rPr>
              <a:t>Fruta</a:t>
            </a:r>
            <a:endParaRPr lang="pt-PT" sz="22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630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  <p:bldP spid="12" grpId="0"/>
      <p:bldP spid="13" grpId="0"/>
      <p:bldP spid="14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5" name="Rounded Rectangle 17"/>
          <p:cNvSpPr/>
          <p:nvPr/>
        </p:nvSpPr>
        <p:spPr>
          <a:xfrm>
            <a:off x="430904" y="1274422"/>
            <a:ext cx="8166538" cy="62713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spc="-50" dirty="0">
                <a:solidFill>
                  <a:schemeClr val="tx1"/>
                </a:solidFill>
              </a:rPr>
              <a:t>Porções diárias recomendadas e equivalentes entre os alimentos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76545" y="4809098"/>
            <a:ext cx="82752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 número menor das porções é destinado a crianças (de 1 a 3 anos) e o número maior, a homens ativos e rapazes adolescentes.</a:t>
            </a:r>
          </a:p>
          <a:p>
            <a:r>
              <a:rPr lang="pt-PT" sz="2400" dirty="0"/>
              <a:t>O resto da população deve orientar-se pelos valores intermédios.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0904" y="226197"/>
            <a:ext cx="8275255" cy="803817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9388" algn="ctr"/>
            <a:r>
              <a:rPr lang="pt-PT" sz="3400" b="1" spc="-50" dirty="0">
                <a:solidFill>
                  <a:schemeClr val="bg1"/>
                </a:solidFill>
              </a:rPr>
              <a:t>Roda da Alimentação Mediterrânica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60" y="2311947"/>
            <a:ext cx="9029700" cy="179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607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99374" y="4734933"/>
            <a:ext cx="83318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O número menor das porções é destinado a crianças (de 1 a 3 anos) e o número maior </a:t>
            </a:r>
          </a:p>
          <a:p>
            <a:r>
              <a:rPr lang="pt-PT" dirty="0">
                <a:solidFill>
                  <a:schemeClr val="bg1"/>
                </a:solidFill>
              </a:rPr>
              <a:t>a homens ativos e rapazes adolescentes.</a:t>
            </a:r>
          </a:p>
          <a:p>
            <a:r>
              <a:rPr lang="pt-PT" dirty="0">
                <a:solidFill>
                  <a:schemeClr val="bg1"/>
                </a:solidFill>
              </a:rPr>
              <a:t>O resto da população deve orientar-se pelos valores intermédios.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7260" y="4090567"/>
            <a:ext cx="3365500" cy="21082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60" y="2311947"/>
            <a:ext cx="9029700" cy="1794363"/>
          </a:xfrm>
          <a:prstGeom prst="rect">
            <a:avLst/>
          </a:prstGeom>
        </p:spPr>
      </p:pic>
      <p:sp>
        <p:nvSpPr>
          <p:cNvPr id="12" name="Rounded Rectangle 17"/>
          <p:cNvSpPr/>
          <p:nvPr/>
        </p:nvSpPr>
        <p:spPr>
          <a:xfrm>
            <a:off x="430904" y="1274422"/>
            <a:ext cx="8166538" cy="62713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spc="-50" dirty="0">
                <a:solidFill>
                  <a:schemeClr val="tx1"/>
                </a:solidFill>
              </a:rPr>
              <a:t>Porções diárias recomendadas e equivalentes entre os alimentos</a:t>
            </a:r>
          </a:p>
        </p:txBody>
      </p:sp>
      <p:sp>
        <p:nvSpPr>
          <p:cNvPr id="13" name="Rounded Rectangle 17"/>
          <p:cNvSpPr/>
          <p:nvPr/>
        </p:nvSpPr>
        <p:spPr>
          <a:xfrm>
            <a:off x="430904" y="226197"/>
            <a:ext cx="8275255" cy="803817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9388" algn="ctr"/>
            <a:r>
              <a:rPr lang="pt-PT" sz="3400" b="1" spc="-50" dirty="0">
                <a:solidFill>
                  <a:schemeClr val="bg1"/>
                </a:solidFill>
              </a:rPr>
              <a:t>Roda da Alimentação Mediterrânica</a:t>
            </a:r>
          </a:p>
        </p:txBody>
      </p:sp>
    </p:spTree>
    <p:extLst>
      <p:ext uri="{BB962C8B-B14F-4D97-AF65-F5344CB8AC3E}">
        <p14:creationId xmlns:p14="http://schemas.microsoft.com/office/powerpoint/2010/main" val="1845448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42" y="2144763"/>
            <a:ext cx="9070428" cy="1278106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99374" y="4734933"/>
            <a:ext cx="83318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O número menor das porções é destinado a crianças (de 1 a 3 anos) e o número maior </a:t>
            </a:r>
          </a:p>
          <a:p>
            <a:r>
              <a:rPr lang="pt-PT" dirty="0">
                <a:solidFill>
                  <a:schemeClr val="bg1"/>
                </a:solidFill>
              </a:rPr>
              <a:t>a homens ativos e rapazes adolescentes.</a:t>
            </a:r>
          </a:p>
          <a:p>
            <a:r>
              <a:rPr lang="pt-PT" dirty="0">
                <a:solidFill>
                  <a:schemeClr val="bg1"/>
                </a:solidFill>
              </a:rPr>
              <a:t>O resto da população deve orientar-se pelos valores intermédios.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042" y="3466964"/>
            <a:ext cx="9070428" cy="127810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332" y="4790685"/>
            <a:ext cx="9070428" cy="1278106"/>
          </a:xfrm>
          <a:prstGeom prst="rect">
            <a:avLst/>
          </a:prstGeom>
        </p:spPr>
      </p:pic>
      <p:sp>
        <p:nvSpPr>
          <p:cNvPr id="10" name="Rounded Rectangle 17"/>
          <p:cNvSpPr/>
          <p:nvPr/>
        </p:nvSpPr>
        <p:spPr>
          <a:xfrm>
            <a:off x="430904" y="1274422"/>
            <a:ext cx="8166538" cy="62713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spc="-50" dirty="0">
                <a:solidFill>
                  <a:schemeClr val="tx1"/>
                </a:solidFill>
              </a:rPr>
              <a:t>Porções diárias recomendadas e equivalentes entre os alimentos</a:t>
            </a:r>
          </a:p>
        </p:txBody>
      </p:sp>
      <p:sp>
        <p:nvSpPr>
          <p:cNvPr id="13" name="Rounded Rectangle 17"/>
          <p:cNvSpPr/>
          <p:nvPr/>
        </p:nvSpPr>
        <p:spPr>
          <a:xfrm>
            <a:off x="430904" y="226197"/>
            <a:ext cx="8275255" cy="803817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9388" algn="ctr"/>
            <a:r>
              <a:rPr lang="pt-PT" sz="3400" b="1" spc="-50" dirty="0">
                <a:solidFill>
                  <a:schemeClr val="bg1"/>
                </a:solidFill>
              </a:rPr>
              <a:t>Roda da Alimentação Mediterrânica</a:t>
            </a:r>
          </a:p>
        </p:txBody>
      </p:sp>
    </p:spTree>
    <p:extLst>
      <p:ext uri="{BB962C8B-B14F-4D97-AF65-F5344CB8AC3E}">
        <p14:creationId xmlns:p14="http://schemas.microsoft.com/office/powerpoint/2010/main" val="1129007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43" y="2130382"/>
            <a:ext cx="9082305" cy="1279779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399374" y="4734933"/>
            <a:ext cx="833183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>
                <a:solidFill>
                  <a:schemeClr val="bg1"/>
                </a:solidFill>
              </a:rPr>
              <a:t>O número menor das porções é destinado a crianças (de 1 a 3 anos) e o número maior </a:t>
            </a:r>
          </a:p>
          <a:p>
            <a:r>
              <a:rPr lang="pt-PT" dirty="0">
                <a:solidFill>
                  <a:schemeClr val="bg1"/>
                </a:solidFill>
              </a:rPr>
              <a:t>a homens ativos e rapazes adolescentes.</a:t>
            </a:r>
          </a:p>
          <a:p>
            <a:r>
              <a:rPr lang="pt-PT" dirty="0">
                <a:solidFill>
                  <a:schemeClr val="bg1"/>
                </a:solidFill>
              </a:rPr>
              <a:t>O resto da população deve orientar-se pelos valores intermédios.</a:t>
            </a: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018" y="3471879"/>
            <a:ext cx="9082305" cy="127977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8" y="4813376"/>
            <a:ext cx="9082305" cy="1279779"/>
          </a:xfrm>
          <a:prstGeom prst="rect">
            <a:avLst/>
          </a:prstGeom>
        </p:spPr>
      </p:pic>
      <p:sp>
        <p:nvSpPr>
          <p:cNvPr id="12" name="Rounded Rectangle 17"/>
          <p:cNvSpPr/>
          <p:nvPr/>
        </p:nvSpPr>
        <p:spPr>
          <a:xfrm>
            <a:off x="430904" y="1274422"/>
            <a:ext cx="8166538" cy="627134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spc="-50" dirty="0">
                <a:solidFill>
                  <a:schemeClr val="tx1"/>
                </a:solidFill>
              </a:rPr>
              <a:t>Porções diárias recomendadas e equivalentes entre os alimentos</a:t>
            </a:r>
          </a:p>
        </p:txBody>
      </p:sp>
      <p:sp>
        <p:nvSpPr>
          <p:cNvPr id="13" name="Rounded Rectangle 17"/>
          <p:cNvSpPr/>
          <p:nvPr/>
        </p:nvSpPr>
        <p:spPr>
          <a:xfrm>
            <a:off x="430904" y="226197"/>
            <a:ext cx="8275255" cy="803817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179388" algn="ctr"/>
            <a:r>
              <a:rPr lang="pt-PT" sz="3400" b="1" spc="-50" dirty="0">
                <a:solidFill>
                  <a:schemeClr val="bg1"/>
                </a:solidFill>
              </a:rPr>
              <a:t>Roda da Alimentação Mediterrânica</a:t>
            </a:r>
          </a:p>
        </p:txBody>
      </p:sp>
    </p:spTree>
    <p:extLst>
      <p:ext uri="{BB962C8B-B14F-4D97-AF65-F5344CB8AC3E}">
        <p14:creationId xmlns:p14="http://schemas.microsoft.com/office/powerpoint/2010/main" val="103716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547"/>
            <a:ext cx="9144001" cy="6857453"/>
          </a:xfrm>
          <a:prstGeom prst="rect">
            <a:avLst/>
          </a:prstGeom>
        </p:spPr>
      </p:pic>
      <p:sp>
        <p:nvSpPr>
          <p:cNvPr id="6" name="Rounded Rectangle 10"/>
          <p:cNvSpPr/>
          <p:nvPr/>
        </p:nvSpPr>
        <p:spPr>
          <a:xfrm>
            <a:off x="216075" y="154195"/>
            <a:ext cx="4889325" cy="1731756"/>
          </a:xfrm>
          <a:prstGeom prst="roundRect">
            <a:avLst>
              <a:gd name="adj" fmla="val 1714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600" b="1" dirty="0">
                <a:solidFill>
                  <a:srgbClr val="9CC52D"/>
                </a:solidFill>
                <a:ea typeface="Arial" charset="0"/>
                <a:cs typeface="Arial" charset="0"/>
              </a:rPr>
              <a:t>Quais são os riscos e os benefícios do consumo </a:t>
            </a:r>
          </a:p>
          <a:p>
            <a:r>
              <a:rPr lang="pt-PT" sz="3600" b="1" dirty="0">
                <a:solidFill>
                  <a:srgbClr val="9CC52D"/>
                </a:solidFill>
                <a:ea typeface="Arial" charset="0"/>
                <a:cs typeface="Arial" charset="0"/>
              </a:rPr>
              <a:t>de alimentos?</a:t>
            </a:r>
            <a:endParaRPr lang="en-US" sz="3600" dirty="0"/>
          </a:p>
        </p:txBody>
      </p:sp>
      <p:sp>
        <p:nvSpPr>
          <p:cNvPr id="7" name="Rounded Rectangle 10"/>
          <p:cNvSpPr/>
          <p:nvPr/>
        </p:nvSpPr>
        <p:spPr>
          <a:xfrm>
            <a:off x="4992414" y="3648074"/>
            <a:ext cx="3777936" cy="2684875"/>
          </a:xfrm>
          <a:prstGeom prst="roundRect">
            <a:avLst>
              <a:gd name="adj" fmla="val 1242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PT" sz="2400" dirty="0">
                <a:solidFill>
                  <a:schemeClr val="tx1"/>
                </a:solidFill>
              </a:rPr>
              <a:t>Os </a:t>
            </a:r>
            <a:r>
              <a:rPr lang="pt-PT" sz="2400" b="1" dirty="0">
                <a:solidFill>
                  <a:schemeClr val="tx1"/>
                </a:solidFill>
              </a:rPr>
              <a:t>alimentos com riscos </a:t>
            </a:r>
            <a:r>
              <a:rPr lang="pt-PT" sz="2400" dirty="0">
                <a:solidFill>
                  <a:schemeClr val="tx1"/>
                </a:solidFill>
              </a:rPr>
              <a:t>para a saúde humana são aqueles que, quando ingeridos regularmente, provocam doenças como </a:t>
            </a:r>
          </a:p>
          <a:p>
            <a:pPr>
              <a:spcAft>
                <a:spcPts val="600"/>
              </a:spcAft>
            </a:pPr>
            <a:r>
              <a:rPr lang="pt-PT" sz="2400" dirty="0">
                <a:solidFill>
                  <a:schemeClr val="tx1"/>
                </a:solidFill>
              </a:rPr>
              <a:t>a _________ e a ________. </a:t>
            </a:r>
          </a:p>
        </p:txBody>
      </p:sp>
      <p:sp>
        <p:nvSpPr>
          <p:cNvPr id="8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9" name="Retângulo Arredondado 8"/>
          <p:cNvSpPr/>
          <p:nvPr/>
        </p:nvSpPr>
        <p:spPr>
          <a:xfrm>
            <a:off x="5305092" y="5749662"/>
            <a:ext cx="1579179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obesidade</a:t>
            </a:r>
            <a:endParaRPr lang="pt-PT" sz="2800" b="1" dirty="0"/>
          </a:p>
        </p:txBody>
      </p:sp>
      <p:sp>
        <p:nvSpPr>
          <p:cNvPr id="10" name="Retângulo Arredondado 9"/>
          <p:cNvSpPr/>
          <p:nvPr/>
        </p:nvSpPr>
        <p:spPr>
          <a:xfrm>
            <a:off x="7189691" y="5757719"/>
            <a:ext cx="136903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diabetes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199997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20143772_VD_F750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3905"/>
            <a:ext cx="914400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ounded Rectangle 10"/>
          <p:cNvSpPr/>
          <p:nvPr/>
        </p:nvSpPr>
        <p:spPr>
          <a:xfrm>
            <a:off x="216075" y="154195"/>
            <a:ext cx="4889325" cy="1731756"/>
          </a:xfrm>
          <a:prstGeom prst="roundRect">
            <a:avLst>
              <a:gd name="adj" fmla="val 1714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600" b="1" dirty="0">
                <a:solidFill>
                  <a:srgbClr val="9CC52D"/>
                </a:solidFill>
                <a:ea typeface="Arial" charset="0"/>
                <a:cs typeface="Arial" charset="0"/>
              </a:rPr>
              <a:t>Quais são os riscos e os benefícios do consumo </a:t>
            </a:r>
          </a:p>
          <a:p>
            <a:r>
              <a:rPr lang="pt-PT" sz="3600" b="1" dirty="0">
                <a:solidFill>
                  <a:srgbClr val="9CC52D"/>
                </a:solidFill>
                <a:ea typeface="Arial" charset="0"/>
                <a:cs typeface="Arial" charset="0"/>
              </a:rPr>
              <a:t>de alimentos?</a:t>
            </a:r>
            <a:endParaRPr lang="en-US" sz="3600" dirty="0"/>
          </a:p>
        </p:txBody>
      </p:sp>
      <p:sp>
        <p:nvSpPr>
          <p:cNvPr id="7" name="Rounded Rectangle 10"/>
          <p:cNvSpPr/>
          <p:nvPr/>
        </p:nvSpPr>
        <p:spPr>
          <a:xfrm>
            <a:off x="4834759" y="3648074"/>
            <a:ext cx="3935591" cy="2489967"/>
          </a:xfrm>
          <a:prstGeom prst="roundRect">
            <a:avLst>
              <a:gd name="adj" fmla="val 1242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PT" sz="2400" b="1" dirty="0">
                <a:solidFill>
                  <a:schemeClr val="tx1"/>
                </a:solidFill>
              </a:rPr>
              <a:t>Alimentos com benefícios </a:t>
            </a:r>
            <a:r>
              <a:rPr lang="pt-PT" sz="2400" dirty="0">
                <a:solidFill>
                  <a:schemeClr val="tx1"/>
                </a:solidFill>
              </a:rPr>
              <a:t>para a saúde humana podem impedir o aparecimento de certas doenças e </a:t>
            </a:r>
            <a:r>
              <a:rPr lang="pt-PT" sz="2400" b="1" dirty="0">
                <a:solidFill>
                  <a:schemeClr val="tx1"/>
                </a:solidFill>
              </a:rPr>
              <a:t>melhorar a saúde e a qualidade de vida</a:t>
            </a:r>
            <a:r>
              <a:rPr lang="pt-PT" sz="2400" dirty="0">
                <a:solidFill>
                  <a:schemeClr val="tx1"/>
                </a:solidFill>
              </a:rPr>
              <a:t>. </a:t>
            </a:r>
          </a:p>
        </p:txBody>
      </p:sp>
      <p:sp>
        <p:nvSpPr>
          <p:cNvPr id="8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</p:spTree>
    <p:extLst>
      <p:ext uri="{BB962C8B-B14F-4D97-AF65-F5344CB8AC3E}">
        <p14:creationId xmlns:p14="http://schemas.microsoft.com/office/powerpoint/2010/main" val="11589585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72762"/>
          </a:xfrm>
          <a:prstGeom prst="rect">
            <a:avLst/>
          </a:prstGeom>
        </p:spPr>
      </p:pic>
      <p:sp>
        <p:nvSpPr>
          <p:cNvPr id="6" name="Rounded Rectangle 10"/>
          <p:cNvSpPr/>
          <p:nvPr/>
        </p:nvSpPr>
        <p:spPr>
          <a:xfrm>
            <a:off x="216075" y="154195"/>
            <a:ext cx="4889325" cy="1731756"/>
          </a:xfrm>
          <a:prstGeom prst="roundRect">
            <a:avLst>
              <a:gd name="adj" fmla="val 1714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600" b="1" dirty="0">
                <a:solidFill>
                  <a:srgbClr val="9CC52D"/>
                </a:solidFill>
                <a:ea typeface="Arial" charset="0"/>
                <a:cs typeface="Arial" charset="0"/>
              </a:rPr>
              <a:t>Quais são os riscos e os benefícios do consumo </a:t>
            </a:r>
          </a:p>
          <a:p>
            <a:r>
              <a:rPr lang="pt-PT" sz="3600" b="1" dirty="0">
                <a:solidFill>
                  <a:srgbClr val="9CC52D"/>
                </a:solidFill>
                <a:ea typeface="Arial" charset="0"/>
                <a:cs typeface="Arial" charset="0"/>
              </a:rPr>
              <a:t>de alimentos?</a:t>
            </a:r>
            <a:endParaRPr lang="en-US" sz="3600" dirty="0"/>
          </a:p>
        </p:txBody>
      </p:sp>
      <p:sp>
        <p:nvSpPr>
          <p:cNvPr id="7" name="Rounded Rectangle 10"/>
          <p:cNvSpPr/>
          <p:nvPr/>
        </p:nvSpPr>
        <p:spPr>
          <a:xfrm>
            <a:off x="5644917" y="2849323"/>
            <a:ext cx="3060038" cy="2076742"/>
          </a:xfrm>
          <a:prstGeom prst="roundRect">
            <a:avLst>
              <a:gd name="adj" fmla="val 1242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600"/>
              </a:spcAft>
            </a:pPr>
            <a:r>
              <a:rPr lang="pt-PT" sz="2400" dirty="0">
                <a:solidFill>
                  <a:schemeClr val="tx1"/>
                </a:solidFill>
              </a:rPr>
              <a:t>Não existem alimentos totalmente maus, mas existem </a:t>
            </a:r>
            <a:r>
              <a:rPr lang="pt-PT" sz="2400" b="1" dirty="0">
                <a:solidFill>
                  <a:schemeClr val="tx1"/>
                </a:solidFill>
              </a:rPr>
              <a:t>ementas</a:t>
            </a:r>
            <a:r>
              <a:rPr lang="pt-PT" sz="2400" dirty="0">
                <a:solidFill>
                  <a:schemeClr val="tx1"/>
                </a:solidFill>
              </a:rPr>
              <a:t> totalmente erradas.</a:t>
            </a:r>
          </a:p>
        </p:txBody>
      </p:sp>
      <p:sp>
        <p:nvSpPr>
          <p:cNvPr id="8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3" name="Rectangle: Rounded Corners 2"/>
          <p:cNvSpPr/>
          <p:nvPr/>
        </p:nvSpPr>
        <p:spPr>
          <a:xfrm>
            <a:off x="5644917" y="5181600"/>
            <a:ext cx="3060038" cy="714703"/>
          </a:xfrm>
          <a:prstGeom prst="roundRect">
            <a:avLst>
              <a:gd name="adj" fmla="val 21872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b="1" dirty="0">
                <a:solidFill>
                  <a:schemeClr val="tx1"/>
                </a:solidFill>
              </a:rPr>
              <a:t>Ementa:</a:t>
            </a:r>
            <a:r>
              <a:rPr lang="pt-PT" dirty="0">
                <a:solidFill>
                  <a:schemeClr val="tx1"/>
                </a:solidFill>
              </a:rPr>
              <a:t> lista de alimentos </a:t>
            </a:r>
          </a:p>
          <a:p>
            <a:r>
              <a:rPr lang="pt-PT" dirty="0">
                <a:solidFill>
                  <a:schemeClr val="tx1"/>
                </a:solidFill>
              </a:rPr>
              <a:t>de uma refeição.</a:t>
            </a:r>
            <a:endParaRPr lang="pt-PT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2989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10"/>
          <p:cNvSpPr/>
          <p:nvPr/>
        </p:nvSpPr>
        <p:spPr>
          <a:xfrm>
            <a:off x="216075" y="238276"/>
            <a:ext cx="5585118" cy="760204"/>
          </a:xfrm>
          <a:prstGeom prst="roundRect">
            <a:avLst>
              <a:gd name="adj" fmla="val 17149"/>
            </a:avLst>
          </a:prstGeom>
          <a:solidFill>
            <a:srgbClr val="9CC52D"/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chemeClr val="bg1"/>
                </a:solidFill>
                <a:ea typeface="Arial" charset="0"/>
                <a:cs typeface="Arial" charset="0"/>
              </a:rPr>
              <a:t>Semáforo dos Alimentos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4765964" y="2676627"/>
            <a:ext cx="414250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 Semáforo dos Alimentos permite escolher os alimentos tendo em conta  os </a:t>
            </a:r>
            <a:r>
              <a:rPr lang="pt-PT" sz="2400" b="1" dirty="0"/>
              <a:t>riscos</a:t>
            </a:r>
            <a:r>
              <a:rPr lang="pt-PT" sz="2400" dirty="0"/>
              <a:t> e</a:t>
            </a:r>
          </a:p>
          <a:p>
            <a:r>
              <a:rPr lang="pt-PT" sz="2400" dirty="0"/>
              <a:t>os </a:t>
            </a:r>
            <a:r>
              <a:rPr lang="pt-PT" sz="2400" b="1" dirty="0"/>
              <a:t>benefícios</a:t>
            </a:r>
            <a:r>
              <a:rPr lang="pt-PT" sz="2400" dirty="0"/>
              <a:t> para a saúde humana.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591" y="1308306"/>
            <a:ext cx="4170218" cy="5549694"/>
          </a:xfrm>
          <a:prstGeom prst="rect">
            <a:avLst/>
          </a:prstGeom>
        </p:spPr>
      </p:pic>
      <p:sp>
        <p:nvSpPr>
          <p:cNvPr id="7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</p:spTree>
    <p:extLst>
      <p:ext uri="{BB962C8B-B14F-4D97-AF65-F5344CB8AC3E}">
        <p14:creationId xmlns:p14="http://schemas.microsoft.com/office/powerpoint/2010/main" val="730006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283779" y="200443"/>
            <a:ext cx="8607973" cy="791282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4138" algn="ctr"/>
            <a:r>
              <a:rPr lang="pt-PT" sz="3600" b="1" spc="-50" dirty="0">
                <a:solidFill>
                  <a:schemeClr val="bg1"/>
                </a:solidFill>
              </a:rPr>
              <a:t>Qual é a informação do rótulo alimentar?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530" y="1610516"/>
            <a:ext cx="6999890" cy="5143904"/>
          </a:xfrm>
          <a:prstGeom prst="rect">
            <a:avLst/>
          </a:prstGeom>
        </p:spPr>
      </p:pic>
      <p:sp>
        <p:nvSpPr>
          <p:cNvPr id="4" name="Rounded Rectangle 1"/>
          <p:cNvSpPr/>
          <p:nvPr/>
        </p:nvSpPr>
        <p:spPr>
          <a:xfrm>
            <a:off x="2511972" y="907546"/>
            <a:ext cx="6379780" cy="1426960"/>
          </a:xfrm>
          <a:prstGeom prst="roundRect">
            <a:avLst>
              <a:gd name="adj" fmla="val 11503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>
              <a:spcBef>
                <a:spcPts val="0"/>
              </a:spcBef>
            </a:pPr>
            <a:r>
              <a:rPr lang="pt-PT" sz="22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Todos os produtos embalados têm obrigatoriamente um rótulo com as características do alimento, para que o consumidor possa fazer escolhas saudáveis.</a:t>
            </a:r>
          </a:p>
        </p:txBody>
      </p:sp>
    </p:spTree>
    <p:extLst>
      <p:ext uri="{BB962C8B-B14F-4D97-AF65-F5344CB8AC3E}">
        <p14:creationId xmlns:p14="http://schemas.microsoft.com/office/powerpoint/2010/main" val="78862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61554"/>
            <a:ext cx="5269443" cy="4842190"/>
          </a:xfrm>
          <a:prstGeom prst="rect">
            <a:avLst/>
          </a:prstGeom>
        </p:spPr>
      </p:pic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4" name="Rounded Rectangle 1"/>
          <p:cNvSpPr/>
          <p:nvPr/>
        </p:nvSpPr>
        <p:spPr>
          <a:xfrm>
            <a:off x="4771910" y="3960091"/>
            <a:ext cx="3986046" cy="2674994"/>
          </a:xfrm>
          <a:prstGeom prst="roundRect">
            <a:avLst>
              <a:gd name="adj" fmla="val 521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O rótulo fornece informações sobre o alimento, como: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nutrientes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presentes;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aditivos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adicionados;</a:t>
            </a: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condições de conservação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;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  <a:p>
            <a:pPr marL="342900" indent="-34290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data de validade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.</a:t>
            </a: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  <a:p>
            <a:pPr marL="342900" indent="-342900">
              <a:spcBef>
                <a:spcPts val="0"/>
              </a:spcBef>
              <a:buFontTx/>
              <a:buChar char="-"/>
            </a:pPr>
            <a:endParaRPr lang="pt-PT" sz="2400" b="1" dirty="0">
              <a:solidFill>
                <a:schemeClr val="tx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6" name="Rounded Rectangle 17"/>
          <p:cNvSpPr/>
          <p:nvPr/>
        </p:nvSpPr>
        <p:spPr>
          <a:xfrm>
            <a:off x="600107" y="200443"/>
            <a:ext cx="8157849" cy="791282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84138"/>
            <a:r>
              <a:rPr lang="pt-PT" sz="3600" b="1" spc="-50" dirty="0">
                <a:solidFill>
                  <a:schemeClr val="bg1"/>
                </a:solidFill>
              </a:rPr>
              <a:t>Qual é </a:t>
            </a:r>
            <a:r>
              <a:rPr lang="pt-PT" sz="3600" b="1" spc="-50">
                <a:solidFill>
                  <a:schemeClr val="bg1"/>
                </a:solidFill>
              </a:rPr>
              <a:t>a informação do rótulo alimentar?</a:t>
            </a:r>
            <a:endParaRPr lang="pt-PT" sz="3600" b="1" spc="-5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5161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57946" y="299070"/>
            <a:ext cx="8470032" cy="697504"/>
            <a:chOff x="431516" y="362130"/>
            <a:chExt cx="8470032" cy="697504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431516" y="362130"/>
              <a:ext cx="4472994" cy="6544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31516" y="493986"/>
              <a:ext cx="4472994" cy="56564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3600" b="1" spc="-50" dirty="0">
                  <a:solidFill>
                    <a:srgbClr val="9CC52D"/>
                  </a:solidFill>
                </a:rPr>
                <a:t>Transcreve e completa</a:t>
              </a:r>
            </a:p>
          </p:txBody>
        </p:sp>
        <p:cxnSp>
          <p:nvCxnSpPr>
            <p:cNvPr id="7" name="Conexão Reta 6"/>
            <p:cNvCxnSpPr/>
            <p:nvPr/>
          </p:nvCxnSpPr>
          <p:spPr>
            <a:xfrm flipV="1">
              <a:off x="431516" y="1046519"/>
              <a:ext cx="8470032" cy="1311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CaixaDeTexto 2"/>
          <p:cNvSpPr txBox="1"/>
          <p:nvPr/>
        </p:nvSpPr>
        <p:spPr>
          <a:xfrm>
            <a:off x="7519554" y="637752"/>
            <a:ext cx="1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/>
              <a:t>Página 23</a:t>
            </a:r>
          </a:p>
        </p:txBody>
      </p:sp>
      <p:sp>
        <p:nvSpPr>
          <p:cNvPr id="15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6381" y="1273236"/>
            <a:ext cx="814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Transcreve as frases para o teu caderno e completa-as.</a:t>
            </a:r>
          </a:p>
        </p:txBody>
      </p:sp>
      <p:sp>
        <p:nvSpPr>
          <p:cNvPr id="6" name="Rectangle: Rounded Corners 5"/>
          <p:cNvSpPr/>
          <p:nvPr/>
        </p:nvSpPr>
        <p:spPr>
          <a:xfrm>
            <a:off x="357946" y="2005496"/>
            <a:ext cx="337414" cy="34536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1</a:t>
            </a:r>
          </a:p>
        </p:txBody>
      </p:sp>
      <p:sp>
        <p:nvSpPr>
          <p:cNvPr id="13" name="Rounded Rectangle 25"/>
          <p:cNvSpPr/>
          <p:nvPr/>
        </p:nvSpPr>
        <p:spPr>
          <a:xfrm>
            <a:off x="750902" y="2174060"/>
            <a:ext cx="7853451" cy="596120"/>
          </a:xfrm>
          <a:prstGeom prst="roundRect">
            <a:avLst/>
          </a:prstGeom>
          <a:solidFill>
            <a:srgbClr val="9CC52D"/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dirty="0">
                <a:solidFill>
                  <a:schemeClr val="tx1"/>
                </a:solidFill>
              </a:rPr>
              <a:t>Os símbolos indicativos de ____________________ informam o consumidor sobre o ecoponto onde deverás colocar a embalagem após </a:t>
            </a:r>
          </a:p>
          <a:p>
            <a:r>
              <a:rPr lang="pt-PT" sz="2000" dirty="0">
                <a:solidFill>
                  <a:schemeClr val="tx1"/>
                </a:solidFill>
              </a:rPr>
              <a:t>o consumo.</a:t>
            </a:r>
          </a:p>
        </p:txBody>
      </p:sp>
      <p:sp>
        <p:nvSpPr>
          <p:cNvPr id="16" name="CaixaDeTexto 8"/>
          <p:cNvSpPr txBox="1"/>
          <p:nvPr/>
        </p:nvSpPr>
        <p:spPr>
          <a:xfrm>
            <a:off x="3568098" y="1945959"/>
            <a:ext cx="2757751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embalagem reciclável</a:t>
            </a:r>
            <a:endParaRPr lang="pt-PT" sz="2400" b="1" dirty="0"/>
          </a:p>
        </p:txBody>
      </p:sp>
      <p:sp>
        <p:nvSpPr>
          <p:cNvPr id="18" name="Rectangle: Rounded Corners 5"/>
          <p:cNvSpPr/>
          <p:nvPr/>
        </p:nvSpPr>
        <p:spPr>
          <a:xfrm>
            <a:off x="357946" y="2924712"/>
            <a:ext cx="337414" cy="34536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2</a:t>
            </a:r>
          </a:p>
        </p:txBody>
      </p:sp>
      <p:sp>
        <p:nvSpPr>
          <p:cNvPr id="19" name="Rounded Rectangle 25"/>
          <p:cNvSpPr/>
          <p:nvPr/>
        </p:nvSpPr>
        <p:spPr>
          <a:xfrm>
            <a:off x="750902" y="2950713"/>
            <a:ext cx="7853451" cy="896509"/>
          </a:xfrm>
          <a:prstGeom prst="roundRect">
            <a:avLst/>
          </a:prstGeom>
          <a:solidFill>
            <a:srgbClr val="9CC52D"/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dirty="0">
                <a:solidFill>
                  <a:schemeClr val="tx1"/>
                </a:solidFill>
              </a:rPr>
              <a:t>O ____________________ utiliza as cores para indicar ao consumidor </a:t>
            </a:r>
          </a:p>
          <a:p>
            <a:r>
              <a:rPr lang="pt-PT" sz="2000" dirty="0">
                <a:solidFill>
                  <a:schemeClr val="tx1"/>
                </a:solidFill>
              </a:rPr>
              <a:t>a quantidade presente de certos nutrientes: vermelho </a:t>
            </a:r>
            <a:r>
              <a:rPr lang="mr-IN" sz="2000" dirty="0">
                <a:solidFill>
                  <a:schemeClr val="tx1"/>
                </a:solidFill>
              </a:rPr>
              <a:t>–</a:t>
            </a:r>
            <a:r>
              <a:rPr lang="pt-PT" sz="2000" dirty="0">
                <a:solidFill>
                  <a:schemeClr val="tx1"/>
                </a:solidFill>
              </a:rPr>
              <a:t> doses altas; amarelo </a:t>
            </a:r>
            <a:r>
              <a:rPr lang="mr-IN" sz="2000" dirty="0">
                <a:solidFill>
                  <a:schemeClr val="tx1"/>
                </a:solidFill>
              </a:rPr>
              <a:t>–</a:t>
            </a:r>
            <a:r>
              <a:rPr lang="pt-PT" sz="2000" dirty="0">
                <a:solidFill>
                  <a:schemeClr val="tx1"/>
                </a:solidFill>
              </a:rPr>
              <a:t> doses médias; verde </a:t>
            </a:r>
            <a:r>
              <a:rPr lang="mr-IN" sz="2000" dirty="0">
                <a:solidFill>
                  <a:schemeClr val="tx1"/>
                </a:solidFill>
              </a:rPr>
              <a:t>–</a:t>
            </a:r>
            <a:r>
              <a:rPr lang="pt-PT" sz="2000" dirty="0">
                <a:solidFill>
                  <a:schemeClr val="tx1"/>
                </a:solidFill>
              </a:rPr>
              <a:t> doses baixas.</a:t>
            </a:r>
          </a:p>
        </p:txBody>
      </p:sp>
      <p:sp>
        <p:nvSpPr>
          <p:cNvPr id="20" name="CaixaDeTexto 8"/>
          <p:cNvSpPr txBox="1"/>
          <p:nvPr/>
        </p:nvSpPr>
        <p:spPr>
          <a:xfrm>
            <a:off x="978687" y="2877713"/>
            <a:ext cx="2757751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semáforo nutricional</a:t>
            </a:r>
            <a:endParaRPr lang="pt-PT" sz="2400" b="1" dirty="0"/>
          </a:p>
        </p:txBody>
      </p:sp>
      <p:sp>
        <p:nvSpPr>
          <p:cNvPr id="21" name="Rectangle: Rounded Corners 5"/>
          <p:cNvSpPr/>
          <p:nvPr/>
        </p:nvSpPr>
        <p:spPr>
          <a:xfrm>
            <a:off x="357946" y="3945393"/>
            <a:ext cx="337414" cy="34536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3</a:t>
            </a:r>
          </a:p>
        </p:txBody>
      </p:sp>
      <p:sp>
        <p:nvSpPr>
          <p:cNvPr id="22" name="Rounded Rectangle 25"/>
          <p:cNvSpPr/>
          <p:nvPr/>
        </p:nvSpPr>
        <p:spPr>
          <a:xfrm>
            <a:off x="750902" y="4027755"/>
            <a:ext cx="7853451" cy="596120"/>
          </a:xfrm>
          <a:prstGeom prst="roundRect">
            <a:avLst/>
          </a:prstGeom>
          <a:solidFill>
            <a:srgbClr val="9CC52D"/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dirty="0">
                <a:solidFill>
                  <a:schemeClr val="tx1"/>
                </a:solidFill>
              </a:rPr>
              <a:t>A _____________________ é o nome do produto para venda, tal como ele foi embalado.</a:t>
            </a:r>
          </a:p>
        </p:txBody>
      </p:sp>
      <p:sp>
        <p:nvSpPr>
          <p:cNvPr id="29" name="CaixaDeTexto 8"/>
          <p:cNvSpPr txBox="1"/>
          <p:nvPr/>
        </p:nvSpPr>
        <p:spPr>
          <a:xfrm>
            <a:off x="1038647" y="3945393"/>
            <a:ext cx="2757751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denominação de venda</a:t>
            </a:r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2455619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0" grpId="0"/>
      <p:bldP spid="29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357946" y="299070"/>
            <a:ext cx="8470032" cy="697504"/>
            <a:chOff x="431516" y="362130"/>
            <a:chExt cx="8470032" cy="697504"/>
          </a:xfrm>
        </p:grpSpPr>
        <p:sp>
          <p:nvSpPr>
            <p:cNvPr id="3" name="Rectangle: Rounded Corners 2"/>
            <p:cNvSpPr/>
            <p:nvPr/>
          </p:nvSpPr>
          <p:spPr>
            <a:xfrm>
              <a:off x="431516" y="362130"/>
              <a:ext cx="4472994" cy="65443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sp>
          <p:nvSpPr>
            <p:cNvPr id="12" name="Rounded Rectangle 11"/>
            <p:cNvSpPr/>
            <p:nvPr/>
          </p:nvSpPr>
          <p:spPr>
            <a:xfrm>
              <a:off x="431516" y="493986"/>
              <a:ext cx="4472994" cy="565648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3600" b="1" spc="-50" dirty="0">
                  <a:solidFill>
                    <a:srgbClr val="9CC52D"/>
                  </a:solidFill>
                </a:rPr>
                <a:t>Transcreve e completa</a:t>
              </a:r>
            </a:p>
          </p:txBody>
        </p:sp>
        <p:cxnSp>
          <p:nvCxnSpPr>
            <p:cNvPr id="7" name="Conexão Reta 6"/>
            <p:cNvCxnSpPr/>
            <p:nvPr/>
          </p:nvCxnSpPr>
          <p:spPr>
            <a:xfrm flipV="1">
              <a:off x="431516" y="1046519"/>
              <a:ext cx="8470032" cy="1311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14" name="CaixaDeTexto 2"/>
          <p:cNvSpPr txBox="1"/>
          <p:nvPr/>
        </p:nvSpPr>
        <p:spPr>
          <a:xfrm>
            <a:off x="7519554" y="637752"/>
            <a:ext cx="13243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/>
              <a:t>Página 23</a:t>
            </a:r>
          </a:p>
        </p:txBody>
      </p:sp>
      <p:sp>
        <p:nvSpPr>
          <p:cNvPr id="15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27" name="Rounded Rectangle 25"/>
          <p:cNvSpPr/>
          <p:nvPr/>
        </p:nvSpPr>
        <p:spPr>
          <a:xfrm>
            <a:off x="750902" y="3738685"/>
            <a:ext cx="8132618" cy="1599380"/>
          </a:xfrm>
          <a:prstGeom prst="roundRect">
            <a:avLst/>
          </a:prstGeom>
          <a:solidFill>
            <a:srgbClr val="9CC52D"/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dirty="0">
                <a:solidFill>
                  <a:schemeClr val="tx1"/>
                </a:solidFill>
              </a:rPr>
              <a:t>A _____________________ informa o consumidor sobre os nutrientes e os aditivos presentes no alimento. Inclui a ______ - quantidade média recomendada do alimento - e o ____ - valor diário de referência, que indica a quantidade de energia e de nutrientes do alimento relativamente a um valor médio de 2000 kcal.</a:t>
            </a:r>
          </a:p>
        </p:txBody>
      </p:sp>
      <p:sp>
        <p:nvSpPr>
          <p:cNvPr id="34" name="TextBox 4"/>
          <p:cNvSpPr txBox="1"/>
          <p:nvPr/>
        </p:nvSpPr>
        <p:spPr>
          <a:xfrm>
            <a:off x="716381" y="1273236"/>
            <a:ext cx="8148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Transcreve as frases para o teu caderno e completa-as.</a:t>
            </a:r>
          </a:p>
        </p:txBody>
      </p:sp>
      <p:sp>
        <p:nvSpPr>
          <p:cNvPr id="35" name="Rectangle: Rounded Corners 5"/>
          <p:cNvSpPr/>
          <p:nvPr/>
        </p:nvSpPr>
        <p:spPr>
          <a:xfrm>
            <a:off x="357946" y="3738684"/>
            <a:ext cx="337414" cy="34536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6</a:t>
            </a:r>
          </a:p>
        </p:txBody>
      </p:sp>
      <p:sp>
        <p:nvSpPr>
          <p:cNvPr id="36" name="CaixaDeTexto 8"/>
          <p:cNvSpPr txBox="1"/>
          <p:nvPr/>
        </p:nvSpPr>
        <p:spPr>
          <a:xfrm>
            <a:off x="1066957" y="3687684"/>
            <a:ext cx="2757751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declaração nutricional</a:t>
            </a:r>
            <a:endParaRPr lang="pt-PT" sz="2400" b="1" dirty="0"/>
          </a:p>
        </p:txBody>
      </p:sp>
      <p:sp>
        <p:nvSpPr>
          <p:cNvPr id="37" name="CaixaDeTexto 8"/>
          <p:cNvSpPr txBox="1"/>
          <p:nvPr/>
        </p:nvSpPr>
        <p:spPr>
          <a:xfrm>
            <a:off x="3917623" y="4317038"/>
            <a:ext cx="1068820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VDR</a:t>
            </a:r>
            <a:endParaRPr lang="pt-PT" sz="2400" b="1" dirty="0"/>
          </a:p>
        </p:txBody>
      </p:sp>
      <p:sp>
        <p:nvSpPr>
          <p:cNvPr id="38" name="CaixaDeTexto 8"/>
          <p:cNvSpPr txBox="1"/>
          <p:nvPr/>
        </p:nvSpPr>
        <p:spPr>
          <a:xfrm>
            <a:off x="4758450" y="3990834"/>
            <a:ext cx="1264778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porção</a:t>
            </a:r>
            <a:endParaRPr lang="pt-PT" sz="2400" b="1" dirty="0"/>
          </a:p>
        </p:txBody>
      </p:sp>
      <p:sp>
        <p:nvSpPr>
          <p:cNvPr id="52" name="Rectangle: Rounded Corners 5"/>
          <p:cNvSpPr/>
          <p:nvPr/>
        </p:nvSpPr>
        <p:spPr>
          <a:xfrm>
            <a:off x="357946" y="2140242"/>
            <a:ext cx="337414" cy="34536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4</a:t>
            </a:r>
          </a:p>
        </p:txBody>
      </p:sp>
      <p:sp>
        <p:nvSpPr>
          <p:cNvPr id="53" name="Rounded Rectangle 25"/>
          <p:cNvSpPr/>
          <p:nvPr/>
        </p:nvSpPr>
        <p:spPr>
          <a:xfrm>
            <a:off x="750902" y="2151156"/>
            <a:ext cx="7853451" cy="596120"/>
          </a:xfrm>
          <a:prstGeom prst="roundRect">
            <a:avLst/>
          </a:prstGeom>
          <a:solidFill>
            <a:srgbClr val="9CC52D"/>
          </a:solidFill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dirty="0">
                <a:solidFill>
                  <a:schemeClr val="tx1"/>
                </a:solidFill>
              </a:rPr>
              <a:t>O ________________ ou ______________ permite ao consumidor, com um telemóvel, saber todas as características do alimento embalado.</a:t>
            </a:r>
          </a:p>
        </p:txBody>
      </p:sp>
      <p:sp>
        <p:nvSpPr>
          <p:cNvPr id="54" name="Rectangle: Rounded Corners 5"/>
          <p:cNvSpPr/>
          <p:nvPr/>
        </p:nvSpPr>
        <p:spPr>
          <a:xfrm>
            <a:off x="357946" y="2950402"/>
            <a:ext cx="337414" cy="345360"/>
          </a:xfrm>
          <a:prstGeom prst="roundRect">
            <a:avLst/>
          </a:prstGeom>
          <a:solidFill>
            <a:srgbClr val="00206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b="1" dirty="0"/>
              <a:t>5</a:t>
            </a:r>
          </a:p>
        </p:txBody>
      </p:sp>
      <p:sp>
        <p:nvSpPr>
          <p:cNvPr id="55" name="Rounded Rectangle 25"/>
          <p:cNvSpPr/>
          <p:nvPr/>
        </p:nvSpPr>
        <p:spPr>
          <a:xfrm>
            <a:off x="681631" y="2980583"/>
            <a:ext cx="8132618" cy="596120"/>
          </a:xfrm>
          <a:prstGeom prst="roundRect">
            <a:avLst/>
          </a:prstGeom>
          <a:noFill/>
          <a:ln>
            <a:noFill/>
          </a:ln>
          <a:effectLst>
            <a:softEdge rad="0"/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000" dirty="0">
                <a:solidFill>
                  <a:schemeClr val="tx1"/>
                </a:solidFill>
              </a:rPr>
              <a:t>O ______________ é um número destinado às autoridades governamentais que controlam o processo de produção e comercialização do alimento.</a:t>
            </a:r>
          </a:p>
        </p:txBody>
      </p:sp>
      <p:sp>
        <p:nvSpPr>
          <p:cNvPr id="56" name="CaixaDeTexto 8"/>
          <p:cNvSpPr txBox="1"/>
          <p:nvPr/>
        </p:nvSpPr>
        <p:spPr>
          <a:xfrm>
            <a:off x="1093914" y="2051823"/>
            <a:ext cx="2016184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código de barras</a:t>
            </a:r>
            <a:endParaRPr lang="pt-PT" sz="2400" b="1" dirty="0"/>
          </a:p>
        </p:txBody>
      </p:sp>
      <p:sp>
        <p:nvSpPr>
          <p:cNvPr id="57" name="CaixaDeTexto 8"/>
          <p:cNvSpPr txBox="1"/>
          <p:nvPr/>
        </p:nvSpPr>
        <p:spPr>
          <a:xfrm>
            <a:off x="3508653" y="2053920"/>
            <a:ext cx="1770729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rótulo digital</a:t>
            </a:r>
            <a:endParaRPr lang="pt-PT" sz="2400" b="1" dirty="0"/>
          </a:p>
        </p:txBody>
      </p:sp>
      <p:sp>
        <p:nvSpPr>
          <p:cNvPr id="58" name="CaixaDeTexto 8"/>
          <p:cNvSpPr txBox="1"/>
          <p:nvPr/>
        </p:nvSpPr>
        <p:spPr>
          <a:xfrm>
            <a:off x="610733" y="2907947"/>
            <a:ext cx="2589044" cy="442674"/>
          </a:xfrm>
          <a:prstGeom prst="roundRect">
            <a:avLst/>
          </a:prstGeom>
          <a:noFill/>
          <a:effectLst>
            <a:softEdge rad="12700"/>
          </a:effectLst>
          <a:scene3d>
            <a:camera prst="orthographicFront"/>
            <a:lightRig rig="threePt" dir="t"/>
          </a:scene3d>
          <a:sp3d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número de lote</a:t>
            </a:r>
            <a:endParaRPr lang="pt-PT" sz="2400" b="1" dirty="0"/>
          </a:p>
        </p:txBody>
      </p:sp>
    </p:spTree>
    <p:extLst>
      <p:ext uri="{BB962C8B-B14F-4D97-AF65-F5344CB8AC3E}">
        <p14:creationId xmlns:p14="http://schemas.microsoft.com/office/powerpoint/2010/main" val="416029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56" grpId="0"/>
      <p:bldP spid="57" grpId="0"/>
      <p:bldP spid="58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Rounded Rectangle 10"/>
          <p:cNvSpPr/>
          <p:nvPr/>
        </p:nvSpPr>
        <p:spPr>
          <a:xfrm>
            <a:off x="216074" y="154195"/>
            <a:ext cx="6904253" cy="812757"/>
          </a:xfrm>
          <a:prstGeom prst="roundRect">
            <a:avLst>
              <a:gd name="adj" fmla="val 2361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chemeClr val="bg1"/>
                </a:solidFill>
                <a:ea typeface="Arial" charset="0"/>
                <a:cs typeface="Arial" charset="0"/>
              </a:rPr>
              <a:t>O que são aditivos alimentares?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8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0"/>
          <p:cNvSpPr/>
          <p:nvPr/>
        </p:nvSpPr>
        <p:spPr>
          <a:xfrm>
            <a:off x="1751376" y="4926223"/>
            <a:ext cx="7000406" cy="1289153"/>
          </a:xfrm>
          <a:prstGeom prst="roundRect">
            <a:avLst>
              <a:gd name="adj" fmla="val 1242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Substâncias adicionadas aos alimentos, em pequenas quantidades, para </a:t>
            </a:r>
            <a:r>
              <a:rPr lang="pt-PT" sz="2400" b="1" dirty="0">
                <a:solidFill>
                  <a:schemeClr val="tx1"/>
                </a:solidFill>
              </a:rPr>
              <a:t>manterem</a:t>
            </a:r>
            <a:r>
              <a:rPr lang="pt-PT" sz="2400" dirty="0">
                <a:solidFill>
                  <a:schemeClr val="tx1"/>
                </a:solidFill>
              </a:rPr>
              <a:t>, </a:t>
            </a:r>
            <a:r>
              <a:rPr lang="pt-PT" sz="2400" b="1" dirty="0">
                <a:solidFill>
                  <a:schemeClr val="tx1"/>
                </a:solidFill>
              </a:rPr>
              <a:t>melhorarem</a:t>
            </a:r>
            <a:r>
              <a:rPr lang="pt-PT" sz="2400" dirty="0">
                <a:solidFill>
                  <a:schemeClr val="tx1"/>
                </a:solidFill>
              </a:rPr>
              <a:t> </a:t>
            </a:r>
          </a:p>
          <a:p>
            <a:r>
              <a:rPr lang="pt-PT" sz="2400" dirty="0">
                <a:solidFill>
                  <a:schemeClr val="tx1"/>
                </a:solidFill>
              </a:rPr>
              <a:t>ou </a:t>
            </a:r>
            <a:r>
              <a:rPr lang="pt-PT" sz="2400" b="1" dirty="0">
                <a:solidFill>
                  <a:schemeClr val="tx1"/>
                </a:solidFill>
              </a:rPr>
              <a:t>conservarem</a:t>
            </a:r>
            <a:r>
              <a:rPr lang="pt-PT" sz="2400" dirty="0">
                <a:solidFill>
                  <a:schemeClr val="tx1"/>
                </a:solidFill>
              </a:rPr>
              <a:t> as suas características.</a:t>
            </a:r>
          </a:p>
        </p:txBody>
      </p:sp>
    </p:spTree>
    <p:extLst>
      <p:ext uri="{BB962C8B-B14F-4D97-AF65-F5344CB8AC3E}">
        <p14:creationId xmlns:p14="http://schemas.microsoft.com/office/powerpoint/2010/main" val="123655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9" name="Rounded Rectangle 10"/>
          <p:cNvSpPr/>
          <p:nvPr/>
        </p:nvSpPr>
        <p:spPr>
          <a:xfrm>
            <a:off x="1944413" y="4940496"/>
            <a:ext cx="6768961" cy="1289153"/>
          </a:xfrm>
          <a:prstGeom prst="roundRect">
            <a:avLst>
              <a:gd name="adj" fmla="val 1242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dirty="0">
                <a:solidFill>
                  <a:schemeClr val="tx1"/>
                </a:solidFill>
              </a:rPr>
              <a:t>Na União Europeia, os aditivos têm de ser indicados </a:t>
            </a:r>
          </a:p>
          <a:p>
            <a:r>
              <a:rPr lang="pt-PT" sz="2400" dirty="0">
                <a:solidFill>
                  <a:schemeClr val="tx1"/>
                </a:solidFill>
              </a:rPr>
              <a:t>no </a:t>
            </a:r>
            <a:r>
              <a:rPr lang="pt-PT" sz="2400" b="1" dirty="0">
                <a:solidFill>
                  <a:schemeClr val="tx1"/>
                </a:solidFill>
              </a:rPr>
              <a:t>rótulo</a:t>
            </a:r>
            <a:r>
              <a:rPr lang="pt-PT" sz="2400" dirty="0">
                <a:solidFill>
                  <a:schemeClr val="tx1"/>
                </a:solidFill>
              </a:rPr>
              <a:t>, sendo identificados por um </a:t>
            </a:r>
            <a:r>
              <a:rPr lang="pt-PT" sz="2400" b="1" dirty="0">
                <a:solidFill>
                  <a:schemeClr val="tx1"/>
                </a:solidFill>
              </a:rPr>
              <a:t>código composto pela letra “E” e um número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7" name="Rounded Rectangle 10"/>
          <p:cNvSpPr/>
          <p:nvPr/>
        </p:nvSpPr>
        <p:spPr>
          <a:xfrm>
            <a:off x="216074" y="154195"/>
            <a:ext cx="6904253" cy="812757"/>
          </a:xfrm>
          <a:prstGeom prst="roundRect">
            <a:avLst>
              <a:gd name="adj" fmla="val 2361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dirty="0">
                <a:solidFill>
                  <a:schemeClr val="bg1"/>
                </a:solidFill>
                <a:ea typeface="Arial" charset="0"/>
                <a:cs typeface="Arial" charset="0"/>
              </a:rPr>
              <a:t>O que são aditivos alimentares?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</p:spTree>
    <p:extLst>
      <p:ext uri="{BB962C8B-B14F-4D97-AF65-F5344CB8AC3E}">
        <p14:creationId xmlns:p14="http://schemas.microsoft.com/office/powerpoint/2010/main" val="109141029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69173" y="0"/>
            <a:ext cx="5858907" cy="6861905"/>
          </a:xfrm>
          <a:prstGeom prst="rect">
            <a:avLst/>
          </a:prstGeom>
        </p:spPr>
      </p:pic>
      <p:sp>
        <p:nvSpPr>
          <p:cNvPr id="10" name="Rounded Rectangle 1"/>
          <p:cNvSpPr/>
          <p:nvPr/>
        </p:nvSpPr>
        <p:spPr>
          <a:xfrm>
            <a:off x="294291" y="1748943"/>
            <a:ext cx="1784961" cy="669128"/>
          </a:xfrm>
          <a:prstGeom prst="roundRect">
            <a:avLst>
              <a:gd name="adj" fmla="val 11503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Black" charset="0"/>
                <a:cs typeface="Arial Black" charset="0"/>
              </a:rPr>
              <a:t>Corantes</a:t>
            </a:r>
            <a:endParaRPr lang="pt-PT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Arial Black" charset="0"/>
              <a:cs typeface="Arial Black" charset="0"/>
            </a:endParaRPr>
          </a:p>
        </p:txBody>
      </p:sp>
      <p:sp>
        <p:nvSpPr>
          <p:cNvPr id="9" name="Rounded Rectangle 10"/>
          <p:cNvSpPr/>
          <p:nvPr/>
        </p:nvSpPr>
        <p:spPr>
          <a:xfrm>
            <a:off x="216074" y="154195"/>
            <a:ext cx="8486492" cy="812757"/>
          </a:xfrm>
          <a:prstGeom prst="roundRect">
            <a:avLst>
              <a:gd name="adj" fmla="val 2361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600" b="1" dirty="0">
                <a:solidFill>
                  <a:schemeClr val="bg1"/>
                </a:solidFill>
                <a:ea typeface="Arial" charset="0"/>
                <a:cs typeface="Arial" charset="0"/>
              </a:rPr>
              <a:t>Quais são os tipos de aditivos alimentares?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4" name="Rectangle: Rounded Corners 3"/>
          <p:cNvSpPr/>
          <p:nvPr/>
        </p:nvSpPr>
        <p:spPr>
          <a:xfrm>
            <a:off x="216074" y="2370951"/>
            <a:ext cx="3157747" cy="1990841"/>
          </a:xfrm>
          <a:prstGeom prst="roundRect">
            <a:avLst>
              <a:gd name="adj" fmla="val 7692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 100 a E 199</a:t>
            </a:r>
          </a:p>
          <a:p>
            <a:r>
              <a:rPr lang="pt-PT" sz="2400" b="1" dirty="0">
                <a:solidFill>
                  <a:schemeClr val="tx1"/>
                </a:solidFill>
              </a:rPr>
              <a:t>Dão cor aos alimentos, tornando-os mais atraentes e apetitosos.</a:t>
            </a:r>
          </a:p>
        </p:txBody>
      </p:sp>
    </p:spTree>
    <p:extLst>
      <p:ext uri="{BB962C8B-B14F-4D97-AF65-F5344CB8AC3E}">
        <p14:creationId xmlns:p14="http://schemas.microsoft.com/office/powerpoint/2010/main" val="1629234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4" grpId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1"/>
          <p:cNvSpPr/>
          <p:nvPr/>
        </p:nvSpPr>
        <p:spPr>
          <a:xfrm>
            <a:off x="258114" y="2433222"/>
            <a:ext cx="3147238" cy="2138778"/>
          </a:xfrm>
          <a:prstGeom prst="roundRect">
            <a:avLst>
              <a:gd name="adj" fmla="val 11503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Black" charset="0"/>
                <a:cs typeface="Arial Black" charset="0"/>
              </a:rPr>
              <a:t>E 200 a E 299</a:t>
            </a:r>
          </a:p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Asseguram a conservação dos alimentos, impedindo a sua degradação.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46786" y="-72632"/>
            <a:ext cx="5297215" cy="6934537"/>
          </a:xfrm>
          <a:prstGeom prst="rect">
            <a:avLst/>
          </a:prstGeom>
        </p:spPr>
      </p:pic>
      <p:sp>
        <p:nvSpPr>
          <p:cNvPr id="6" name="Rounded Rectangle 10"/>
          <p:cNvSpPr/>
          <p:nvPr/>
        </p:nvSpPr>
        <p:spPr>
          <a:xfrm>
            <a:off x="216074" y="154195"/>
            <a:ext cx="8486492" cy="812757"/>
          </a:xfrm>
          <a:prstGeom prst="roundRect">
            <a:avLst>
              <a:gd name="adj" fmla="val 2361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600" b="1" dirty="0">
                <a:solidFill>
                  <a:schemeClr val="bg1"/>
                </a:solidFill>
                <a:ea typeface="Arial" charset="0"/>
                <a:cs typeface="Arial" charset="0"/>
              </a:rPr>
              <a:t>Quais são os tipos de aditivos alimentares?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2" name="Rectangle 1"/>
          <p:cNvSpPr/>
          <p:nvPr/>
        </p:nvSpPr>
        <p:spPr>
          <a:xfrm>
            <a:off x="342187" y="1931022"/>
            <a:ext cx="21914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Conservantes</a:t>
            </a:r>
          </a:p>
        </p:txBody>
      </p:sp>
    </p:spTree>
    <p:extLst>
      <p:ext uri="{BB962C8B-B14F-4D97-AF65-F5344CB8AC3E}">
        <p14:creationId xmlns:p14="http://schemas.microsoft.com/office/powerpoint/2010/main" val="112915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87926" y="1016306"/>
            <a:ext cx="4382815" cy="5841694"/>
          </a:xfrm>
          <a:prstGeom prst="rect">
            <a:avLst/>
          </a:prstGeom>
        </p:spPr>
      </p:pic>
      <p:sp>
        <p:nvSpPr>
          <p:cNvPr id="8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0" name="Rounded Rectangle 1"/>
          <p:cNvSpPr/>
          <p:nvPr/>
        </p:nvSpPr>
        <p:spPr>
          <a:xfrm>
            <a:off x="537826" y="2404480"/>
            <a:ext cx="3708353" cy="2314663"/>
          </a:xfrm>
          <a:prstGeom prst="roundRect">
            <a:avLst>
              <a:gd name="adj" fmla="val 11503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Black" charset="0"/>
                <a:cs typeface="Arial Black" charset="0"/>
              </a:rPr>
              <a:t>E 300 a E 399</a:t>
            </a:r>
          </a:p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Evitam os fenómenos de oxidação resultantes do contacto do alimento com o oxigénio do ar, como o </a:t>
            </a:r>
          </a:p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escurecimento da fruta.</a:t>
            </a:r>
          </a:p>
        </p:txBody>
      </p:sp>
      <p:sp>
        <p:nvSpPr>
          <p:cNvPr id="6" name="Rounded Rectangle 10"/>
          <p:cNvSpPr/>
          <p:nvPr/>
        </p:nvSpPr>
        <p:spPr>
          <a:xfrm>
            <a:off x="368474" y="306595"/>
            <a:ext cx="8486492" cy="812757"/>
          </a:xfrm>
          <a:prstGeom prst="roundRect">
            <a:avLst>
              <a:gd name="adj" fmla="val 2361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600" b="1" dirty="0">
                <a:solidFill>
                  <a:schemeClr val="bg1"/>
                </a:solidFill>
                <a:ea typeface="Arial" charset="0"/>
                <a:cs typeface="Arial" charset="0"/>
              </a:rPr>
              <a:t>Quais são os tipos de aditivos alimentares?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11398" y="1793907"/>
            <a:ext cx="22471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0"/>
              </a:spcBef>
            </a:pPr>
            <a:r>
              <a:rPr lang="pt-PT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Black" charset="0"/>
                <a:cs typeface="Arial Black" charset="0"/>
              </a:rPr>
              <a:t>Antioxidantes</a:t>
            </a:r>
          </a:p>
        </p:txBody>
      </p:sp>
    </p:spTree>
    <p:extLst>
      <p:ext uri="{BB962C8B-B14F-4D97-AF65-F5344CB8AC3E}">
        <p14:creationId xmlns:p14="http://schemas.microsoft.com/office/powerpoint/2010/main" val="123455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21859" y="709466"/>
            <a:ext cx="6221524" cy="6152440"/>
          </a:xfrm>
          <a:prstGeom prst="rect">
            <a:avLst/>
          </a:prstGeom>
        </p:spPr>
      </p:pic>
      <p:sp>
        <p:nvSpPr>
          <p:cNvPr id="8" name="TextBox 9"/>
          <p:cNvSpPr txBox="1"/>
          <p:nvPr/>
        </p:nvSpPr>
        <p:spPr>
          <a:xfrm>
            <a:off x="7532017" y="6646461"/>
            <a:ext cx="161198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9" name="Rounded Rectangle 1"/>
          <p:cNvSpPr/>
          <p:nvPr/>
        </p:nvSpPr>
        <p:spPr>
          <a:xfrm>
            <a:off x="368474" y="3150915"/>
            <a:ext cx="3919747" cy="1473637"/>
          </a:xfrm>
          <a:prstGeom prst="roundRect">
            <a:avLst>
              <a:gd name="adj" fmla="val 12216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Bef>
                <a:spcPts val="0"/>
              </a:spcBef>
            </a:pPr>
            <a:r>
              <a:rPr lang="pt-PT" sz="2400" b="1" dirty="0">
                <a:solidFill>
                  <a:srgbClr val="9CC52D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 Black" charset="0"/>
                <a:cs typeface="Arial Black" charset="0"/>
              </a:rPr>
              <a:t>E 400 a E 499</a:t>
            </a:r>
          </a:p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Atuam sobre a consistência </a:t>
            </a:r>
          </a:p>
          <a:p>
            <a:pPr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do alimento, modificando-a.</a:t>
            </a:r>
          </a:p>
        </p:txBody>
      </p:sp>
      <p:sp>
        <p:nvSpPr>
          <p:cNvPr id="10" name="Rounded Rectangle 10"/>
          <p:cNvSpPr/>
          <p:nvPr/>
        </p:nvSpPr>
        <p:spPr>
          <a:xfrm>
            <a:off x="368474" y="306595"/>
            <a:ext cx="8486492" cy="812757"/>
          </a:xfrm>
          <a:prstGeom prst="roundRect">
            <a:avLst>
              <a:gd name="adj" fmla="val 2361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3600" b="1" dirty="0">
                <a:solidFill>
                  <a:schemeClr val="bg1"/>
                </a:solidFill>
                <a:ea typeface="Arial" charset="0"/>
                <a:cs typeface="Arial" charset="0"/>
              </a:rPr>
              <a:t>Quais são os tipos de aditivos alimentares?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57199" y="1765920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t-PT" sz="2800" b="1" dirty="0"/>
              <a:t>Espessantes, gelificantes, emulsionantes e outros estabilizadores</a:t>
            </a:r>
          </a:p>
        </p:txBody>
      </p:sp>
    </p:spTree>
    <p:extLst>
      <p:ext uri="{BB962C8B-B14F-4D97-AF65-F5344CB8AC3E}">
        <p14:creationId xmlns:p14="http://schemas.microsoft.com/office/powerpoint/2010/main" val="1736469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6862141"/>
          </a:xfrm>
          <a:prstGeom prst="rect">
            <a:avLst/>
          </a:prstGeom>
        </p:spPr>
      </p:pic>
      <p:sp>
        <p:nvSpPr>
          <p:cNvPr id="5" name="Rounded Rectangle 1"/>
          <p:cNvSpPr/>
          <p:nvPr/>
        </p:nvSpPr>
        <p:spPr>
          <a:xfrm>
            <a:off x="431516" y="2533151"/>
            <a:ext cx="5338664" cy="1848387"/>
          </a:xfrm>
          <a:prstGeom prst="roundRect">
            <a:avLst>
              <a:gd name="adj" fmla="val 1090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O uso de aditivos tem vantagens, constituindo um risco só quando são consumidos em quantidades superiores à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__________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 admissível (DDA).</a:t>
            </a:r>
          </a:p>
        </p:txBody>
      </p:sp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9" name="Rounded Rectangle 17"/>
          <p:cNvSpPr/>
          <p:nvPr/>
        </p:nvSpPr>
        <p:spPr>
          <a:xfrm>
            <a:off x="431515" y="322816"/>
            <a:ext cx="8267553" cy="102250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as vantagens e desvantagens </a:t>
            </a:r>
          </a:p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do uso de aditivos?</a:t>
            </a:r>
          </a:p>
        </p:txBody>
      </p:sp>
      <p:sp>
        <p:nvSpPr>
          <p:cNvPr id="6" name="Retângulo Arredondado 5"/>
          <p:cNvSpPr/>
          <p:nvPr/>
        </p:nvSpPr>
        <p:spPr>
          <a:xfrm>
            <a:off x="685082" y="3885492"/>
            <a:ext cx="1753317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dose diária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45708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6862141"/>
          </a:xfrm>
          <a:prstGeom prst="rect">
            <a:avLst/>
          </a:prstGeom>
        </p:spPr>
      </p:pic>
      <p:sp>
        <p:nvSpPr>
          <p:cNvPr id="5" name="Rounded Rectangle 1"/>
          <p:cNvSpPr/>
          <p:nvPr/>
        </p:nvSpPr>
        <p:spPr>
          <a:xfrm>
            <a:off x="431515" y="5649793"/>
            <a:ext cx="8457652" cy="50808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pt-PT" sz="2400" b="1" dirty="0">
              <a:solidFill>
                <a:schemeClr val="bg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0"/>
          <p:cNvSpPr/>
          <p:nvPr/>
        </p:nvSpPr>
        <p:spPr>
          <a:xfrm>
            <a:off x="431515" y="2014678"/>
            <a:ext cx="2017459" cy="805176"/>
          </a:xfrm>
          <a:prstGeom prst="roundRect">
            <a:avLst>
              <a:gd name="adj" fmla="val 1714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rgbClr val="9CC52D"/>
                </a:solidFill>
                <a:ea typeface="Arial" charset="0"/>
                <a:cs typeface="Arial" charset="0"/>
              </a:rPr>
              <a:t>Vantagens:</a:t>
            </a:r>
            <a:endParaRPr lang="en-US" sz="2800" dirty="0"/>
          </a:p>
        </p:txBody>
      </p:sp>
      <p:sp>
        <p:nvSpPr>
          <p:cNvPr id="7" name="Rounded Rectangle 10"/>
          <p:cNvSpPr/>
          <p:nvPr/>
        </p:nvSpPr>
        <p:spPr>
          <a:xfrm>
            <a:off x="431515" y="2819854"/>
            <a:ext cx="4415886" cy="2669951"/>
          </a:xfrm>
          <a:prstGeom prst="roundRect">
            <a:avLst>
              <a:gd name="adj" fmla="val 1242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Impedem o desenvolvimento de microrganismos </a:t>
            </a:r>
            <a:r>
              <a:rPr lang="pt-PT" sz="2400" dirty="0">
                <a:solidFill>
                  <a:schemeClr val="tx1"/>
                </a:solidFill>
              </a:rPr>
              <a:t>nos alimentos, fazendo com </a:t>
            </a:r>
          </a:p>
          <a:p>
            <a:pPr indent="357188"/>
            <a:r>
              <a:rPr lang="pt-PT" sz="2400" dirty="0">
                <a:solidFill>
                  <a:schemeClr val="tx1"/>
                </a:solidFill>
              </a:rPr>
              <a:t>que durem mais tempo.</a:t>
            </a:r>
          </a:p>
          <a:p>
            <a:pPr marL="342900" indent="-342900">
              <a:buFont typeface="Arial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Melhoram a apresentação </a:t>
            </a:r>
          </a:p>
          <a:p>
            <a:pPr marL="357188"/>
            <a:r>
              <a:rPr lang="pt-PT" sz="2400" dirty="0">
                <a:solidFill>
                  <a:schemeClr val="tx1"/>
                </a:solidFill>
              </a:rPr>
              <a:t>e realçam o </a:t>
            </a:r>
            <a:r>
              <a:rPr lang="pt-PT" sz="2400" b="1" dirty="0">
                <a:solidFill>
                  <a:schemeClr val="tx1"/>
                </a:solidFill>
              </a:rPr>
              <a:t>sabor</a:t>
            </a:r>
            <a:r>
              <a:rPr lang="pt-PT" sz="2400" dirty="0">
                <a:solidFill>
                  <a:schemeClr val="tx1"/>
                </a:solidFill>
              </a:rPr>
              <a:t> dos alimentos.</a:t>
            </a:r>
          </a:p>
        </p:txBody>
      </p:sp>
      <p:sp>
        <p:nvSpPr>
          <p:cNvPr id="12" name="Rounded Rectangle 17"/>
          <p:cNvSpPr/>
          <p:nvPr/>
        </p:nvSpPr>
        <p:spPr>
          <a:xfrm>
            <a:off x="431515" y="322816"/>
            <a:ext cx="8267553" cy="102250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as vantagens e desvantagens </a:t>
            </a:r>
          </a:p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do uso de aditivos?</a:t>
            </a:r>
          </a:p>
        </p:txBody>
      </p:sp>
    </p:spTree>
    <p:extLst>
      <p:ext uri="{BB962C8B-B14F-4D97-AF65-F5344CB8AC3E}">
        <p14:creationId xmlns:p14="http://schemas.microsoft.com/office/powerpoint/2010/main" val="468269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p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9144000" cy="6862141"/>
          </a:xfrm>
          <a:prstGeom prst="rect">
            <a:avLst/>
          </a:prstGeom>
        </p:spPr>
      </p:pic>
      <p:sp>
        <p:nvSpPr>
          <p:cNvPr id="5" name="Rounded Rectangle 1"/>
          <p:cNvSpPr/>
          <p:nvPr/>
        </p:nvSpPr>
        <p:spPr>
          <a:xfrm>
            <a:off x="431515" y="5649793"/>
            <a:ext cx="8457652" cy="508088"/>
          </a:xfrm>
          <a:prstGeom prst="roundRect">
            <a:avLst>
              <a:gd name="adj" fmla="val 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endParaRPr lang="pt-PT" sz="2400" b="1" dirty="0">
              <a:solidFill>
                <a:schemeClr val="bg1"/>
              </a:solidFill>
              <a:ea typeface="Arial Black" charset="0"/>
              <a:cs typeface="Arial Black" charset="0"/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0"/>
          <p:cNvSpPr/>
          <p:nvPr/>
        </p:nvSpPr>
        <p:spPr>
          <a:xfrm>
            <a:off x="431515" y="2014678"/>
            <a:ext cx="2469340" cy="805176"/>
          </a:xfrm>
          <a:prstGeom prst="roundRect">
            <a:avLst>
              <a:gd name="adj" fmla="val 1714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800" b="1" dirty="0">
                <a:solidFill>
                  <a:schemeClr val="tx1"/>
                </a:solidFill>
                <a:ea typeface="Arial" charset="0"/>
                <a:cs typeface="Arial" charset="0"/>
              </a:rPr>
              <a:t>Desvantagens: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2" name="Rounded Rectangle 17"/>
          <p:cNvSpPr/>
          <p:nvPr/>
        </p:nvSpPr>
        <p:spPr>
          <a:xfrm>
            <a:off x="431515" y="322816"/>
            <a:ext cx="8267553" cy="102250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as vantagens e desvantagens </a:t>
            </a:r>
          </a:p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do uso de aditivos?</a:t>
            </a:r>
          </a:p>
        </p:txBody>
      </p:sp>
      <p:sp>
        <p:nvSpPr>
          <p:cNvPr id="8" name="Rounded Rectangle 10"/>
          <p:cNvSpPr/>
          <p:nvPr/>
        </p:nvSpPr>
        <p:spPr>
          <a:xfrm>
            <a:off x="410495" y="2808496"/>
            <a:ext cx="4415886" cy="3480919"/>
          </a:xfrm>
          <a:prstGeom prst="roundRect">
            <a:avLst>
              <a:gd name="adj" fmla="val 1242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charset="0"/>
              <a:buChar char="•"/>
            </a:pPr>
            <a:r>
              <a:rPr lang="pt-PT" sz="2400" dirty="0">
                <a:solidFill>
                  <a:schemeClr val="tx1"/>
                </a:solidFill>
              </a:rPr>
              <a:t>Causam </a:t>
            </a:r>
            <a:r>
              <a:rPr lang="pt-PT" sz="2400" b="1" dirty="0">
                <a:solidFill>
                  <a:schemeClr val="tx1"/>
                </a:solidFill>
              </a:rPr>
              <a:t>alergias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charset="0"/>
              <a:buChar char="•"/>
            </a:pPr>
            <a:r>
              <a:rPr lang="pt-PT" sz="2400" dirty="0">
                <a:solidFill>
                  <a:schemeClr val="tx1"/>
                </a:solidFill>
              </a:rPr>
              <a:t>Favorecem o aparecimento de </a:t>
            </a:r>
            <a:r>
              <a:rPr lang="pt-PT" sz="2400" b="1" dirty="0">
                <a:solidFill>
                  <a:schemeClr val="tx1"/>
                </a:solidFill>
              </a:rPr>
              <a:t>cancro</a:t>
            </a:r>
            <a:r>
              <a:rPr lang="pt-PT" sz="2400" dirty="0">
                <a:solidFill>
                  <a:schemeClr val="tx1"/>
                </a:solidFill>
              </a:rPr>
              <a:t>.</a:t>
            </a:r>
          </a:p>
          <a:p>
            <a:pPr marL="342900" indent="-342900">
              <a:buFont typeface="Arial" charset="0"/>
              <a:buChar char="•"/>
            </a:pPr>
            <a:r>
              <a:rPr lang="pt-PT" sz="2400" b="1" dirty="0">
                <a:solidFill>
                  <a:schemeClr val="tx1"/>
                </a:solidFill>
              </a:rPr>
              <a:t>Induzem os consumidores em erro</a:t>
            </a:r>
            <a:r>
              <a:rPr lang="pt-PT" sz="2400" dirty="0">
                <a:solidFill>
                  <a:schemeClr val="tx1"/>
                </a:solidFill>
              </a:rPr>
              <a:t>, possibilitando ao fabricante o uso de produtos </a:t>
            </a:r>
          </a:p>
          <a:p>
            <a:pPr marL="357188"/>
            <a:r>
              <a:rPr lang="pt-PT" sz="2400" dirty="0">
                <a:solidFill>
                  <a:schemeClr val="tx1"/>
                </a:solidFill>
              </a:rPr>
              <a:t>de qualidade inferior ou a adição de gordura ou água em quantidades elevadas.</a:t>
            </a:r>
          </a:p>
        </p:txBody>
      </p:sp>
    </p:spTree>
    <p:extLst>
      <p:ext uri="{BB962C8B-B14F-4D97-AF65-F5344CB8AC3E}">
        <p14:creationId xmlns:p14="http://schemas.microsoft.com/office/powerpoint/2010/main" val="14749984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uiExpand="1" build="p" animBg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357351" y="312306"/>
            <a:ext cx="8366235" cy="1695170"/>
          </a:xfrm>
          <a:prstGeom prst="roundRect">
            <a:avLst>
              <a:gd name="adj" fmla="val 19998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Qual é a importância da ciência e da tecnologia na evolução e conservação </a:t>
            </a:r>
          </a:p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dos alimentos?</a:t>
            </a:r>
          </a:p>
        </p:txBody>
      </p:sp>
      <p:sp>
        <p:nvSpPr>
          <p:cNvPr id="5" name="Rounded Rectangle 1"/>
          <p:cNvSpPr/>
          <p:nvPr/>
        </p:nvSpPr>
        <p:spPr>
          <a:xfrm>
            <a:off x="357350" y="5136809"/>
            <a:ext cx="8366235" cy="989765"/>
          </a:xfrm>
          <a:prstGeom prst="roundRect">
            <a:avLst>
              <a:gd name="adj" fmla="val 2237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Os fatores do meio, como a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___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, a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____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, a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___________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 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e os </a:t>
            </a:r>
            <a:r>
              <a:rPr lang="pt-PT" sz="2400" dirty="0">
                <a:solidFill>
                  <a:schemeClr val="tx1"/>
                </a:solidFill>
                <a:ea typeface="Arial Black" charset="0"/>
                <a:cs typeface="Arial Black" charset="0"/>
              </a:rPr>
              <a:t>______________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, alteram os alimentos após a colheita.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etângulo Arredondado 5"/>
          <p:cNvSpPr/>
          <p:nvPr/>
        </p:nvSpPr>
        <p:spPr>
          <a:xfrm>
            <a:off x="3931644" y="5242044"/>
            <a:ext cx="64845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luz</a:t>
            </a:r>
            <a:endParaRPr lang="pt-PT" sz="2800" b="1" dirty="0"/>
          </a:p>
        </p:txBody>
      </p:sp>
      <p:sp>
        <p:nvSpPr>
          <p:cNvPr id="7" name="Retângulo Arredondado 6"/>
          <p:cNvSpPr/>
          <p:nvPr/>
        </p:nvSpPr>
        <p:spPr>
          <a:xfrm>
            <a:off x="4705647" y="5231534"/>
            <a:ext cx="882869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água</a:t>
            </a:r>
            <a:endParaRPr lang="pt-PT" sz="2800" b="1" dirty="0"/>
          </a:p>
        </p:txBody>
      </p:sp>
      <p:sp>
        <p:nvSpPr>
          <p:cNvPr id="8" name="Retângulo Arredondado 7"/>
          <p:cNvSpPr/>
          <p:nvPr/>
        </p:nvSpPr>
        <p:spPr>
          <a:xfrm>
            <a:off x="5745598" y="5231534"/>
            <a:ext cx="1833137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temperatura</a:t>
            </a:r>
            <a:endParaRPr lang="pt-PT" sz="2800" b="1" dirty="0"/>
          </a:p>
        </p:txBody>
      </p:sp>
      <p:sp>
        <p:nvSpPr>
          <p:cNvPr id="9" name="Retângulo Arredondado 8"/>
          <p:cNvSpPr/>
          <p:nvPr/>
        </p:nvSpPr>
        <p:spPr>
          <a:xfrm>
            <a:off x="1012499" y="5631691"/>
            <a:ext cx="2267504" cy="367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2400" b="1" dirty="0"/>
              <a:t>microrganismos</a:t>
            </a:r>
            <a:endParaRPr lang="pt-PT" sz="2800" b="1" dirty="0"/>
          </a:p>
        </p:txBody>
      </p:sp>
    </p:spTree>
    <p:extLst>
      <p:ext uri="{BB962C8B-B14F-4D97-AF65-F5344CB8AC3E}">
        <p14:creationId xmlns:p14="http://schemas.microsoft.com/office/powerpoint/2010/main" val="794084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947338"/>
          </a:xfrm>
          <a:prstGeom prst="rect">
            <a:avLst/>
          </a:prstGeom>
        </p:spPr>
      </p:pic>
      <p:sp>
        <p:nvSpPr>
          <p:cNvPr id="5" name="Rounded Rectangle 1"/>
          <p:cNvSpPr/>
          <p:nvPr/>
        </p:nvSpPr>
        <p:spPr>
          <a:xfrm>
            <a:off x="4581077" y="3473669"/>
            <a:ext cx="4142509" cy="2607158"/>
          </a:xfrm>
          <a:prstGeom prst="roundRect">
            <a:avLst>
              <a:gd name="adj" fmla="val 10622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A ciência e a tecnologia têm desenvolvido </a:t>
            </a:r>
            <a:r>
              <a:rPr lang="pt-PT" sz="2400" b="1" dirty="0">
                <a:solidFill>
                  <a:schemeClr val="bg1"/>
                </a:solidFill>
                <a:ea typeface="Arial Black" charset="0"/>
                <a:cs typeface="Arial Black" charset="0"/>
              </a:rPr>
              <a:t>técnicas de conservação</a:t>
            </a:r>
            <a:r>
              <a:rPr lang="pt-PT" sz="2400" b="1" dirty="0">
                <a:solidFill>
                  <a:schemeClr val="tx1"/>
                </a:solidFill>
                <a:ea typeface="Arial Black" charset="0"/>
                <a:cs typeface="Arial Black" charset="0"/>
              </a:rPr>
              <a:t> que permitem manter a qualidade dos alimentos por períodos de tempo mais prolongados.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6" name="Rounded Rectangle 17"/>
          <p:cNvSpPr/>
          <p:nvPr/>
        </p:nvSpPr>
        <p:spPr>
          <a:xfrm>
            <a:off x="357351" y="312306"/>
            <a:ext cx="8366235" cy="1695170"/>
          </a:xfrm>
          <a:prstGeom prst="roundRect">
            <a:avLst>
              <a:gd name="adj" fmla="val 19998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Qual é a importância da ciência e da tecnologia na evolução e conservação </a:t>
            </a:r>
          </a:p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dos alimentos?</a:t>
            </a:r>
          </a:p>
        </p:txBody>
      </p:sp>
    </p:spTree>
    <p:extLst>
      <p:ext uri="{BB962C8B-B14F-4D97-AF65-F5344CB8AC3E}">
        <p14:creationId xmlns:p14="http://schemas.microsoft.com/office/powerpoint/2010/main" val="1814576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431515" y="322817"/>
            <a:ext cx="8267553" cy="1075060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as principais técnicas de conservação dos alimentos?</a:t>
            </a:r>
          </a:p>
        </p:txBody>
      </p:sp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15" y="1634097"/>
            <a:ext cx="8421540" cy="1455941"/>
          </a:xfrm>
          <a:prstGeom prst="rect">
            <a:avLst/>
          </a:prstGeom>
        </p:spPr>
      </p:pic>
      <p:pic>
        <p:nvPicPr>
          <p:cNvPr id="6" name="Imagem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15" y="3058507"/>
            <a:ext cx="8421540" cy="704193"/>
          </a:xfrm>
          <a:prstGeom prst="rect">
            <a:avLst/>
          </a:prstGeom>
        </p:spPr>
      </p:pic>
      <p:pic>
        <p:nvPicPr>
          <p:cNvPr id="7" name="Imagem 2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15" y="3689128"/>
            <a:ext cx="8421540" cy="756744"/>
          </a:xfrm>
          <a:prstGeom prst="rect">
            <a:avLst/>
          </a:prstGeom>
        </p:spPr>
      </p:pic>
      <p:pic>
        <p:nvPicPr>
          <p:cNvPr id="8" name="Imagem 2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15" y="4330258"/>
            <a:ext cx="8421540" cy="734769"/>
          </a:xfrm>
          <a:prstGeom prst="rect">
            <a:avLst/>
          </a:prstGeom>
        </p:spPr>
      </p:pic>
      <p:pic>
        <p:nvPicPr>
          <p:cNvPr id="9" name="Imagem 2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15" y="4929353"/>
            <a:ext cx="8421540" cy="746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972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15" y="1533991"/>
            <a:ext cx="8421540" cy="60525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4"/>
          <a:stretch/>
        </p:blipFill>
        <p:spPr>
          <a:xfrm>
            <a:off x="421005" y="2139244"/>
            <a:ext cx="8421540" cy="822391"/>
          </a:xfrm>
          <a:prstGeom prst="rect">
            <a:avLst/>
          </a:prstGeom>
        </p:spPr>
      </p:pic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7"/>
            <a:ext cx="8267553" cy="1075060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as principais técnicas de conservação dos alimentos?</a:t>
            </a:r>
          </a:p>
        </p:txBody>
      </p:sp>
      <p:pic>
        <p:nvPicPr>
          <p:cNvPr id="9" name="Imagem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4"/>
          <a:stretch/>
        </p:blipFill>
        <p:spPr>
          <a:xfrm>
            <a:off x="421005" y="2827282"/>
            <a:ext cx="8421540" cy="646864"/>
          </a:xfrm>
          <a:prstGeom prst="rect">
            <a:avLst/>
          </a:prstGeom>
        </p:spPr>
      </p:pic>
      <p:pic>
        <p:nvPicPr>
          <p:cNvPr id="10" name="Imagem 5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4"/>
          <a:stretch/>
        </p:blipFill>
        <p:spPr>
          <a:xfrm>
            <a:off x="421005" y="3478924"/>
            <a:ext cx="8421540" cy="674094"/>
          </a:xfrm>
          <a:prstGeom prst="rect">
            <a:avLst/>
          </a:prstGeom>
        </p:spPr>
      </p:pic>
      <p:pic>
        <p:nvPicPr>
          <p:cNvPr id="11" name="Imagem 5"/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4"/>
          <a:stretch/>
        </p:blipFill>
        <p:spPr>
          <a:xfrm>
            <a:off x="421005" y="4151586"/>
            <a:ext cx="8421540" cy="711360"/>
          </a:xfrm>
          <a:prstGeom prst="rect">
            <a:avLst/>
          </a:prstGeom>
        </p:spPr>
      </p:pic>
      <p:pic>
        <p:nvPicPr>
          <p:cNvPr id="13" name="Imagem 5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4"/>
          <a:stretch/>
        </p:blipFill>
        <p:spPr>
          <a:xfrm>
            <a:off x="421005" y="4866290"/>
            <a:ext cx="8421540" cy="665018"/>
          </a:xfrm>
          <a:prstGeom prst="rect">
            <a:avLst/>
          </a:prstGeom>
        </p:spPr>
      </p:pic>
      <p:pic>
        <p:nvPicPr>
          <p:cNvPr id="14" name="Imagem 5"/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64"/>
          <a:stretch/>
        </p:blipFill>
        <p:spPr>
          <a:xfrm>
            <a:off x="421005" y="5531308"/>
            <a:ext cx="8421540" cy="669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3906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15" y="2143877"/>
            <a:ext cx="8421540" cy="677553"/>
          </a:xfrm>
          <a:prstGeom prst="rect">
            <a:avLst/>
          </a:prstGeom>
        </p:spPr>
      </p:pic>
      <p:sp>
        <p:nvSpPr>
          <p:cNvPr id="7" name="Rounded Rectangle 17"/>
          <p:cNvSpPr/>
          <p:nvPr/>
        </p:nvSpPr>
        <p:spPr>
          <a:xfrm>
            <a:off x="431515" y="322817"/>
            <a:ext cx="8267553" cy="1075060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as principais técnicas de conservação dos alimentos?</a:t>
            </a:r>
          </a:p>
        </p:txBody>
      </p:sp>
      <p:pic>
        <p:nvPicPr>
          <p:cNvPr id="8" name="Imagem 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1515" y="1533991"/>
            <a:ext cx="8421540" cy="605253"/>
          </a:xfrm>
          <a:prstGeom prst="rect">
            <a:avLst/>
          </a:prstGeom>
        </p:spPr>
      </p:pic>
      <p:pic>
        <p:nvPicPr>
          <p:cNvPr id="10" name="Imagem 5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1252"/>
          <a:stretch/>
        </p:blipFill>
        <p:spPr>
          <a:xfrm>
            <a:off x="431515" y="2806263"/>
            <a:ext cx="8421540" cy="105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27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6"/>
            <a:ext cx="8267553" cy="726495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 O que são os novos alimentos?</a:t>
            </a:r>
          </a:p>
        </p:txBody>
      </p:sp>
      <p:sp>
        <p:nvSpPr>
          <p:cNvPr id="8" name="Rounded Rectangle 17"/>
          <p:cNvSpPr/>
          <p:nvPr/>
        </p:nvSpPr>
        <p:spPr>
          <a:xfrm>
            <a:off x="431515" y="1733843"/>
            <a:ext cx="4760595" cy="1473505"/>
          </a:xfrm>
          <a:prstGeom prst="roundRect">
            <a:avLst>
              <a:gd name="adj" fmla="val 1416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spc="-50" dirty="0">
                <a:solidFill>
                  <a:schemeClr val="tx1"/>
                </a:solidFill>
              </a:rPr>
              <a:t>Os </a:t>
            </a:r>
            <a:r>
              <a:rPr lang="pt-PT" sz="2400" b="1" spc="-50" dirty="0">
                <a:solidFill>
                  <a:schemeClr val="bg1"/>
                </a:solidFill>
              </a:rPr>
              <a:t>novos alimentos </a:t>
            </a:r>
            <a:r>
              <a:rPr lang="pt-PT" sz="2400" b="1" spc="-50" dirty="0">
                <a:solidFill>
                  <a:schemeClr val="tx1"/>
                </a:solidFill>
              </a:rPr>
              <a:t>são alimentos </a:t>
            </a:r>
          </a:p>
          <a:p>
            <a:r>
              <a:rPr lang="pt-PT" sz="2400" b="1" spc="-50" dirty="0">
                <a:solidFill>
                  <a:schemeClr val="tx1"/>
                </a:solidFill>
              </a:rPr>
              <a:t>ou ingredientes alimentares que não eram consumidos na UE até 15 de maio de 1997.</a:t>
            </a:r>
          </a:p>
        </p:txBody>
      </p:sp>
      <p:sp>
        <p:nvSpPr>
          <p:cNvPr id="9" name="Rounded Rectangle 17"/>
          <p:cNvSpPr/>
          <p:nvPr/>
        </p:nvSpPr>
        <p:spPr>
          <a:xfrm>
            <a:off x="431515" y="3559169"/>
            <a:ext cx="4760595" cy="1473505"/>
          </a:xfrm>
          <a:prstGeom prst="roundRect">
            <a:avLst>
              <a:gd name="adj" fmla="val 1345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spc="-50" dirty="0">
                <a:solidFill>
                  <a:schemeClr val="tx1"/>
                </a:solidFill>
              </a:rPr>
              <a:t>Podem ser </a:t>
            </a:r>
            <a:r>
              <a:rPr lang="pt-PT" sz="2400" b="1" spc="-50" dirty="0">
                <a:solidFill>
                  <a:schemeClr val="bg1"/>
                </a:solidFill>
              </a:rPr>
              <a:t>alimentos inovadores </a:t>
            </a:r>
            <a:r>
              <a:rPr lang="pt-PT" sz="2400" spc="-50" dirty="0">
                <a:solidFill>
                  <a:schemeClr val="tx1"/>
                </a:solidFill>
              </a:rPr>
              <a:t>desenvolvidos recentemente ou alimentos que usam </a:t>
            </a:r>
            <a:r>
              <a:rPr lang="pt-PT" sz="2400" b="1" spc="-50" dirty="0">
                <a:solidFill>
                  <a:schemeClr val="bg1"/>
                </a:solidFill>
              </a:rPr>
              <a:t>novos processos de produção e tecnologias</a:t>
            </a:r>
            <a:r>
              <a:rPr lang="pt-PT" sz="2400" spc="-50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1" name="Rounded Rectangle 17"/>
          <p:cNvSpPr/>
          <p:nvPr/>
        </p:nvSpPr>
        <p:spPr>
          <a:xfrm>
            <a:off x="3781743" y="4295921"/>
            <a:ext cx="4917325" cy="1975704"/>
          </a:xfrm>
          <a:prstGeom prst="roundRect">
            <a:avLst>
              <a:gd name="adj" fmla="val 15627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PT" sz="2400" b="1" spc="-50" dirty="0">
                <a:solidFill>
                  <a:schemeClr val="tx1"/>
                </a:solidFill>
              </a:rPr>
              <a:t>Os novos alimentos têm de ser</a:t>
            </a:r>
          </a:p>
          <a:p>
            <a:r>
              <a:rPr lang="pt-PT" sz="2400" b="1" spc="-50" dirty="0">
                <a:solidFill>
                  <a:schemeClr val="tx1"/>
                </a:solidFill>
              </a:rPr>
              <a:t>submetidos a uma avaliação científica antes de serem autorizados, de modo </a:t>
            </a:r>
          </a:p>
          <a:p>
            <a:r>
              <a:rPr lang="pt-PT" sz="2400" b="1" spc="-50" dirty="0">
                <a:solidFill>
                  <a:schemeClr val="tx1"/>
                </a:solidFill>
              </a:rPr>
              <a:t>a garantir a sua segurança para consumo humano.</a:t>
            </a:r>
          </a:p>
        </p:txBody>
      </p:sp>
    </p:spTree>
    <p:extLst>
      <p:ext uri="{BB962C8B-B14F-4D97-AF65-F5344CB8AC3E}">
        <p14:creationId xmlns:p14="http://schemas.microsoft.com/office/powerpoint/2010/main" val="159459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1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66435" y="333214"/>
            <a:ext cx="5119305" cy="3667735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382158" y="-123461"/>
            <a:ext cx="5947449" cy="3966210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6"/>
            <a:ext cx="8267553" cy="726495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 O que são os novos alimentos?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431515" y="4394493"/>
            <a:ext cx="375160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600" dirty="0"/>
              <a:t>Os </a:t>
            </a:r>
            <a:r>
              <a:rPr lang="pt-PT" sz="2600" b="1" dirty="0">
                <a:solidFill>
                  <a:srgbClr val="9CC52D"/>
                </a:solidFill>
              </a:rPr>
              <a:t>novos alimentos </a:t>
            </a:r>
            <a:r>
              <a:rPr lang="pt-PT" sz="2600" dirty="0"/>
              <a:t>incluem produtos como </a:t>
            </a:r>
            <a:r>
              <a:rPr lang="pt-PT" sz="2600" b="1" dirty="0"/>
              <a:t>suplementos alimentares</a:t>
            </a:r>
            <a:r>
              <a:rPr lang="pt-PT" sz="2600" dirty="0"/>
              <a:t>, </a:t>
            </a:r>
            <a:r>
              <a:rPr lang="pt-PT" sz="2600" b="1" dirty="0"/>
              <a:t>algas</a:t>
            </a:r>
            <a:r>
              <a:rPr lang="pt-PT" sz="2600" dirty="0"/>
              <a:t> e </a:t>
            </a:r>
            <a:r>
              <a:rPr lang="pt-PT" sz="2600" b="1" dirty="0"/>
              <a:t>novos corantes</a:t>
            </a:r>
            <a:r>
              <a:rPr lang="pt-PT" sz="2600" dirty="0"/>
              <a:t>.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65291" y="3842749"/>
            <a:ext cx="4578709" cy="3408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6065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2" y="0"/>
            <a:ext cx="9165607" cy="6858000"/>
          </a:xfrm>
          <a:prstGeom prst="rect">
            <a:avLst/>
          </a:prstGeom>
        </p:spPr>
      </p:pic>
      <p:sp>
        <p:nvSpPr>
          <p:cNvPr id="6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>
                <a:solidFill>
                  <a:schemeClr val="bg1"/>
                </a:solidFill>
              </a:rPr>
              <a:t>Terra à Vista! 6 © Porto Editora</a:t>
            </a:r>
          </a:p>
        </p:txBody>
      </p:sp>
      <p:sp>
        <p:nvSpPr>
          <p:cNvPr id="7" name="Rounded Rectangle 17"/>
          <p:cNvSpPr/>
          <p:nvPr/>
        </p:nvSpPr>
        <p:spPr>
          <a:xfrm>
            <a:off x="431515" y="322816"/>
            <a:ext cx="8267553" cy="1075898"/>
          </a:xfrm>
          <a:prstGeom prst="roundRect">
            <a:avLst>
              <a:gd name="adj" fmla="val 22011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Quais são os riscos e os benefícios </a:t>
            </a:r>
          </a:p>
          <a:p>
            <a:pPr algn="ctr"/>
            <a:r>
              <a:rPr lang="pt-PT" sz="3600" b="1" spc="-50" dirty="0">
                <a:solidFill>
                  <a:schemeClr val="bg1"/>
                </a:solidFill>
              </a:rPr>
              <a:t>dos novos alimentos?</a:t>
            </a:r>
          </a:p>
        </p:txBody>
      </p:sp>
      <p:sp>
        <p:nvSpPr>
          <p:cNvPr id="5" name="Rounded Rectangle 10"/>
          <p:cNvSpPr/>
          <p:nvPr/>
        </p:nvSpPr>
        <p:spPr>
          <a:xfrm>
            <a:off x="431514" y="1925243"/>
            <a:ext cx="3945613" cy="548640"/>
          </a:xfrm>
          <a:prstGeom prst="roundRect">
            <a:avLst>
              <a:gd name="adj" fmla="val 26727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7188" defTabSz="179388"/>
            <a:r>
              <a:rPr lang="pt-P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charset="0"/>
                <a:cs typeface="Arial" charset="0"/>
              </a:rPr>
              <a:t>Benefícios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ounded Rectangle 10"/>
          <p:cNvSpPr/>
          <p:nvPr/>
        </p:nvSpPr>
        <p:spPr>
          <a:xfrm>
            <a:off x="431515" y="2637997"/>
            <a:ext cx="3945613" cy="3647189"/>
          </a:xfrm>
          <a:prstGeom prst="roundRect">
            <a:avLst>
              <a:gd name="adj" fmla="val 6689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2200" b="1" dirty="0">
                <a:solidFill>
                  <a:schemeClr val="tx1"/>
                </a:solidFill>
              </a:rPr>
              <a:t>Maior quantidade de alimentos produzidos com melhores características nutritivas.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2200" b="1" dirty="0">
                <a:solidFill>
                  <a:schemeClr val="tx1"/>
                </a:solidFill>
              </a:rPr>
              <a:t>Maior segurança e duração dos alimentos.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pt-PT" sz="2200" b="1" dirty="0">
                <a:solidFill>
                  <a:schemeClr val="tx1"/>
                </a:solidFill>
              </a:rPr>
              <a:t>Diminuição de doenças por microrganismos e parasitas intestinais.</a:t>
            </a:r>
          </a:p>
        </p:txBody>
      </p:sp>
      <p:sp>
        <p:nvSpPr>
          <p:cNvPr id="9" name="Rounded Rectangle 10"/>
          <p:cNvSpPr/>
          <p:nvPr/>
        </p:nvSpPr>
        <p:spPr>
          <a:xfrm>
            <a:off x="4804249" y="1925243"/>
            <a:ext cx="3894819" cy="548640"/>
          </a:xfrm>
          <a:prstGeom prst="roundRect">
            <a:avLst>
              <a:gd name="adj" fmla="val 30559"/>
            </a:avLst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357188"/>
            <a:r>
              <a:rPr lang="pt-PT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Arial" charset="0"/>
                <a:cs typeface="Arial" charset="0"/>
              </a:rPr>
              <a:t>Riscos</a:t>
            </a:r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53455" y="2637997"/>
            <a:ext cx="4018755" cy="3647189"/>
          </a:xfrm>
          <a:prstGeom prst="roundRect">
            <a:avLst>
              <a:gd name="adj" fmla="val 8053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200" b="1" dirty="0">
                <a:solidFill>
                  <a:schemeClr val="tx1"/>
                </a:solidFill>
              </a:rPr>
              <a:t>Aparecimento de doenças, como alergias aos aditivos.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200" b="1" dirty="0">
                <a:solidFill>
                  <a:schemeClr val="tx1"/>
                </a:solidFill>
              </a:rPr>
              <a:t>Perturbações do equilíbrio dos ecossistemas e da biodiversidade.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sz="2200" b="1" dirty="0">
                <a:solidFill>
                  <a:schemeClr val="tx1"/>
                </a:solidFill>
              </a:rPr>
              <a:t>Desconhecimento </a:t>
            </a:r>
          </a:p>
          <a:p>
            <a:pPr indent="357188"/>
            <a:r>
              <a:rPr lang="pt-PT" sz="2200" b="1" dirty="0">
                <a:solidFill>
                  <a:schemeClr val="tx1"/>
                </a:solidFill>
              </a:rPr>
              <a:t>das consequências </a:t>
            </a:r>
          </a:p>
          <a:p>
            <a:pPr indent="357188"/>
            <a:r>
              <a:rPr lang="pt-PT" sz="2200" b="1" dirty="0">
                <a:solidFill>
                  <a:schemeClr val="tx1"/>
                </a:solidFill>
              </a:rPr>
              <a:t>da introdução e do consumo </a:t>
            </a:r>
          </a:p>
          <a:p>
            <a:pPr indent="357188"/>
            <a:r>
              <a:rPr lang="pt-PT" sz="2200" b="1" dirty="0">
                <a:solidFill>
                  <a:schemeClr val="tx1"/>
                </a:solidFill>
              </a:rPr>
              <a:t>dos alimentos transgénicos.</a:t>
            </a:r>
          </a:p>
        </p:txBody>
      </p:sp>
    </p:spTree>
    <p:extLst>
      <p:ext uri="{BB962C8B-B14F-4D97-AF65-F5344CB8AC3E}">
        <p14:creationId xmlns:p14="http://schemas.microsoft.com/office/powerpoint/2010/main" val="1450513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/>
      <p:bldP spid="8" grpId="1" uiExpand="1" build="allAtOnce" animBg="1"/>
      <p:bldP spid="9" grpId="0" animBg="1"/>
      <p:bldP spid="11" grpId="0" uiExpand="1" build="p"/>
      <p:bldP spid="11" grpId="1" uiExpand="1" build="allAtOnce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1" cy="6858000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1" y="2443171"/>
            <a:ext cx="8425166" cy="2496691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1.1. O </a:t>
            </a:r>
            <a:r>
              <a:rPr lang="pt-PT" sz="2800" dirty="0">
                <a:solidFill>
                  <a:schemeClr val="tx1"/>
                </a:solidFill>
              </a:rPr>
              <a:t>________</a:t>
            </a:r>
            <a:r>
              <a:rPr lang="pt-PT" sz="2800" b="1" dirty="0">
                <a:solidFill>
                  <a:schemeClr val="tx1"/>
                </a:solidFill>
              </a:rPr>
              <a:t> é um produto natural ou transformado que, depois de ingerido, é utilizado como fonte de matéria e de energia pelos seres vivos para realizarem as suas funções vitais.</a:t>
            </a:r>
          </a:p>
        </p:txBody>
      </p:sp>
      <p:sp>
        <p:nvSpPr>
          <p:cNvPr id="12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14" name="Retângulo Arredondado 13"/>
          <p:cNvSpPr/>
          <p:nvPr/>
        </p:nvSpPr>
        <p:spPr>
          <a:xfrm>
            <a:off x="1222640" y="2538296"/>
            <a:ext cx="202494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alimento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7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</p:spTree>
    <p:extLst>
      <p:ext uri="{BB962C8B-B14F-4D97-AF65-F5344CB8AC3E}">
        <p14:creationId xmlns:p14="http://schemas.microsoft.com/office/powerpoint/2010/main" val="1941837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/>
      <p:bldP spid="14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m 12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69"/>
            <a:ext cx="9144001" cy="6851631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2443170"/>
            <a:ext cx="8425167" cy="3638315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1.2. Os nutrientes, quanto à sua função, podem ser </a:t>
            </a:r>
          </a:p>
          <a:p>
            <a:pPr marL="714375"/>
            <a:r>
              <a:rPr lang="pt-PT" sz="2800" b="1" dirty="0">
                <a:solidFill>
                  <a:schemeClr val="tx1"/>
                </a:solidFill>
              </a:rPr>
              <a:t>de três tipos: </a:t>
            </a:r>
            <a:r>
              <a:rPr lang="pt-PT" sz="2800" dirty="0">
                <a:solidFill>
                  <a:schemeClr val="tx1"/>
                </a:solidFill>
              </a:rPr>
              <a:t>_________</a:t>
            </a:r>
            <a:r>
              <a:rPr lang="pt-PT" sz="2800" b="1" dirty="0">
                <a:solidFill>
                  <a:schemeClr val="tx1"/>
                </a:solidFill>
              </a:rPr>
              <a:t>, </a:t>
            </a:r>
            <a:r>
              <a:rPr lang="pt-PT" sz="2800" dirty="0">
                <a:solidFill>
                  <a:schemeClr val="tx1"/>
                </a:solidFill>
              </a:rPr>
              <a:t>___________ </a:t>
            </a:r>
          </a:p>
          <a:p>
            <a:pPr marL="714375"/>
            <a:r>
              <a:rPr lang="pt-PT" sz="2800" b="1" dirty="0">
                <a:solidFill>
                  <a:schemeClr val="tx1"/>
                </a:solidFill>
              </a:rPr>
              <a:t>e</a:t>
            </a:r>
            <a:r>
              <a:rPr lang="pt-PT" sz="2800" dirty="0">
                <a:solidFill>
                  <a:schemeClr val="tx1"/>
                </a:solidFill>
              </a:rPr>
              <a:t> ___________</a:t>
            </a:r>
            <a:r>
              <a:rPr lang="pt-PT" sz="2800" b="1" dirty="0">
                <a:solidFill>
                  <a:schemeClr val="tx1"/>
                </a:solidFill>
              </a:rPr>
              <a:t>.</a:t>
            </a:r>
          </a:p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	Os prótidos são essencialmente plásticos.</a:t>
            </a:r>
          </a:p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	Os lípidos são plásticos e energéticos.</a:t>
            </a:r>
          </a:p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	As fibras e as vitaminas são reguladores.</a:t>
            </a:r>
          </a:p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	A água e os minerais são plásticos e reguladores.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14" name="Retângulo Arredondado 13"/>
          <p:cNvSpPr/>
          <p:nvPr/>
        </p:nvSpPr>
        <p:spPr>
          <a:xfrm>
            <a:off x="3020521" y="2970125"/>
            <a:ext cx="202494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plásticos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0" name="Retângulo Arredondado 9"/>
          <p:cNvSpPr/>
          <p:nvPr/>
        </p:nvSpPr>
        <p:spPr>
          <a:xfrm>
            <a:off x="4952108" y="2978956"/>
            <a:ext cx="202494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energéticos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1" name="Retângulo Arredondado 10"/>
          <p:cNvSpPr/>
          <p:nvPr/>
        </p:nvSpPr>
        <p:spPr>
          <a:xfrm>
            <a:off x="1458381" y="3408418"/>
            <a:ext cx="202494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reguladores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9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60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  <p:bldP spid="11" grpId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69"/>
            <a:ext cx="9144001" cy="6851631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1" y="1915886"/>
            <a:ext cx="8288534" cy="4633562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1.3. As </a:t>
            </a:r>
            <a:r>
              <a:rPr lang="pt-PT" sz="2800" dirty="0">
                <a:solidFill>
                  <a:schemeClr val="tx1"/>
                </a:solidFill>
              </a:rPr>
              <a:t>____________ _________ </a:t>
            </a:r>
            <a:r>
              <a:rPr lang="pt-PT" sz="2800" b="1" dirty="0">
                <a:solidFill>
                  <a:schemeClr val="tx1"/>
                </a:solidFill>
              </a:rPr>
              <a:t>modificam-se </a:t>
            </a:r>
          </a:p>
          <a:p>
            <a:pPr marL="714375"/>
            <a:r>
              <a:rPr lang="pt-PT" sz="2800" b="1" dirty="0">
                <a:solidFill>
                  <a:schemeClr val="tx1"/>
                </a:solidFill>
              </a:rPr>
              <a:t>ao longo da vida e dependem da </a:t>
            </a:r>
            <a:r>
              <a:rPr lang="pt-PT" sz="2800" dirty="0">
                <a:solidFill>
                  <a:schemeClr val="tx1"/>
                </a:solidFill>
              </a:rPr>
              <a:t>_____</a:t>
            </a:r>
            <a:r>
              <a:rPr lang="pt-PT" sz="2800" b="1" dirty="0">
                <a:solidFill>
                  <a:schemeClr val="tx1"/>
                </a:solidFill>
              </a:rPr>
              <a:t>, </a:t>
            </a:r>
          </a:p>
          <a:p>
            <a:pPr marL="714375"/>
            <a:r>
              <a:rPr lang="pt-PT" sz="2800" b="1" dirty="0">
                <a:solidFill>
                  <a:schemeClr val="tx1"/>
                </a:solidFill>
              </a:rPr>
              <a:t>do </a:t>
            </a:r>
            <a:r>
              <a:rPr lang="pt-PT" sz="2800" dirty="0">
                <a:solidFill>
                  <a:schemeClr val="tx1"/>
                </a:solidFill>
              </a:rPr>
              <a:t>______ __ _____ </a:t>
            </a:r>
            <a:r>
              <a:rPr lang="pt-PT" sz="2800" b="1" dirty="0">
                <a:solidFill>
                  <a:schemeClr val="tx1"/>
                </a:solidFill>
              </a:rPr>
              <a:t>e da </a:t>
            </a:r>
            <a:r>
              <a:rPr lang="pt-PT" sz="2800" dirty="0">
                <a:solidFill>
                  <a:schemeClr val="tx1"/>
                </a:solidFill>
              </a:rPr>
              <a:t>________ _____</a:t>
            </a:r>
            <a:r>
              <a:rPr lang="pt-PT" sz="2800" b="1" dirty="0">
                <a:solidFill>
                  <a:schemeClr val="tx1"/>
                </a:solidFill>
              </a:rPr>
              <a:t>:</a:t>
            </a:r>
          </a:p>
          <a:p>
            <a:pPr marL="1071563" indent="-357188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até aos 6 anos são elevadas, principalmente em </a:t>
            </a:r>
            <a:r>
              <a:rPr lang="pt-PT" sz="2800" dirty="0">
                <a:solidFill>
                  <a:schemeClr val="tx1"/>
                </a:solidFill>
              </a:rPr>
              <a:t>_________ ________ </a:t>
            </a:r>
            <a:r>
              <a:rPr lang="pt-PT" sz="2800" b="1" dirty="0">
                <a:solidFill>
                  <a:schemeClr val="tx1"/>
                </a:solidFill>
              </a:rPr>
              <a:t>e </a:t>
            </a:r>
            <a:r>
              <a:rPr lang="pt-PT" sz="2800" dirty="0">
                <a:solidFill>
                  <a:schemeClr val="tx1"/>
                </a:solidFill>
              </a:rPr>
              <a:t>___________</a:t>
            </a:r>
            <a:r>
              <a:rPr lang="pt-PT" sz="2800" b="1" dirty="0">
                <a:solidFill>
                  <a:schemeClr val="tx1"/>
                </a:solidFill>
              </a:rPr>
              <a:t>;</a:t>
            </a:r>
          </a:p>
          <a:p>
            <a:pPr marL="1071563" indent="-357188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dos 10 aos 18 anos aumentam, principalmente em </a:t>
            </a:r>
            <a:r>
              <a:rPr lang="pt-PT" sz="2800" dirty="0">
                <a:solidFill>
                  <a:schemeClr val="tx1"/>
                </a:solidFill>
              </a:rPr>
              <a:t>_________ __________ </a:t>
            </a:r>
          </a:p>
          <a:p>
            <a:pPr marL="1071563"/>
            <a:r>
              <a:rPr lang="pt-PT" sz="2800" b="1" dirty="0">
                <a:solidFill>
                  <a:schemeClr val="tx1"/>
                </a:solidFill>
              </a:rPr>
              <a:t>e </a:t>
            </a:r>
            <a:r>
              <a:rPr lang="pt-PT" sz="2800" dirty="0">
                <a:solidFill>
                  <a:schemeClr val="tx1"/>
                </a:solidFill>
              </a:rPr>
              <a:t>________</a:t>
            </a:r>
            <a:r>
              <a:rPr lang="pt-PT" sz="2800" b="1" dirty="0">
                <a:solidFill>
                  <a:schemeClr val="tx1"/>
                </a:solidFill>
              </a:rPr>
              <a:t>;</a:t>
            </a:r>
          </a:p>
          <a:p>
            <a:pPr marL="1071563" indent="-357188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a partir da idade adulta são essencialmente de </a:t>
            </a:r>
            <a:r>
              <a:rPr lang="pt-PT" sz="2800" dirty="0">
                <a:solidFill>
                  <a:schemeClr val="tx1"/>
                </a:solidFill>
              </a:rPr>
              <a:t>_________ __________.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14" name="Retângulo Arredondado 13"/>
          <p:cNvSpPr/>
          <p:nvPr/>
        </p:nvSpPr>
        <p:spPr>
          <a:xfrm>
            <a:off x="1558352" y="2052992"/>
            <a:ext cx="239981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necessidades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Retângulo Arredondado 12"/>
          <p:cNvSpPr/>
          <p:nvPr/>
        </p:nvSpPr>
        <p:spPr>
          <a:xfrm>
            <a:off x="3541566" y="2052992"/>
            <a:ext cx="239981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nutritivas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8" name="Retângulo Arredondado 17"/>
          <p:cNvSpPr/>
          <p:nvPr/>
        </p:nvSpPr>
        <p:spPr>
          <a:xfrm>
            <a:off x="5884995" y="2482689"/>
            <a:ext cx="13642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idade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9" name="Retângulo Arredondado 18"/>
          <p:cNvSpPr/>
          <p:nvPr/>
        </p:nvSpPr>
        <p:spPr>
          <a:xfrm>
            <a:off x="1601537" y="2915432"/>
            <a:ext cx="27866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estado de saúde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0" name="Retângulo Arredondado 19"/>
          <p:cNvSpPr/>
          <p:nvPr/>
        </p:nvSpPr>
        <p:spPr>
          <a:xfrm>
            <a:off x="4748435" y="2911181"/>
            <a:ext cx="27866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atividade física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1" name="Retângulo Arredondado 20"/>
          <p:cNvSpPr/>
          <p:nvPr/>
        </p:nvSpPr>
        <p:spPr>
          <a:xfrm>
            <a:off x="2084323" y="3750736"/>
            <a:ext cx="317353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nutrientes plásticos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2" name="Retângulo Arredondado 21"/>
          <p:cNvSpPr/>
          <p:nvPr/>
        </p:nvSpPr>
        <p:spPr>
          <a:xfrm>
            <a:off x="5496742" y="3757403"/>
            <a:ext cx="2215284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reguladores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3" name="Retângulo Arredondado 22"/>
          <p:cNvSpPr/>
          <p:nvPr/>
        </p:nvSpPr>
        <p:spPr>
          <a:xfrm>
            <a:off x="4391264" y="4595107"/>
            <a:ext cx="363716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nutrientes energéticos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4" name="Retângulo Arredondado 23"/>
          <p:cNvSpPr/>
          <p:nvPr/>
        </p:nvSpPr>
        <p:spPr>
          <a:xfrm>
            <a:off x="1701352" y="5025151"/>
            <a:ext cx="1777154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plásticos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5" name="Retângulo Arredondado 24"/>
          <p:cNvSpPr/>
          <p:nvPr/>
        </p:nvSpPr>
        <p:spPr>
          <a:xfrm>
            <a:off x="1992436" y="5886821"/>
            <a:ext cx="363716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nutrientes reguladores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28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300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141"/>
            <a:ext cx="9144001" cy="6862141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2443171"/>
            <a:ext cx="8425167" cy="2223422"/>
          </a:xfrm>
          <a:prstGeom prst="roundRect">
            <a:avLst>
              <a:gd name="adj" fmla="val 11436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1.4. As </a:t>
            </a:r>
            <a:r>
              <a:rPr lang="pt-PT" sz="2800" dirty="0">
                <a:solidFill>
                  <a:schemeClr val="tx1"/>
                </a:solidFill>
              </a:rPr>
              <a:t>________ ___________ </a:t>
            </a:r>
            <a:r>
              <a:rPr lang="pt-PT" sz="2800" b="1" dirty="0">
                <a:solidFill>
                  <a:schemeClr val="tx1"/>
                </a:solidFill>
              </a:rPr>
              <a:t>incluem alimentos </a:t>
            </a:r>
          </a:p>
          <a:p>
            <a:pPr marL="714375"/>
            <a:r>
              <a:rPr lang="pt-PT" sz="2800" b="1" dirty="0">
                <a:solidFill>
                  <a:schemeClr val="tx1"/>
                </a:solidFill>
              </a:rPr>
              <a:t>de todos os grupos da </a:t>
            </a:r>
            <a:r>
              <a:rPr lang="pt-PT" sz="2800" dirty="0">
                <a:solidFill>
                  <a:schemeClr val="tx1"/>
                </a:solidFill>
              </a:rPr>
              <a:t>________ __ _____ _____________</a:t>
            </a:r>
            <a:r>
              <a:rPr lang="pt-PT" sz="2800" b="1" dirty="0">
                <a:solidFill>
                  <a:schemeClr val="tx1"/>
                </a:solidFill>
              </a:rPr>
              <a:t> de acordo com a porção </a:t>
            </a:r>
          </a:p>
          <a:p>
            <a:pPr marL="714375"/>
            <a:r>
              <a:rPr lang="pt-PT" sz="2800" b="1" dirty="0">
                <a:solidFill>
                  <a:schemeClr val="tx1"/>
                </a:solidFill>
              </a:rPr>
              <a:t>e a variedade dentro de cada grupo.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14" name="Retângulo Arredondado 13"/>
          <p:cNvSpPr/>
          <p:nvPr/>
        </p:nvSpPr>
        <p:spPr>
          <a:xfrm>
            <a:off x="1385414" y="2516484"/>
            <a:ext cx="3967354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ementas  equilibradas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Retângulo Arredondado 12"/>
          <p:cNvSpPr/>
          <p:nvPr/>
        </p:nvSpPr>
        <p:spPr>
          <a:xfrm>
            <a:off x="4202437" y="2968535"/>
            <a:ext cx="3475178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Pirâmide da Dieta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8" name="Retângulo Arredondado 17"/>
          <p:cNvSpPr/>
          <p:nvPr/>
        </p:nvSpPr>
        <p:spPr>
          <a:xfrm>
            <a:off x="1010783" y="3420587"/>
            <a:ext cx="271868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Mediterrânica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9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20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167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3" grpId="0"/>
      <p:bldP spid="18" grpId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69"/>
            <a:ext cx="9144001" cy="6851631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1" y="2443171"/>
            <a:ext cx="8425166" cy="2999686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1.5. Uma ementa é uma lista dos alimentos que compõem uma refeição. A Pirâmide da Dieta Mediterrânica e a </a:t>
            </a:r>
            <a:r>
              <a:rPr lang="pt-PT" sz="2800" dirty="0">
                <a:solidFill>
                  <a:schemeClr val="tx1"/>
                </a:solidFill>
              </a:rPr>
              <a:t>____ __ ___________ _____________</a:t>
            </a:r>
            <a:r>
              <a:rPr lang="pt-PT" sz="2800" b="1" dirty="0">
                <a:solidFill>
                  <a:schemeClr val="tx1"/>
                </a:solidFill>
              </a:rPr>
              <a:t> são guias para uma alimentação saudável e permitem discutir se uma ementa é </a:t>
            </a:r>
          </a:p>
          <a:p>
            <a:pPr marL="714375"/>
            <a:r>
              <a:rPr lang="pt-PT" sz="2800" b="1" dirty="0">
                <a:solidFill>
                  <a:schemeClr val="tx1"/>
                </a:solidFill>
              </a:rPr>
              <a:t>ou não equilibrada.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14" name="Retângulo Arredondado 13"/>
          <p:cNvSpPr/>
          <p:nvPr/>
        </p:nvSpPr>
        <p:spPr>
          <a:xfrm>
            <a:off x="3460407" y="3488155"/>
            <a:ext cx="3967354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Roda da Alimentação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1" name="Retângulo Arredondado 10"/>
          <p:cNvSpPr/>
          <p:nvPr/>
        </p:nvSpPr>
        <p:spPr>
          <a:xfrm>
            <a:off x="1166650" y="3930309"/>
            <a:ext cx="2396358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Mediterrânica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8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1512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1" grpId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Imagem 2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69"/>
            <a:ext cx="9144001" cy="6851631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1722640"/>
            <a:ext cx="8425168" cy="4679638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1.6. Os </a:t>
            </a:r>
            <a:r>
              <a:rPr lang="pt-PT" sz="2800" dirty="0">
                <a:solidFill>
                  <a:schemeClr val="tx1"/>
                </a:solidFill>
              </a:rPr>
              <a:t>________ ____ _____ </a:t>
            </a:r>
            <a:r>
              <a:rPr lang="pt-PT" sz="2800" b="1" dirty="0">
                <a:solidFill>
                  <a:schemeClr val="tx1"/>
                </a:solidFill>
              </a:rPr>
              <a:t>para a saúde humana são aqueles que, quando ingeridos regularmente, provocam </a:t>
            </a:r>
            <a:r>
              <a:rPr lang="pt-PT" sz="2800" dirty="0">
                <a:solidFill>
                  <a:schemeClr val="tx1"/>
                </a:solidFill>
              </a:rPr>
              <a:t>_______</a:t>
            </a:r>
            <a:r>
              <a:rPr lang="pt-PT" sz="2800" b="1" dirty="0">
                <a:solidFill>
                  <a:schemeClr val="tx1"/>
                </a:solidFill>
              </a:rPr>
              <a:t> como </a:t>
            </a:r>
          </a:p>
          <a:p>
            <a:pPr marL="714375"/>
            <a:r>
              <a:rPr lang="pt-PT" sz="2800" b="1" dirty="0">
                <a:solidFill>
                  <a:schemeClr val="tx1"/>
                </a:solidFill>
              </a:rPr>
              <a:t>a obesidade e a diabetes: </a:t>
            </a:r>
            <a:r>
              <a:rPr lang="pt-PT" sz="2800" dirty="0">
                <a:solidFill>
                  <a:schemeClr val="tx1"/>
                </a:solidFill>
              </a:rPr>
              <a:t>________</a:t>
            </a:r>
            <a:r>
              <a:rPr lang="pt-PT" sz="2800" b="1" dirty="0">
                <a:solidFill>
                  <a:schemeClr val="tx1"/>
                </a:solidFill>
              </a:rPr>
              <a:t>, </a:t>
            </a:r>
            <a:r>
              <a:rPr lang="pt-PT" sz="2800" dirty="0">
                <a:solidFill>
                  <a:schemeClr val="tx1"/>
                </a:solidFill>
              </a:rPr>
              <a:t>___________ </a:t>
            </a:r>
            <a:r>
              <a:rPr lang="pt-PT" sz="2800" b="1" dirty="0">
                <a:solidFill>
                  <a:schemeClr val="tx1"/>
                </a:solidFill>
              </a:rPr>
              <a:t>e</a:t>
            </a:r>
            <a:r>
              <a:rPr lang="pt-PT" sz="2800" dirty="0">
                <a:solidFill>
                  <a:schemeClr val="tx1"/>
                </a:solidFill>
              </a:rPr>
              <a:t> _____.</a:t>
            </a:r>
          </a:p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	Os </a:t>
            </a:r>
            <a:r>
              <a:rPr lang="pt-PT" sz="2800" dirty="0">
                <a:solidFill>
                  <a:schemeClr val="tx1"/>
                </a:solidFill>
              </a:rPr>
              <a:t>_________ ___ _________ </a:t>
            </a:r>
            <a:r>
              <a:rPr lang="pt-PT" sz="2800" b="1" dirty="0">
                <a:solidFill>
                  <a:schemeClr val="tx1"/>
                </a:solidFill>
              </a:rPr>
              <a:t>para a saúde humana são os que podem impedir o aparecimento de certas doenças e </a:t>
            </a:r>
            <a:r>
              <a:rPr lang="pt-PT" sz="2800" dirty="0">
                <a:solidFill>
                  <a:schemeClr val="tx1"/>
                </a:solidFill>
              </a:rPr>
              <a:t>________ </a:t>
            </a:r>
          </a:p>
          <a:p>
            <a:pPr marL="714375"/>
            <a:r>
              <a:rPr lang="pt-PT" sz="2800" dirty="0">
                <a:solidFill>
                  <a:schemeClr val="tx1"/>
                </a:solidFill>
              </a:rPr>
              <a:t>_ _________ __ ____</a:t>
            </a:r>
            <a:r>
              <a:rPr lang="pt-PT" sz="2800" b="1" dirty="0">
                <a:solidFill>
                  <a:schemeClr val="tx1"/>
                </a:solidFill>
              </a:rPr>
              <a:t> das pessoas: </a:t>
            </a:r>
            <a:r>
              <a:rPr lang="pt-PT" sz="2800" dirty="0">
                <a:solidFill>
                  <a:schemeClr val="tx1"/>
                </a:solidFill>
              </a:rPr>
              <a:t>_____, _________</a:t>
            </a:r>
            <a:r>
              <a:rPr lang="pt-PT" sz="2800" b="1" dirty="0">
                <a:solidFill>
                  <a:schemeClr val="tx1"/>
                </a:solidFill>
              </a:rPr>
              <a:t> e </a:t>
            </a:r>
            <a:r>
              <a:rPr lang="pt-PT" sz="2800" dirty="0">
                <a:solidFill>
                  <a:schemeClr val="tx1"/>
                </a:solidFill>
              </a:rPr>
              <a:t>_______ ___ ______ _________</a:t>
            </a:r>
            <a:r>
              <a:rPr lang="pt-PT" sz="2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11" name="Retângulo Arredondado 10"/>
          <p:cNvSpPr/>
          <p:nvPr/>
        </p:nvSpPr>
        <p:spPr>
          <a:xfrm>
            <a:off x="1644087" y="1935760"/>
            <a:ext cx="3311290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alimentos com riscos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0" name="Retângulo Arredondado 9"/>
          <p:cNvSpPr/>
          <p:nvPr/>
        </p:nvSpPr>
        <p:spPr>
          <a:xfrm>
            <a:off x="4806516" y="2760125"/>
            <a:ext cx="1615623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doenças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Retângulo Arredondado 12"/>
          <p:cNvSpPr/>
          <p:nvPr/>
        </p:nvSpPr>
        <p:spPr>
          <a:xfrm>
            <a:off x="4970407" y="3205142"/>
            <a:ext cx="1680938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salsichas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8" name="Retângulo Arredondado 17"/>
          <p:cNvSpPr/>
          <p:nvPr/>
        </p:nvSpPr>
        <p:spPr>
          <a:xfrm>
            <a:off x="1144518" y="3607451"/>
            <a:ext cx="216535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refrigerantes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9" name="Retângulo Arredondado 18"/>
          <p:cNvSpPr/>
          <p:nvPr/>
        </p:nvSpPr>
        <p:spPr>
          <a:xfrm>
            <a:off x="3320752" y="3640926"/>
            <a:ext cx="135082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bolos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0" name="Retângulo Arredondado 19"/>
          <p:cNvSpPr/>
          <p:nvPr/>
        </p:nvSpPr>
        <p:spPr>
          <a:xfrm>
            <a:off x="1697987" y="4069957"/>
            <a:ext cx="401070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alimentos com benefícios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1" name="Retângulo Arredondado 20"/>
          <p:cNvSpPr/>
          <p:nvPr/>
        </p:nvSpPr>
        <p:spPr>
          <a:xfrm>
            <a:off x="6116549" y="4919897"/>
            <a:ext cx="1997438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melhorar 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2" name="Retângulo Arredondado 21"/>
          <p:cNvSpPr/>
          <p:nvPr/>
        </p:nvSpPr>
        <p:spPr>
          <a:xfrm>
            <a:off x="1080855" y="5305446"/>
            <a:ext cx="3260274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a qualidade de vida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3" name="Retângulo Arredondado 22"/>
          <p:cNvSpPr/>
          <p:nvPr/>
        </p:nvSpPr>
        <p:spPr>
          <a:xfrm>
            <a:off x="6080556" y="5354196"/>
            <a:ext cx="145142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fruta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4" name="Retângulo Arredondado 23"/>
          <p:cNvSpPr/>
          <p:nvPr/>
        </p:nvSpPr>
        <p:spPr>
          <a:xfrm>
            <a:off x="1112385" y="5785803"/>
            <a:ext cx="1895904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hortícolas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5" name="Retângulo Arredondado 24"/>
          <p:cNvSpPr/>
          <p:nvPr/>
        </p:nvSpPr>
        <p:spPr>
          <a:xfrm>
            <a:off x="2718000" y="5742672"/>
            <a:ext cx="5603015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iogurtes sem açúcar adicionado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7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28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0713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0" grpId="0"/>
      <p:bldP spid="13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69"/>
            <a:ext cx="9144001" cy="6851631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2443171"/>
            <a:ext cx="8425167" cy="2318015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1.7. A </a:t>
            </a:r>
            <a:r>
              <a:rPr lang="pt-PT" sz="2800" dirty="0">
                <a:solidFill>
                  <a:schemeClr val="tx1"/>
                </a:solidFill>
              </a:rPr>
              <a:t>___________</a:t>
            </a:r>
            <a:r>
              <a:rPr lang="pt-PT" sz="2800" b="1" dirty="0">
                <a:solidFill>
                  <a:schemeClr val="tx1"/>
                </a:solidFill>
              </a:rPr>
              <a:t> promove, por vezes, o consumo de alimentos não saudáveis. Algumas mensagens de texto ou de imagem nos </a:t>
            </a:r>
            <a:r>
              <a:rPr lang="pt-PT" sz="2800" b="1" i="1" dirty="0">
                <a:solidFill>
                  <a:schemeClr val="tx1"/>
                </a:solidFill>
              </a:rPr>
              <a:t>media</a:t>
            </a:r>
            <a:r>
              <a:rPr lang="pt-PT" sz="2800" b="1" dirty="0">
                <a:solidFill>
                  <a:schemeClr val="tx1"/>
                </a:solidFill>
              </a:rPr>
              <a:t> podem influenciar as </a:t>
            </a:r>
            <a:r>
              <a:rPr lang="pt-PT" sz="2800" dirty="0">
                <a:solidFill>
                  <a:schemeClr val="tx1"/>
                </a:solidFill>
              </a:rPr>
              <a:t>_______ __________ </a:t>
            </a:r>
            <a:r>
              <a:rPr lang="pt-PT" sz="2800" b="1" dirty="0">
                <a:solidFill>
                  <a:schemeClr val="tx1"/>
                </a:solidFill>
              </a:rPr>
              <a:t>dos jovens.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14" name="Retângulo Arredondado 13"/>
          <p:cNvSpPr/>
          <p:nvPr/>
        </p:nvSpPr>
        <p:spPr>
          <a:xfrm>
            <a:off x="1287750" y="2519428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publicidade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0" name="Retângulo Arredondado 9"/>
          <p:cNvSpPr/>
          <p:nvPr/>
        </p:nvSpPr>
        <p:spPr>
          <a:xfrm>
            <a:off x="2778483" y="3847900"/>
            <a:ext cx="4081144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escolhas alimentares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8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6249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0" grpId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6369"/>
            <a:ext cx="9144001" cy="6851631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2182114"/>
            <a:ext cx="8425168" cy="3921415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1.8. Os </a:t>
            </a:r>
            <a:r>
              <a:rPr lang="pt-PT" sz="2800" dirty="0">
                <a:solidFill>
                  <a:schemeClr val="tx1"/>
                </a:solidFill>
              </a:rPr>
              <a:t>______ __________ </a:t>
            </a:r>
            <a:r>
              <a:rPr lang="pt-PT" sz="2800" b="1" dirty="0">
                <a:solidFill>
                  <a:schemeClr val="tx1"/>
                </a:solidFill>
              </a:rPr>
              <a:t>contêm </a:t>
            </a:r>
            <a:r>
              <a:rPr lang="pt-PT" sz="2800" dirty="0">
                <a:solidFill>
                  <a:schemeClr val="tx1"/>
                </a:solidFill>
              </a:rPr>
              <a:t>__________ _______</a:t>
            </a:r>
            <a:r>
              <a:rPr lang="pt-PT" sz="2800" b="1" dirty="0">
                <a:solidFill>
                  <a:schemeClr val="tx1"/>
                </a:solidFill>
              </a:rPr>
              <a:t>, como:</a:t>
            </a:r>
            <a:r>
              <a:rPr lang="pt-PT" sz="1400" b="1" dirty="0">
                <a:solidFill>
                  <a:schemeClr val="tx1"/>
                </a:solidFill>
              </a:rPr>
              <a:t> </a:t>
            </a:r>
            <a:r>
              <a:rPr lang="pt-PT" sz="2800" b="1" dirty="0">
                <a:solidFill>
                  <a:schemeClr val="tx1"/>
                </a:solidFill>
              </a:rPr>
              <a:t>quantidade líquida; denominação de venda; semáforo nutricional; responsável pelo produto; código de barras ou rótulo digital; embalagem reciclável; lista de ingredientes; condições de conservação; data de validade; declaração nutricional; porção; VDR (valor diário de referência); número do lote.</a:t>
            </a:r>
          </a:p>
          <a:p>
            <a:pPr marL="892175" indent="-806450"/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23" name="Retângulo Arredondado 22"/>
          <p:cNvSpPr/>
          <p:nvPr/>
        </p:nvSpPr>
        <p:spPr>
          <a:xfrm>
            <a:off x="1532073" y="2337086"/>
            <a:ext cx="328022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rótulos alimentares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6" name="Retângulo Arredondado 25"/>
          <p:cNvSpPr/>
          <p:nvPr/>
        </p:nvSpPr>
        <p:spPr>
          <a:xfrm>
            <a:off x="5632879" y="2283072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informação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1" name="Retângulo Arredondado 10"/>
          <p:cNvSpPr/>
          <p:nvPr/>
        </p:nvSpPr>
        <p:spPr>
          <a:xfrm>
            <a:off x="673249" y="2741605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variada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4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6180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11" grpId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1" cy="6858000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1722640"/>
            <a:ext cx="8425168" cy="3400707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714375" indent="-628650"/>
            <a:r>
              <a:rPr lang="pt-PT" sz="2800" b="1" dirty="0">
                <a:solidFill>
                  <a:schemeClr val="tx1"/>
                </a:solidFill>
              </a:rPr>
              <a:t>1.9. São vantagens do uso de aditivos alimentares:</a:t>
            </a:r>
          </a:p>
          <a:p>
            <a:pPr marL="987425" indent="-273050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impedir o desenvolvimento de </a:t>
            </a:r>
            <a:r>
              <a:rPr lang="pt-PT" sz="2800" dirty="0">
                <a:solidFill>
                  <a:schemeClr val="tx1"/>
                </a:solidFill>
              </a:rPr>
              <a:t>_____________</a:t>
            </a:r>
            <a:r>
              <a:rPr lang="pt-PT" sz="2800" b="1" dirty="0">
                <a:solidFill>
                  <a:schemeClr val="tx1"/>
                </a:solidFill>
              </a:rPr>
              <a:t> nos alimentos, fazendo com que durem mais tempo;</a:t>
            </a:r>
          </a:p>
          <a:p>
            <a:pPr marL="987425" indent="-273050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apresentar os alimentos de forma </a:t>
            </a:r>
            <a:r>
              <a:rPr lang="pt-PT" sz="2800" dirty="0">
                <a:solidFill>
                  <a:schemeClr val="tx1"/>
                </a:solidFill>
              </a:rPr>
              <a:t>________</a:t>
            </a:r>
            <a:r>
              <a:rPr lang="pt-PT" sz="2800" b="1" dirty="0">
                <a:solidFill>
                  <a:schemeClr val="tx1"/>
                </a:solidFill>
              </a:rPr>
              <a:t>;</a:t>
            </a:r>
          </a:p>
          <a:p>
            <a:pPr marL="987425" indent="-273050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realçar o </a:t>
            </a:r>
            <a:r>
              <a:rPr lang="pt-PT" sz="2800" dirty="0">
                <a:solidFill>
                  <a:schemeClr val="tx1"/>
                </a:solidFill>
              </a:rPr>
              <a:t>_____</a:t>
            </a:r>
            <a:r>
              <a:rPr lang="pt-PT" sz="2800" b="1" dirty="0">
                <a:solidFill>
                  <a:schemeClr val="tx1"/>
                </a:solidFill>
              </a:rPr>
              <a:t> dos alimentos.</a:t>
            </a:r>
          </a:p>
          <a:p>
            <a:pPr marL="987425" indent="-273050"/>
            <a:r>
              <a:rPr lang="pt-PT" sz="2800" b="1" dirty="0">
                <a:solidFill>
                  <a:schemeClr val="tx1"/>
                </a:solidFill>
              </a:rPr>
              <a:t>	</a:t>
            </a:r>
          </a:p>
          <a:p>
            <a:pPr marL="892175" indent="-806450"/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23" name="Retângulo Arredondado 22"/>
          <p:cNvSpPr/>
          <p:nvPr/>
        </p:nvSpPr>
        <p:spPr>
          <a:xfrm>
            <a:off x="5589821" y="2239166"/>
            <a:ext cx="328022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microrganismos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6" name="Retângulo Arredondado 25"/>
          <p:cNvSpPr/>
          <p:nvPr/>
        </p:nvSpPr>
        <p:spPr>
          <a:xfrm>
            <a:off x="6063445" y="3526619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agradável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1" name="Retângulo Arredondado 10"/>
          <p:cNvSpPr/>
          <p:nvPr/>
        </p:nvSpPr>
        <p:spPr>
          <a:xfrm>
            <a:off x="2121332" y="3989506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sabor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4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27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11" grpId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1" cy="6858000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2238006"/>
            <a:ext cx="8425168" cy="2628284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92175" indent="-806450"/>
            <a:r>
              <a:rPr lang="pt-PT" sz="2800" b="1" dirty="0">
                <a:solidFill>
                  <a:schemeClr val="tx1"/>
                </a:solidFill>
              </a:rPr>
              <a:t>1.9. São desvantagens do uso de aditivos alimentares:</a:t>
            </a:r>
          </a:p>
          <a:p>
            <a:pPr marL="1166813" indent="-452438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causar </a:t>
            </a:r>
            <a:r>
              <a:rPr lang="pt-PT" sz="2800" dirty="0">
                <a:solidFill>
                  <a:schemeClr val="tx1"/>
                </a:solidFill>
              </a:rPr>
              <a:t>________</a:t>
            </a:r>
            <a:r>
              <a:rPr lang="pt-PT" sz="2800" b="1" dirty="0">
                <a:solidFill>
                  <a:schemeClr val="tx1"/>
                </a:solidFill>
              </a:rPr>
              <a:t>;</a:t>
            </a:r>
          </a:p>
          <a:p>
            <a:pPr marL="1166813" indent="-452438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favorecer o aparecimento de </a:t>
            </a:r>
            <a:r>
              <a:rPr lang="pt-PT" sz="2800" dirty="0">
                <a:solidFill>
                  <a:schemeClr val="tx1"/>
                </a:solidFill>
              </a:rPr>
              <a:t>______</a:t>
            </a:r>
            <a:r>
              <a:rPr lang="pt-PT" sz="2800" b="1" dirty="0">
                <a:solidFill>
                  <a:schemeClr val="tx1"/>
                </a:solidFill>
              </a:rPr>
              <a:t>;</a:t>
            </a:r>
          </a:p>
          <a:p>
            <a:pPr marL="1166813" indent="-452438">
              <a:buFont typeface="Arial" panose="020B0604020202020204" pitchFamily="34" charset="0"/>
              <a:buChar char="•"/>
            </a:pPr>
            <a:r>
              <a:rPr lang="pt-PT" sz="2800" b="1" dirty="0">
                <a:solidFill>
                  <a:schemeClr val="tx1"/>
                </a:solidFill>
              </a:rPr>
              <a:t>induzir os consumidores em </a:t>
            </a:r>
            <a:r>
              <a:rPr lang="pt-PT" sz="2800" dirty="0">
                <a:solidFill>
                  <a:schemeClr val="tx1"/>
                </a:solidFill>
              </a:rPr>
              <a:t>_____</a:t>
            </a:r>
            <a:r>
              <a:rPr lang="pt-PT" sz="2800" b="1" dirty="0">
                <a:solidFill>
                  <a:schemeClr val="tx1"/>
                </a:solidFill>
              </a:rPr>
              <a:t>.</a:t>
            </a:r>
          </a:p>
          <a:p>
            <a:pPr marL="892175" indent="-806450"/>
            <a:r>
              <a:rPr lang="pt-PT" sz="2800" b="1" dirty="0">
                <a:solidFill>
                  <a:schemeClr val="tx1"/>
                </a:solidFill>
              </a:rPr>
              <a:t>	</a:t>
            </a:r>
          </a:p>
          <a:p>
            <a:pPr marL="892175" indent="-806450"/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23" name="Retângulo Arredondado 22"/>
          <p:cNvSpPr/>
          <p:nvPr/>
        </p:nvSpPr>
        <p:spPr>
          <a:xfrm>
            <a:off x="1748098" y="2745452"/>
            <a:ext cx="328022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alergias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6" name="Retângulo Arredondado 25"/>
          <p:cNvSpPr/>
          <p:nvPr/>
        </p:nvSpPr>
        <p:spPr>
          <a:xfrm>
            <a:off x="5313287" y="3192210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>
                <a:solidFill>
                  <a:schemeClr val="tx1"/>
                </a:solidFill>
              </a:rPr>
              <a:t>cancro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1" name="Retângulo Arredondado 10"/>
          <p:cNvSpPr/>
          <p:nvPr/>
        </p:nvSpPr>
        <p:spPr>
          <a:xfrm>
            <a:off x="5069892" y="3631735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>
                <a:solidFill>
                  <a:schemeClr val="tx1"/>
                </a:solidFill>
              </a:rPr>
              <a:t>erro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4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8103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11" grpId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4001" cy="6858000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2238006"/>
            <a:ext cx="8425168" cy="1987153"/>
          </a:xfrm>
          <a:prstGeom prst="roundRect">
            <a:avLst>
              <a:gd name="adj" fmla="val 1336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92175" indent="-806450"/>
            <a:r>
              <a:rPr lang="pt-PT" sz="2800" b="1" dirty="0">
                <a:solidFill>
                  <a:schemeClr val="tx1"/>
                </a:solidFill>
              </a:rPr>
              <a:t>1.10. A ciência e a tecnologia têm desenvolvido métodos de </a:t>
            </a:r>
            <a:r>
              <a:rPr lang="pt-PT" sz="2800" dirty="0">
                <a:solidFill>
                  <a:schemeClr val="tx1"/>
                </a:solidFill>
              </a:rPr>
              <a:t>________</a:t>
            </a:r>
            <a:r>
              <a:rPr lang="pt-PT" sz="2800" b="1" dirty="0">
                <a:solidFill>
                  <a:schemeClr val="tx1"/>
                </a:solidFill>
              </a:rPr>
              <a:t> e técnicas de </a:t>
            </a:r>
            <a:r>
              <a:rPr lang="pt-PT" sz="2800" dirty="0">
                <a:solidFill>
                  <a:schemeClr val="tx1"/>
                </a:solidFill>
              </a:rPr>
              <a:t>__________</a:t>
            </a:r>
            <a:r>
              <a:rPr lang="pt-PT" sz="2800" b="1" dirty="0">
                <a:solidFill>
                  <a:schemeClr val="tx1"/>
                </a:solidFill>
              </a:rPr>
              <a:t> dos produtos alimentares cada vez mais eficazes.</a:t>
            </a:r>
          </a:p>
          <a:p>
            <a:pPr marL="892175" indent="-806450"/>
            <a:endParaRPr lang="pt-PT" sz="2800" b="1" dirty="0">
              <a:solidFill>
                <a:schemeClr val="tx1"/>
              </a:solidFill>
            </a:endParaRPr>
          </a:p>
          <a:p>
            <a:pPr marL="892175" indent="-806450"/>
            <a:endParaRPr lang="pt-PT" sz="2800" b="1" dirty="0">
              <a:solidFill>
                <a:schemeClr val="tx1"/>
              </a:solidFill>
            </a:endParaRPr>
          </a:p>
          <a:p>
            <a:pPr marL="892175" indent="-806450"/>
            <a:r>
              <a:rPr lang="pt-PT" sz="2800" b="1" dirty="0">
                <a:solidFill>
                  <a:schemeClr val="tx1"/>
                </a:solidFill>
              </a:rPr>
              <a:t>	</a:t>
            </a:r>
          </a:p>
          <a:p>
            <a:pPr marL="892175" indent="-806450"/>
            <a:endParaRPr lang="pt-PT" sz="2800" b="1" dirty="0">
              <a:solidFill>
                <a:schemeClr val="tx1"/>
              </a:solidFill>
            </a:endParaRP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23" name="Retângulo Arredondado 22"/>
          <p:cNvSpPr/>
          <p:nvPr/>
        </p:nvSpPr>
        <p:spPr>
          <a:xfrm>
            <a:off x="2340941" y="2752866"/>
            <a:ext cx="328022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produção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6" name="Retângulo Arredondado 25"/>
          <p:cNvSpPr/>
          <p:nvPr/>
        </p:nvSpPr>
        <p:spPr>
          <a:xfrm>
            <a:off x="6438693" y="2752865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>
                <a:solidFill>
                  <a:schemeClr val="tx1"/>
                </a:solidFill>
              </a:rPr>
              <a:t>conservação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1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3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72828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4141"/>
            <a:ext cx="9144001" cy="6862141"/>
          </a:xfrm>
          <a:prstGeom prst="rect">
            <a:avLst/>
          </a:prstGeom>
        </p:spPr>
      </p:pic>
      <p:sp>
        <p:nvSpPr>
          <p:cNvPr id="16" name="Rounded Rectangle 10"/>
          <p:cNvSpPr/>
          <p:nvPr/>
        </p:nvSpPr>
        <p:spPr>
          <a:xfrm>
            <a:off x="336330" y="2132543"/>
            <a:ext cx="8425168" cy="4056451"/>
          </a:xfrm>
          <a:prstGeom prst="roundRect">
            <a:avLst>
              <a:gd name="adj" fmla="val 8600"/>
            </a:avLst>
          </a:prstGeom>
          <a:solidFill>
            <a:srgbClr val="FFFFFF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892175" indent="-806450"/>
            <a:r>
              <a:rPr lang="pt-PT" sz="2800" b="1" dirty="0">
                <a:solidFill>
                  <a:schemeClr val="tx1"/>
                </a:solidFill>
              </a:rPr>
              <a:t>1.11. São benefícios dos novos alimentos: o aumento da sua quantidade de produção, </a:t>
            </a:r>
            <a:r>
              <a:rPr lang="pt-PT" sz="2800" dirty="0">
                <a:solidFill>
                  <a:schemeClr val="tx1"/>
                </a:solidFill>
              </a:rPr>
              <a:t>_________</a:t>
            </a:r>
            <a:r>
              <a:rPr lang="pt-PT" sz="2800" b="1" dirty="0">
                <a:solidFill>
                  <a:schemeClr val="tx1"/>
                </a:solidFill>
              </a:rPr>
              <a:t>, tempo de </a:t>
            </a:r>
            <a:r>
              <a:rPr lang="pt-PT" sz="2800" dirty="0">
                <a:solidFill>
                  <a:schemeClr val="tx1"/>
                </a:solidFill>
              </a:rPr>
              <a:t>_______</a:t>
            </a:r>
            <a:r>
              <a:rPr lang="pt-PT" sz="2800" b="1" dirty="0">
                <a:solidFill>
                  <a:schemeClr val="tx1"/>
                </a:solidFill>
              </a:rPr>
              <a:t> e a diminuição das doenças por </a:t>
            </a:r>
            <a:r>
              <a:rPr lang="pt-PT" sz="2800" dirty="0">
                <a:solidFill>
                  <a:schemeClr val="tx1"/>
                </a:solidFill>
              </a:rPr>
              <a:t>_____________</a:t>
            </a:r>
            <a:r>
              <a:rPr lang="pt-PT" sz="2800" b="1" dirty="0">
                <a:solidFill>
                  <a:schemeClr val="tx1"/>
                </a:solidFill>
              </a:rPr>
              <a:t> e por parasitas. </a:t>
            </a:r>
          </a:p>
          <a:p>
            <a:pPr marL="892175" indent="-806450"/>
            <a:r>
              <a:rPr lang="pt-PT" sz="2800" b="1" dirty="0">
                <a:solidFill>
                  <a:schemeClr val="tx1"/>
                </a:solidFill>
              </a:rPr>
              <a:t>	São riscos dos novos alimentos: o aparecimento de doenças, como as alergias aos </a:t>
            </a:r>
            <a:r>
              <a:rPr lang="pt-PT" sz="2800" dirty="0">
                <a:solidFill>
                  <a:schemeClr val="tx1"/>
                </a:solidFill>
              </a:rPr>
              <a:t>_______</a:t>
            </a:r>
            <a:r>
              <a:rPr lang="pt-PT" sz="2800" b="1" dirty="0">
                <a:solidFill>
                  <a:schemeClr val="tx1"/>
                </a:solidFill>
              </a:rPr>
              <a:t>, e as possíveis consequências da introdução e do consumo dos alimentos </a:t>
            </a:r>
            <a:r>
              <a:rPr lang="pt-PT" sz="2800" dirty="0">
                <a:solidFill>
                  <a:schemeClr val="tx1"/>
                </a:solidFill>
              </a:rPr>
              <a:t>___________</a:t>
            </a:r>
            <a:r>
              <a:rPr lang="pt-PT" sz="2800" b="1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4677826" y="1217128"/>
            <a:ext cx="3947038" cy="5055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pt-PT" sz="23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Verifica se atingiste a meta.</a:t>
            </a:r>
          </a:p>
        </p:txBody>
      </p:sp>
      <p:sp>
        <p:nvSpPr>
          <p:cNvPr id="23" name="Retângulo Arredondado 22"/>
          <p:cNvSpPr/>
          <p:nvPr/>
        </p:nvSpPr>
        <p:spPr>
          <a:xfrm>
            <a:off x="5380411" y="2664710"/>
            <a:ext cx="3280229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segurança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26" name="Retângulo Arredondado 25"/>
          <p:cNvSpPr/>
          <p:nvPr/>
        </p:nvSpPr>
        <p:spPr>
          <a:xfrm>
            <a:off x="2328615" y="3100489"/>
            <a:ext cx="2417072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duração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1" name="Retângulo Arredondado 10"/>
          <p:cNvSpPr/>
          <p:nvPr/>
        </p:nvSpPr>
        <p:spPr>
          <a:xfrm>
            <a:off x="1836791" y="3523818"/>
            <a:ext cx="2647090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microrganismos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3" name="Retângulo Arredondado 12"/>
          <p:cNvSpPr/>
          <p:nvPr/>
        </p:nvSpPr>
        <p:spPr>
          <a:xfrm>
            <a:off x="5663055" y="4401042"/>
            <a:ext cx="2647090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aditivos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4" name="Retângulo Arredondado 13"/>
          <p:cNvSpPr/>
          <p:nvPr/>
        </p:nvSpPr>
        <p:spPr>
          <a:xfrm>
            <a:off x="4638194" y="5224384"/>
            <a:ext cx="2647090" cy="423329"/>
          </a:xfrm>
          <a:prstGeom prst="round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2800" b="1" dirty="0">
                <a:solidFill>
                  <a:schemeClr val="tx1"/>
                </a:solidFill>
              </a:rPr>
              <a:t>transgénicos</a:t>
            </a:r>
            <a:endParaRPr lang="pt-PT" sz="3600" b="1" dirty="0">
              <a:solidFill>
                <a:schemeClr val="tx1"/>
              </a:solidFill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7366571" y="6636187"/>
            <a:ext cx="177742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" b="1" dirty="0"/>
              <a:t>Terra à Vista! 6 © Porto Editora</a:t>
            </a:r>
          </a:p>
        </p:txBody>
      </p:sp>
      <p:sp>
        <p:nvSpPr>
          <p:cNvPr id="19" name="Rounded Rectangle 10"/>
          <p:cNvSpPr/>
          <p:nvPr/>
        </p:nvSpPr>
        <p:spPr>
          <a:xfrm>
            <a:off x="336331" y="252935"/>
            <a:ext cx="8425167" cy="1020878"/>
          </a:xfrm>
          <a:prstGeom prst="roundRect">
            <a:avLst>
              <a:gd name="adj" fmla="val 18355"/>
            </a:avLst>
          </a:prstGeom>
          <a:solidFill>
            <a:srgbClr val="9CC5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57188" indent="-357188"/>
            <a:r>
              <a:rPr lang="pt-PT" sz="3000" b="1" dirty="0">
                <a:solidFill>
                  <a:schemeClr val="bg1"/>
                </a:solidFill>
              </a:rPr>
              <a:t>1. Compreender a importância de uma alimentação equilibrada e segura</a:t>
            </a:r>
            <a:endParaRPr lang="en-US" sz="3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396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6" grpId="0"/>
      <p:bldP spid="11" grpId="0"/>
      <p:bldP spid="13" grpId="0"/>
      <p:bldP spid="14" grpId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238"/>
            <a:ext cx="9144000" cy="6855523"/>
          </a:xfrm>
          <a:prstGeom prst="rect">
            <a:avLst/>
          </a:prstGeom>
        </p:spPr>
      </p:pic>
      <p:sp>
        <p:nvSpPr>
          <p:cNvPr id="4" name="Rounded Rectangle 10"/>
          <p:cNvSpPr/>
          <p:nvPr/>
        </p:nvSpPr>
        <p:spPr>
          <a:xfrm>
            <a:off x="331991" y="5822730"/>
            <a:ext cx="8444363" cy="762651"/>
          </a:xfrm>
          <a:prstGeom prst="roundRect">
            <a:avLst>
              <a:gd name="adj" fmla="val 2549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4400" b="1" dirty="0">
                <a:solidFill>
                  <a:srgbClr val="9CC52D"/>
                </a:solidFill>
              </a:rPr>
              <a:t>FIM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0851689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56000</TotalTime>
  <Words>3822</Words>
  <Application>Microsoft Office PowerPoint</Application>
  <PresentationFormat>On-screen Show (4:3)</PresentationFormat>
  <Paragraphs>623</Paragraphs>
  <Slides>87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87</vt:i4>
      </vt:variant>
    </vt:vector>
  </HeadingPairs>
  <TitlesOfParts>
    <vt:vector size="92" baseType="lpstr">
      <vt:lpstr>Arial</vt:lpstr>
      <vt:lpstr>Arial Black</vt:lpstr>
      <vt:lpstr>Calibri</vt:lpstr>
      <vt:lpstr>Mangal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Terra à vista!</dc:title>
  <dc:creator>Rui Pedro Polónia Santos</dc:creator>
  <cp:lastModifiedBy>Mariana Gomes</cp:lastModifiedBy>
  <cp:revision>942</cp:revision>
  <dcterms:created xsi:type="dcterms:W3CDTF">2017-03-23T10:56:55Z</dcterms:created>
  <dcterms:modified xsi:type="dcterms:W3CDTF">2017-08-09T13:41:21Z</dcterms:modified>
</cp:coreProperties>
</file>