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5"/>
  </p:handoutMasterIdLst>
  <p:sldIdLst>
    <p:sldId id="256" r:id="rId2"/>
    <p:sldId id="257" r:id="rId3"/>
    <p:sldId id="269" r:id="rId4"/>
    <p:sldId id="259" r:id="rId5"/>
    <p:sldId id="270" r:id="rId6"/>
    <p:sldId id="263" r:id="rId7"/>
    <p:sldId id="271" r:id="rId8"/>
    <p:sldId id="273" r:id="rId9"/>
    <p:sldId id="274" r:id="rId10"/>
    <p:sldId id="275" r:id="rId11"/>
    <p:sldId id="261" r:id="rId12"/>
    <p:sldId id="276" r:id="rId13"/>
    <p:sldId id="272" r:id="rId14"/>
  </p:sldIdLst>
  <p:sldSz cx="9144000" cy="6858000" type="screen4x3"/>
  <p:notesSz cx="6769100" cy="9906000"/>
  <p:custDataLst>
    <p:tags r:id="rId16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27" userDrawn="1">
          <p15:clr>
            <a:srgbClr val="A4A3A4"/>
          </p15:clr>
        </p15:guide>
        <p15:guide id="2" orient="horz" pos="646" userDrawn="1">
          <p15:clr>
            <a:srgbClr val="A4A3A4"/>
          </p15:clr>
        </p15:guide>
        <p15:guide id="3" pos="5329" userDrawn="1">
          <p15:clr>
            <a:srgbClr val="A4A3A4"/>
          </p15:clr>
        </p15:guide>
        <p15:guide id="4" orient="horz" pos="39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7171"/>
    <a:srgbClr val="008080"/>
    <a:srgbClr val="18C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9" autoAdjust="0"/>
    <p:restoredTop sz="94075" autoAdjust="0"/>
  </p:normalViewPr>
  <p:slideViewPr>
    <p:cSldViewPr snapToGrid="0">
      <p:cViewPr varScale="1">
        <p:scale>
          <a:sx n="151" d="100"/>
          <a:sy n="151" d="100"/>
        </p:scale>
        <p:origin x="2094" y="156"/>
      </p:cViewPr>
      <p:guideLst>
        <p:guide pos="527"/>
        <p:guide orient="horz" pos="646"/>
        <p:guide pos="5329"/>
        <p:guide orient="horz" pos="39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13DF4A-6FB4-4BC9-B00A-991B383336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3E32E2-D38E-4BA3-8677-84290E56C1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34257" y="0"/>
            <a:ext cx="2933277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2844A-1557-4D68-8EBD-3A80C2797F6B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5FD6E8-280B-4CE7-A3FE-5AAD21D19D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33277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C01AA3-8E6B-402B-8C24-53B85C05090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34257" y="9408981"/>
            <a:ext cx="2933277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BBACA4-1CC0-4A6C-AD45-10CD7F7B8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17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6715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3986541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Past simple: </a:t>
            </a:r>
            <a:r>
              <a:rPr lang="en-US" sz="2800" b="1" i="1" dirty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There</a:t>
            </a:r>
            <a:r>
              <a:rPr lang="en-US" sz="2800" b="1" dirty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800" b="1" dirty="0">
                <a:ln w="10160">
                  <a:noFill/>
                  <a:prstDash val="solid"/>
                </a:ln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en-US" sz="2800" b="1" dirty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800" b="1" i="1" dirty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to be</a:t>
            </a:r>
          </a:p>
        </p:txBody>
      </p:sp>
    </p:spTree>
    <p:extLst>
      <p:ext uri="{BB962C8B-B14F-4D97-AF65-F5344CB8AC3E}">
        <p14:creationId xmlns:p14="http://schemas.microsoft.com/office/powerpoint/2010/main" val="180777664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34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7955060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8" r="4168" b="701"/>
          <a:stretch/>
        </p:blipFill>
        <p:spPr>
          <a:xfrm>
            <a:off x="431800" y="569542"/>
            <a:ext cx="8280400" cy="5981481"/>
          </a:xfrm>
          <a:prstGeom prst="roundRect">
            <a:avLst>
              <a:gd name="adj" fmla="val 4333"/>
            </a:avLst>
          </a:prstGeom>
        </p:spPr>
      </p:pic>
      <p:sp>
        <p:nvSpPr>
          <p:cNvPr id="6" name="TextBox 5"/>
          <p:cNvSpPr txBox="1"/>
          <p:nvPr/>
        </p:nvSpPr>
        <p:spPr>
          <a:xfrm>
            <a:off x="843814" y="1028881"/>
            <a:ext cx="4231106" cy="1325698"/>
          </a:xfrm>
          <a:prstGeom prst="roundRect">
            <a:avLst>
              <a:gd name="adj" fmla="val 7965"/>
            </a:avLst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108000" rIns="108000" bIns="108000" rtlCol="0">
            <a:spAutoFit/>
          </a:bodyPr>
          <a:lstStyle/>
          <a:p>
            <a:pPr algn="ctr"/>
            <a:r>
              <a:rPr lang="pt-PT" sz="3400" b="1" dirty="0" err="1">
                <a:solidFill>
                  <a:srgbClr val="C00000"/>
                </a:solidFill>
                <a:latin typeface="+mj-lt"/>
              </a:rPr>
              <a:t>There</a:t>
            </a:r>
            <a:r>
              <a:rPr lang="pt-PT" sz="3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pt-PT" sz="3400" b="1" dirty="0" err="1">
                <a:solidFill>
                  <a:srgbClr val="C00000"/>
                </a:solidFill>
                <a:latin typeface="+mj-lt"/>
              </a:rPr>
              <a:t>was</a:t>
            </a:r>
            <a:r>
              <a:rPr lang="pt-PT" sz="3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pt-PT" sz="3400" dirty="0">
                <a:latin typeface="+mj-lt"/>
              </a:rPr>
              <a:t>a </a:t>
            </a:r>
            <a:r>
              <a:rPr lang="pt-PT" sz="3400" dirty="0" err="1">
                <a:latin typeface="+mj-lt"/>
              </a:rPr>
              <a:t>Carnival</a:t>
            </a:r>
            <a:r>
              <a:rPr lang="pt-PT" sz="3400" dirty="0">
                <a:latin typeface="+mj-lt"/>
              </a:rPr>
              <a:t> </a:t>
            </a:r>
          </a:p>
          <a:p>
            <a:pPr algn="ctr"/>
            <a:r>
              <a:rPr lang="pt-PT" sz="3400" dirty="0" err="1">
                <a:latin typeface="+mj-lt"/>
              </a:rPr>
              <a:t>party</a:t>
            </a:r>
            <a:r>
              <a:rPr lang="pt-PT" sz="3400" dirty="0">
                <a:latin typeface="+mj-lt"/>
              </a:rPr>
              <a:t> </a:t>
            </a:r>
            <a:r>
              <a:rPr lang="pt-PT" sz="3400" dirty="0" err="1">
                <a:latin typeface="+mj-lt"/>
              </a:rPr>
              <a:t>at</a:t>
            </a:r>
            <a:r>
              <a:rPr lang="pt-PT" sz="3400" dirty="0">
                <a:latin typeface="+mj-lt"/>
              </a:rPr>
              <a:t> </a:t>
            </a:r>
            <a:r>
              <a:rPr lang="pt-PT" sz="3400" dirty="0" err="1">
                <a:latin typeface="+mj-lt"/>
              </a:rPr>
              <a:t>school</a:t>
            </a:r>
            <a:r>
              <a:rPr lang="pt-PT" sz="3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572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8" r="4168" b="701"/>
          <a:stretch/>
        </p:blipFill>
        <p:spPr>
          <a:xfrm>
            <a:off x="431800" y="569542"/>
            <a:ext cx="8280400" cy="5981481"/>
          </a:xfrm>
          <a:prstGeom prst="roundRect">
            <a:avLst>
              <a:gd name="adj" fmla="val 4333"/>
            </a:avLst>
          </a:prstGeom>
        </p:spPr>
      </p:pic>
      <p:sp>
        <p:nvSpPr>
          <p:cNvPr id="6" name="TextBox 5"/>
          <p:cNvSpPr txBox="1"/>
          <p:nvPr/>
        </p:nvSpPr>
        <p:spPr>
          <a:xfrm>
            <a:off x="836613" y="1025525"/>
            <a:ext cx="4230000" cy="1325698"/>
          </a:xfrm>
          <a:prstGeom prst="roundRect">
            <a:avLst>
              <a:gd name="adj" fmla="val 7965"/>
            </a:avLst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108000" rIns="108000" bIns="108000" rtlCol="0">
            <a:spAutoFit/>
          </a:bodyPr>
          <a:lstStyle/>
          <a:p>
            <a:pPr algn="ctr"/>
            <a:r>
              <a:rPr lang="en-US" sz="3400" b="1" dirty="0">
                <a:solidFill>
                  <a:srgbClr val="C00000"/>
                </a:solidFill>
                <a:latin typeface="+mj-lt"/>
              </a:rPr>
              <a:t>There were</a:t>
            </a:r>
            <a:r>
              <a:rPr lang="en-US" sz="3400" dirty="0">
                <a:latin typeface="+mj-lt"/>
              </a:rPr>
              <a:t> a lot of people at the party.</a:t>
            </a:r>
          </a:p>
        </p:txBody>
      </p:sp>
    </p:spTree>
    <p:extLst>
      <p:ext uri="{BB962C8B-B14F-4D97-AF65-F5344CB8AC3E}">
        <p14:creationId xmlns:p14="http://schemas.microsoft.com/office/powerpoint/2010/main" val="192390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92334" y="1404259"/>
            <a:ext cx="7752802" cy="5138980"/>
            <a:chOff x="692334" y="1404259"/>
            <a:chExt cx="7752802" cy="513898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D6D9796-7D73-47D0-A1D4-C1B1F1B715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61" t="1186" r="4314"/>
            <a:stretch/>
          </p:blipFill>
          <p:spPr>
            <a:xfrm>
              <a:off x="1939835" y="1404259"/>
              <a:ext cx="6505301" cy="5138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D6D9796-7D73-47D0-A1D4-C1B1F1B715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60" t="1186" r="64706"/>
            <a:stretch/>
          </p:blipFill>
          <p:spPr>
            <a:xfrm>
              <a:off x="692334" y="1404259"/>
              <a:ext cx="2357844" cy="51389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TextBox 5"/>
          <p:cNvSpPr txBox="1"/>
          <p:nvPr/>
        </p:nvSpPr>
        <p:spPr>
          <a:xfrm>
            <a:off x="1045618" y="1920331"/>
            <a:ext cx="5172301" cy="1874219"/>
          </a:xfrm>
          <a:prstGeom prst="roundRect">
            <a:avLst>
              <a:gd name="adj" fmla="val 7965"/>
            </a:avLst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000" tIns="108000" rIns="108000" bIns="108000" rtlCol="0">
            <a:spAutoFit/>
          </a:bodyPr>
          <a:lstStyle/>
          <a:p>
            <a:r>
              <a:rPr lang="en-US" sz="3400" b="1" dirty="0">
                <a:solidFill>
                  <a:srgbClr val="C00000"/>
                </a:solidFill>
                <a:latin typeface="+mj-lt"/>
              </a:rPr>
              <a:t>Was there </a:t>
            </a:r>
            <a:r>
              <a:rPr lang="en-US" sz="3400" dirty="0">
                <a:solidFill>
                  <a:schemeClr val="tx1"/>
                </a:solidFill>
                <a:latin typeface="+mj-lt"/>
              </a:rPr>
              <a:t>a mask contest?</a:t>
            </a:r>
          </a:p>
          <a:p>
            <a:r>
              <a:rPr lang="en-US" sz="3400" dirty="0">
                <a:solidFill>
                  <a:schemeClr val="tx1"/>
                </a:solidFill>
                <a:latin typeface="+mj-lt"/>
              </a:rPr>
              <a:t>No, </a:t>
            </a:r>
            <a:r>
              <a:rPr lang="en-US" sz="3400" b="1" dirty="0">
                <a:solidFill>
                  <a:srgbClr val="C00000"/>
                </a:solidFill>
                <a:latin typeface="+mj-lt"/>
              </a:rPr>
              <a:t>there wasn’t </a:t>
            </a:r>
            <a:r>
              <a:rPr lang="en-US" sz="3400" dirty="0">
                <a:solidFill>
                  <a:schemeClr val="tx1"/>
                </a:solidFill>
                <a:latin typeface="+mj-lt"/>
              </a:rPr>
              <a:t>a mask contest.</a:t>
            </a:r>
          </a:p>
        </p:txBody>
      </p:sp>
    </p:spTree>
    <p:extLst>
      <p:ext uri="{BB962C8B-B14F-4D97-AF65-F5344CB8AC3E}">
        <p14:creationId xmlns:p14="http://schemas.microsoft.com/office/powerpoint/2010/main" val="303203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92334" y="1404259"/>
            <a:ext cx="7752802" cy="5138980"/>
            <a:chOff x="692334" y="1404259"/>
            <a:chExt cx="7752802" cy="513898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D6D9796-7D73-47D0-A1D4-C1B1F1B715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61" t="1186" r="4314"/>
            <a:stretch/>
          </p:blipFill>
          <p:spPr>
            <a:xfrm>
              <a:off x="1939835" y="1404259"/>
              <a:ext cx="6505301" cy="5138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D6D9796-7D73-47D0-A1D4-C1B1F1B715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60" t="1186" r="64706"/>
            <a:stretch/>
          </p:blipFill>
          <p:spPr>
            <a:xfrm>
              <a:off x="692334" y="1404259"/>
              <a:ext cx="2357844" cy="51389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TextBox 5"/>
          <p:cNvSpPr txBox="1"/>
          <p:nvPr/>
        </p:nvSpPr>
        <p:spPr>
          <a:xfrm>
            <a:off x="1045618" y="790394"/>
            <a:ext cx="5172301" cy="3272679"/>
          </a:xfrm>
          <a:prstGeom prst="roundRect">
            <a:avLst>
              <a:gd name="adj" fmla="val 7965"/>
            </a:avLst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000" tIns="108000" rIns="108000" bIns="10800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US" sz="3000" b="1" dirty="0">
                <a:solidFill>
                  <a:srgbClr val="C00000"/>
                </a:solidFill>
                <a:latin typeface="+mj-lt"/>
              </a:rPr>
              <a:t>Were there </a:t>
            </a:r>
            <a:r>
              <a:rPr lang="en-US" sz="3000" dirty="0">
                <a:solidFill>
                  <a:schemeClr val="tx1"/>
                </a:solidFill>
                <a:latin typeface="+mj-lt"/>
              </a:rPr>
              <a:t>any drinks?</a:t>
            </a:r>
          </a:p>
          <a:p>
            <a:pPr>
              <a:lnSpc>
                <a:spcPts val="3800"/>
              </a:lnSpc>
            </a:pPr>
            <a:r>
              <a:rPr lang="en-US" sz="3000" dirty="0">
                <a:solidFill>
                  <a:schemeClr val="tx1"/>
                </a:solidFill>
                <a:latin typeface="+mj-lt"/>
              </a:rPr>
              <a:t>No, </a:t>
            </a:r>
            <a:r>
              <a:rPr lang="en-US" sz="3000" b="1" dirty="0">
                <a:solidFill>
                  <a:srgbClr val="C00000"/>
                </a:solidFill>
                <a:latin typeface="+mj-lt"/>
              </a:rPr>
              <a:t>there weren’t </a:t>
            </a:r>
            <a:r>
              <a:rPr lang="en-US" sz="3000" dirty="0">
                <a:solidFill>
                  <a:schemeClr val="tx1"/>
                </a:solidFill>
                <a:latin typeface="+mj-lt"/>
              </a:rPr>
              <a:t>any drinks.</a:t>
            </a:r>
          </a:p>
          <a:p>
            <a:pPr>
              <a:lnSpc>
                <a:spcPts val="3800"/>
              </a:lnSpc>
            </a:pPr>
            <a:r>
              <a:rPr lang="en-US" sz="3000" b="1" dirty="0">
                <a:solidFill>
                  <a:srgbClr val="C00000"/>
                </a:solidFill>
                <a:latin typeface="+mj-lt"/>
              </a:rPr>
              <a:t>Was there</a:t>
            </a:r>
            <a:r>
              <a:rPr lang="en-US" sz="3000" dirty="0">
                <a:solidFill>
                  <a:schemeClr val="tx1"/>
                </a:solidFill>
                <a:latin typeface="+mj-lt"/>
              </a:rPr>
              <a:t> any food? </a:t>
            </a:r>
          </a:p>
          <a:p>
            <a:pPr>
              <a:lnSpc>
                <a:spcPts val="3800"/>
              </a:lnSpc>
            </a:pPr>
            <a:r>
              <a:rPr lang="en-US" sz="3000" dirty="0">
                <a:solidFill>
                  <a:schemeClr val="tx1"/>
                </a:solidFill>
                <a:latin typeface="+mj-lt"/>
              </a:rPr>
              <a:t>No, </a:t>
            </a:r>
            <a:r>
              <a:rPr lang="en-US" sz="3000" b="1" dirty="0">
                <a:solidFill>
                  <a:srgbClr val="C00000"/>
                </a:solidFill>
                <a:latin typeface="+mj-lt"/>
              </a:rPr>
              <a:t>there wasn’t </a:t>
            </a:r>
            <a:r>
              <a:rPr lang="en-US" sz="3000" dirty="0">
                <a:solidFill>
                  <a:schemeClr val="tx1"/>
                </a:solidFill>
                <a:latin typeface="+mj-lt"/>
              </a:rPr>
              <a:t>any food. </a:t>
            </a:r>
          </a:p>
          <a:p>
            <a:pPr>
              <a:lnSpc>
                <a:spcPts val="3800"/>
              </a:lnSpc>
            </a:pPr>
            <a:r>
              <a:rPr lang="en-US" sz="3000" dirty="0">
                <a:solidFill>
                  <a:schemeClr val="tx1"/>
                </a:solidFill>
                <a:latin typeface="+mj-lt"/>
              </a:rPr>
              <a:t>No games, no food, no drinks… What a boring party!</a:t>
            </a:r>
          </a:p>
        </p:txBody>
      </p:sp>
    </p:spTree>
    <p:extLst>
      <p:ext uri="{BB962C8B-B14F-4D97-AF65-F5344CB8AC3E}">
        <p14:creationId xmlns:p14="http://schemas.microsoft.com/office/powerpoint/2010/main" val="96904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5A4816-64B8-40BA-848B-327A827AB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49" t="365" r="17963" b="1094"/>
          <a:stretch/>
        </p:blipFill>
        <p:spPr>
          <a:xfrm>
            <a:off x="4678143" y="2782387"/>
            <a:ext cx="3773525" cy="3526973"/>
          </a:xfrm>
          <a:prstGeom prst="ellipse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31169" y="731946"/>
            <a:ext cx="7368209" cy="67710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800" b="1" dirty="0" err="1">
                <a:solidFill>
                  <a:srgbClr val="C00000"/>
                </a:solidFill>
              </a:rPr>
              <a:t>Exercises</a:t>
            </a:r>
            <a:r>
              <a:rPr lang="pt-PT" sz="3800" b="1" dirty="0">
                <a:solidFill>
                  <a:srgbClr val="C00000"/>
                </a:solidFill>
              </a:rPr>
              <a:t>		</a:t>
            </a:r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682763" y="1382550"/>
            <a:ext cx="7381185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buClrTx/>
              <a:buFont typeface="+mj-lt"/>
              <a:buAutoNum type="alphaUcPeriod"/>
            </a:pPr>
            <a:r>
              <a:rPr lang="en-US" b="1" dirty="0">
                <a:latin typeface="Calibri" panose="020F0502020204030204" pitchFamily="34" charset="0"/>
              </a:rPr>
              <a:t>Choose the right answer according to the picture.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682764" y="2025570"/>
            <a:ext cx="6794167" cy="17245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ts val="3000"/>
              </a:lnSpc>
              <a:buClrTx/>
              <a:buFont typeface="+mj-lt"/>
              <a:buAutoNum type="arabicPeriod"/>
            </a:pP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At Christmas, __________ a lovely family dinner.</a:t>
            </a:r>
          </a:p>
          <a:p>
            <a:pPr marL="0" indent="0">
              <a:lnSpc>
                <a:spcPts val="2000"/>
              </a:lnSpc>
              <a:buClrTx/>
              <a:buNone/>
            </a:pPr>
            <a:endParaRPr lang="en-US" sz="2400" dirty="0">
              <a:latin typeface="Calibri" panose="020F0502020204030204" pitchFamily="34" charset="0"/>
            </a:endParaRPr>
          </a:p>
          <a:p>
            <a:pPr marL="724535" lvl="1" indent="-358775">
              <a:lnSpc>
                <a:spcPts val="3000"/>
              </a:lnSpc>
              <a:buClrTx/>
              <a:buFont typeface="+mj-lt"/>
              <a:buAutoNum type="alphaLcParenR"/>
            </a:pPr>
            <a:r>
              <a:rPr lang="en-US" dirty="0">
                <a:latin typeface="Calibri" panose="020F0502020204030204" pitchFamily="34" charset="0"/>
              </a:rPr>
              <a:t>there was</a:t>
            </a:r>
          </a:p>
          <a:p>
            <a:pPr marL="724535" lvl="1" indent="-358775">
              <a:lnSpc>
                <a:spcPts val="3000"/>
              </a:lnSpc>
              <a:buClrTx/>
              <a:buFont typeface="+mj-lt"/>
              <a:buAutoNum type="alphaLcParenR"/>
            </a:pPr>
            <a:r>
              <a:rPr lang="en-US" dirty="0">
                <a:latin typeface="Calibri" panose="020F0502020204030204" pitchFamily="34" charset="0"/>
              </a:rPr>
              <a:t>there were</a:t>
            </a:r>
          </a:p>
        </p:txBody>
      </p:sp>
      <p:sp>
        <p:nvSpPr>
          <p:cNvPr id="8" name="Oval 7"/>
          <p:cNvSpPr/>
          <p:nvPr/>
        </p:nvSpPr>
        <p:spPr>
          <a:xfrm>
            <a:off x="1064623" y="2899332"/>
            <a:ext cx="365760" cy="36576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6963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7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5A4816-64B8-40BA-848B-327A827AB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809"/>
          <a:stretch/>
        </p:blipFill>
        <p:spPr>
          <a:xfrm>
            <a:off x="4697741" y="2779594"/>
            <a:ext cx="3762270" cy="3528000"/>
          </a:xfrm>
          <a:prstGeom prst="ellipse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31169" y="731946"/>
            <a:ext cx="7368209" cy="67710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800" b="1" dirty="0" err="1">
                <a:solidFill>
                  <a:srgbClr val="C00000"/>
                </a:solidFill>
              </a:rPr>
              <a:t>Exercises</a:t>
            </a:r>
            <a:r>
              <a:rPr lang="pt-PT" sz="3800" b="1" dirty="0">
                <a:solidFill>
                  <a:srgbClr val="C00000"/>
                </a:solidFill>
              </a:rPr>
              <a:t>		</a:t>
            </a:r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682763" y="1382550"/>
            <a:ext cx="7381185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buClrTx/>
              <a:buFont typeface="+mj-lt"/>
              <a:buAutoNum type="alphaUcPeriod"/>
            </a:pPr>
            <a:r>
              <a:rPr lang="en-US" b="1" dirty="0">
                <a:latin typeface="Calibri" panose="020F0502020204030204" pitchFamily="34" charset="0"/>
              </a:rPr>
              <a:t>Choose the right answer according to the picture.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682764" y="2025570"/>
            <a:ext cx="5810801" cy="17245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ts val="3000"/>
              </a:lnSpc>
              <a:buClrTx/>
              <a:buFont typeface="+mj-lt"/>
              <a:buAutoNum type="arabicPeriod" startAt="2"/>
            </a:pP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__________ delicious cakes.</a:t>
            </a:r>
          </a:p>
          <a:p>
            <a:pPr marL="0" indent="0">
              <a:lnSpc>
                <a:spcPts val="2000"/>
              </a:lnSpc>
              <a:buClrTx/>
              <a:buNone/>
            </a:pPr>
            <a:endParaRPr lang="en-US" sz="2400" dirty="0">
              <a:latin typeface="Calibri" panose="020F0502020204030204" pitchFamily="34" charset="0"/>
            </a:endParaRPr>
          </a:p>
          <a:p>
            <a:pPr marL="724535" lvl="1" indent="-358775">
              <a:lnSpc>
                <a:spcPts val="3000"/>
              </a:lnSpc>
              <a:buClrTx/>
              <a:buFont typeface="+mj-lt"/>
              <a:buAutoNum type="alphaLcParenR"/>
            </a:pPr>
            <a:r>
              <a:rPr lang="en-US" dirty="0">
                <a:latin typeface="Calibri" panose="020F0502020204030204" pitchFamily="34" charset="0"/>
              </a:rPr>
              <a:t>There was</a:t>
            </a:r>
          </a:p>
          <a:p>
            <a:pPr marL="724535" lvl="1" indent="-358775">
              <a:lnSpc>
                <a:spcPts val="3000"/>
              </a:lnSpc>
              <a:buClrTx/>
              <a:buFont typeface="+mj-lt"/>
              <a:buAutoNum type="alphaLcParenR"/>
            </a:pPr>
            <a:r>
              <a:rPr lang="en-US" dirty="0">
                <a:latin typeface="Calibri" panose="020F0502020204030204" pitchFamily="34" charset="0"/>
              </a:rPr>
              <a:t>There were</a:t>
            </a:r>
          </a:p>
        </p:txBody>
      </p:sp>
      <p:sp>
        <p:nvSpPr>
          <p:cNvPr id="8" name="Oval 7"/>
          <p:cNvSpPr/>
          <p:nvPr/>
        </p:nvSpPr>
        <p:spPr>
          <a:xfrm>
            <a:off x="1064623" y="3331029"/>
            <a:ext cx="365760" cy="36576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345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5A4816-64B8-40BA-848B-327A827AB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1" r="4589"/>
          <a:stretch/>
        </p:blipFill>
        <p:spPr>
          <a:xfrm>
            <a:off x="4875814" y="2932611"/>
            <a:ext cx="3583974" cy="3376114"/>
          </a:xfrm>
          <a:prstGeom prst="ellipse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31169" y="731946"/>
            <a:ext cx="7368209" cy="67710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800" b="1" dirty="0" err="1">
                <a:solidFill>
                  <a:srgbClr val="C00000"/>
                </a:solidFill>
              </a:rPr>
              <a:t>Exercises</a:t>
            </a:r>
            <a:r>
              <a:rPr lang="pt-PT" sz="3800" b="1" dirty="0">
                <a:solidFill>
                  <a:srgbClr val="C00000"/>
                </a:solidFill>
              </a:rPr>
              <a:t>		</a:t>
            </a:r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682763" y="1382550"/>
            <a:ext cx="7381185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buClrTx/>
              <a:buFont typeface="+mj-lt"/>
              <a:buAutoNum type="alphaUcPeriod"/>
            </a:pPr>
            <a:r>
              <a:rPr lang="en-US" b="1" dirty="0">
                <a:latin typeface="Calibri" panose="020F0502020204030204" pitchFamily="34" charset="0"/>
              </a:rPr>
              <a:t>Choose the right answer according to the picture.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682764" y="2025570"/>
            <a:ext cx="5810801" cy="210929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ts val="3000"/>
              </a:lnSpc>
              <a:buClrTx/>
              <a:buFont typeface="+mj-lt"/>
              <a:buAutoNum type="arabicPeriod" startAt="3"/>
            </a:pP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__________ a Christmas tree, but   </a:t>
            </a:r>
            <a:br>
              <a:rPr lang="en-US" sz="2400" dirty="0">
                <a:latin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</a:rPr>
              <a:t> __________ a crib.</a:t>
            </a:r>
          </a:p>
          <a:p>
            <a:pPr marL="0" indent="0">
              <a:lnSpc>
                <a:spcPts val="2000"/>
              </a:lnSpc>
              <a:buClrTx/>
              <a:buNone/>
            </a:pPr>
            <a:endParaRPr lang="en-US" sz="2400" dirty="0">
              <a:latin typeface="Calibri" panose="020F0502020204030204" pitchFamily="34" charset="0"/>
            </a:endParaRPr>
          </a:p>
          <a:p>
            <a:pPr marL="724535" lvl="1" indent="-358775">
              <a:lnSpc>
                <a:spcPts val="3000"/>
              </a:lnSpc>
              <a:buClrTx/>
              <a:buFont typeface="+mj-lt"/>
              <a:buAutoNum type="alphaLcParenR"/>
            </a:pPr>
            <a:r>
              <a:rPr lang="en-US" dirty="0">
                <a:latin typeface="Calibri" panose="020F0502020204030204" pitchFamily="34" charset="0"/>
              </a:rPr>
              <a:t>There was / there wasn’t	</a:t>
            </a:r>
          </a:p>
          <a:p>
            <a:pPr marL="724535" lvl="1" indent="-358775">
              <a:lnSpc>
                <a:spcPts val="3000"/>
              </a:lnSpc>
              <a:buClrTx/>
              <a:buFont typeface="+mj-lt"/>
              <a:buAutoNum type="alphaLcParenR"/>
            </a:pPr>
            <a:r>
              <a:rPr lang="en-US" dirty="0">
                <a:latin typeface="Calibri" panose="020F0502020204030204" pitchFamily="34" charset="0"/>
              </a:rPr>
              <a:t>There wasn’t / there was</a:t>
            </a:r>
          </a:p>
        </p:txBody>
      </p:sp>
      <p:sp>
        <p:nvSpPr>
          <p:cNvPr id="8" name="Oval 7"/>
          <p:cNvSpPr/>
          <p:nvPr/>
        </p:nvSpPr>
        <p:spPr>
          <a:xfrm>
            <a:off x="1064623" y="3272247"/>
            <a:ext cx="365760" cy="36576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648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631169" y="731946"/>
            <a:ext cx="7368209" cy="67710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800" b="1" dirty="0" err="1">
                <a:solidFill>
                  <a:srgbClr val="C00000"/>
                </a:solidFill>
              </a:rPr>
              <a:t>Exercises</a:t>
            </a:r>
            <a:r>
              <a:rPr lang="pt-PT" sz="3800" b="1" dirty="0">
                <a:solidFill>
                  <a:srgbClr val="C00000"/>
                </a:solidFill>
              </a:rPr>
              <a:t>		</a:t>
            </a:r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682763" y="1382550"/>
            <a:ext cx="7381185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buClrTx/>
              <a:buFont typeface="+mj-lt"/>
              <a:buAutoNum type="alphaUcPeriod"/>
            </a:pPr>
            <a:r>
              <a:rPr lang="en-US" b="1" dirty="0">
                <a:latin typeface="Calibri" panose="020F0502020204030204" pitchFamily="34" charset="0"/>
              </a:rPr>
              <a:t>Choose the right answer according to the picture.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682764" y="2025570"/>
            <a:ext cx="5810801" cy="210929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ts val="3000"/>
              </a:lnSpc>
              <a:buClrTx/>
              <a:buFont typeface="+mj-lt"/>
              <a:buAutoNum type="arabicPeriod" startAt="4"/>
            </a:pP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__________ any Christmas lights, but </a:t>
            </a:r>
            <a:br>
              <a:rPr lang="en-US" sz="2400" dirty="0">
                <a:latin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</a:rPr>
              <a:t> __________ some candles.</a:t>
            </a:r>
          </a:p>
          <a:p>
            <a:pPr marL="0" indent="0">
              <a:lnSpc>
                <a:spcPts val="2000"/>
              </a:lnSpc>
              <a:buClrTx/>
              <a:buNone/>
            </a:pPr>
            <a:endParaRPr lang="en-US" sz="2400" dirty="0">
              <a:latin typeface="Calibri" panose="020F0502020204030204" pitchFamily="34" charset="0"/>
            </a:endParaRPr>
          </a:p>
          <a:p>
            <a:pPr marL="724535" lvl="1" indent="-358775">
              <a:lnSpc>
                <a:spcPts val="3000"/>
              </a:lnSpc>
              <a:buClrTx/>
              <a:buFont typeface="+mj-lt"/>
              <a:buAutoNum type="alphaLcParenR"/>
            </a:pPr>
            <a:r>
              <a:rPr lang="en-US" dirty="0">
                <a:latin typeface="Calibri" panose="020F0502020204030204" pitchFamily="34" charset="0"/>
              </a:rPr>
              <a:t>There were / there weren’t</a:t>
            </a:r>
          </a:p>
          <a:p>
            <a:pPr marL="724535" lvl="1" indent="-358775">
              <a:lnSpc>
                <a:spcPts val="3000"/>
              </a:lnSpc>
              <a:buClrTx/>
              <a:buFont typeface="+mj-lt"/>
              <a:buAutoNum type="alphaLcParenR"/>
            </a:pPr>
            <a:r>
              <a:rPr lang="en-US" dirty="0">
                <a:latin typeface="Calibri" panose="020F0502020204030204" pitchFamily="34" charset="0"/>
              </a:rPr>
              <a:t>There weren’t / there were</a:t>
            </a:r>
          </a:p>
        </p:txBody>
      </p:sp>
      <p:sp>
        <p:nvSpPr>
          <p:cNvPr id="8" name="Oval 7"/>
          <p:cNvSpPr/>
          <p:nvPr/>
        </p:nvSpPr>
        <p:spPr>
          <a:xfrm>
            <a:off x="1064623" y="3709853"/>
            <a:ext cx="365760" cy="36576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5A4816-64B8-40BA-848B-327A827AB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1" r="4589"/>
          <a:stretch/>
        </p:blipFill>
        <p:spPr>
          <a:xfrm>
            <a:off x="4875814" y="2932611"/>
            <a:ext cx="3583974" cy="3376114"/>
          </a:xfrm>
          <a:prstGeom prst="ellipse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994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5A4816-64B8-40BA-848B-327A827AB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" r="20360"/>
          <a:stretch/>
        </p:blipFill>
        <p:spPr>
          <a:xfrm>
            <a:off x="4417467" y="2780725"/>
            <a:ext cx="4042321" cy="3528000"/>
          </a:xfrm>
          <a:prstGeom prst="ellipse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31169" y="731946"/>
            <a:ext cx="7368209" cy="67710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800" b="1" dirty="0" err="1">
                <a:solidFill>
                  <a:srgbClr val="C00000"/>
                </a:solidFill>
              </a:rPr>
              <a:t>Exercises</a:t>
            </a:r>
            <a:r>
              <a:rPr lang="pt-PT" sz="3800" b="1" dirty="0">
                <a:solidFill>
                  <a:srgbClr val="C00000"/>
                </a:solidFill>
              </a:rPr>
              <a:t>		</a:t>
            </a:r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682763" y="1382550"/>
            <a:ext cx="7381185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buClrTx/>
              <a:buFont typeface="+mj-lt"/>
              <a:buAutoNum type="alphaUcPeriod"/>
            </a:pPr>
            <a:r>
              <a:rPr lang="en-US" b="1" dirty="0">
                <a:latin typeface="Calibri" panose="020F0502020204030204" pitchFamily="34" charset="0"/>
              </a:rPr>
              <a:t>Choose the right answer according to the picture.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682764" y="2025570"/>
            <a:ext cx="6594336" cy="17245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ts val="3000"/>
              </a:lnSpc>
              <a:buClrTx/>
              <a:buFont typeface="+mj-lt"/>
              <a:buAutoNum type="arabicPeriod" startAt="5"/>
            </a:pP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And, of course, __________ lots of presents.</a:t>
            </a:r>
          </a:p>
          <a:p>
            <a:pPr marL="0" indent="0">
              <a:lnSpc>
                <a:spcPts val="2000"/>
              </a:lnSpc>
              <a:buClrTx/>
              <a:buNone/>
            </a:pPr>
            <a:endParaRPr lang="en-US" sz="2400" dirty="0">
              <a:latin typeface="Calibri" panose="020F0502020204030204" pitchFamily="34" charset="0"/>
            </a:endParaRPr>
          </a:p>
          <a:p>
            <a:pPr marL="724535" lvl="1" indent="-358775">
              <a:lnSpc>
                <a:spcPts val="3000"/>
              </a:lnSpc>
              <a:buClrTx/>
              <a:buFont typeface="+mj-lt"/>
              <a:buAutoNum type="alphaLcParenR"/>
            </a:pPr>
            <a:r>
              <a:rPr lang="en-US" dirty="0">
                <a:latin typeface="Calibri" panose="020F0502020204030204" pitchFamily="34" charset="0"/>
              </a:rPr>
              <a:t>there were</a:t>
            </a:r>
          </a:p>
          <a:p>
            <a:pPr marL="724535" lvl="1" indent="-358775">
              <a:lnSpc>
                <a:spcPts val="3000"/>
              </a:lnSpc>
              <a:buClrTx/>
              <a:buFont typeface="+mj-lt"/>
              <a:buAutoNum type="alphaLcParenR"/>
            </a:pPr>
            <a:r>
              <a:rPr lang="en-US" dirty="0">
                <a:latin typeface="Calibri" panose="020F0502020204030204" pitchFamily="34" charset="0"/>
              </a:rPr>
              <a:t>there was</a:t>
            </a:r>
          </a:p>
        </p:txBody>
      </p:sp>
      <p:sp>
        <p:nvSpPr>
          <p:cNvPr id="8" name="Oval 7"/>
          <p:cNvSpPr/>
          <p:nvPr/>
        </p:nvSpPr>
        <p:spPr>
          <a:xfrm>
            <a:off x="1064623" y="2891246"/>
            <a:ext cx="365760" cy="36576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1952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2763" y="2424975"/>
            <a:ext cx="6665094" cy="337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PT" b="1" dirty="0">
                <a:latin typeface="+mj-lt"/>
              </a:rPr>
              <a:t>1. </a:t>
            </a:r>
            <a:r>
              <a:rPr lang="pt-PT" dirty="0">
                <a:latin typeface="+mj-lt"/>
              </a:rPr>
              <a:t>a birthday party</a:t>
            </a:r>
          </a:p>
          <a:p>
            <a:pPr marL="0" indent="0">
              <a:buNone/>
            </a:pPr>
            <a:r>
              <a:rPr lang="pt-PT" dirty="0">
                <a:latin typeface="+mj-lt"/>
              </a:rPr>
              <a:t>    </a:t>
            </a:r>
            <a:r>
              <a:rPr lang="pt-PT" b="1" i="1" dirty="0" err="1">
                <a:solidFill>
                  <a:srgbClr val="717171"/>
                </a:solidFill>
                <a:latin typeface="+mj-lt"/>
              </a:rPr>
              <a:t>Was</a:t>
            </a:r>
            <a:r>
              <a:rPr lang="pt-PT" b="1" i="1" dirty="0">
                <a:solidFill>
                  <a:srgbClr val="717171"/>
                </a:solidFill>
                <a:latin typeface="+mj-lt"/>
              </a:rPr>
              <a:t> </a:t>
            </a:r>
            <a:r>
              <a:rPr lang="pt-PT" b="1" i="1" dirty="0" err="1">
                <a:solidFill>
                  <a:srgbClr val="717171"/>
                </a:solidFill>
                <a:latin typeface="+mj-lt"/>
              </a:rPr>
              <a:t>there</a:t>
            </a:r>
            <a:r>
              <a:rPr lang="pt-PT" b="1" i="1" dirty="0">
                <a:solidFill>
                  <a:srgbClr val="717171"/>
                </a:solidFill>
                <a:latin typeface="+mj-lt"/>
              </a:rPr>
              <a:t> </a:t>
            </a:r>
            <a:r>
              <a:rPr lang="pt-PT" i="1" dirty="0">
                <a:solidFill>
                  <a:srgbClr val="717171"/>
                </a:solidFill>
                <a:latin typeface="+mj-lt"/>
              </a:rPr>
              <a:t>a </a:t>
            </a:r>
            <a:r>
              <a:rPr lang="pt-PT" i="1" dirty="0" err="1">
                <a:solidFill>
                  <a:srgbClr val="717171"/>
                </a:solidFill>
                <a:latin typeface="+mj-lt"/>
              </a:rPr>
              <a:t>birthday</a:t>
            </a:r>
            <a:r>
              <a:rPr lang="pt-PT" i="1" dirty="0">
                <a:solidFill>
                  <a:srgbClr val="717171"/>
                </a:solidFill>
                <a:latin typeface="+mj-lt"/>
              </a:rPr>
              <a:t> party? - </a:t>
            </a:r>
            <a:r>
              <a:rPr lang="pt-PT" i="1" dirty="0" err="1">
                <a:solidFill>
                  <a:srgbClr val="717171"/>
                </a:solidFill>
                <a:latin typeface="+mj-lt"/>
              </a:rPr>
              <a:t>Yes</a:t>
            </a:r>
            <a:r>
              <a:rPr lang="pt-PT" i="1" dirty="0">
                <a:solidFill>
                  <a:srgbClr val="717171"/>
                </a:solidFill>
                <a:latin typeface="+mj-lt"/>
              </a:rPr>
              <a:t>, </a:t>
            </a:r>
            <a:r>
              <a:rPr lang="pt-PT" b="1" i="1" dirty="0" err="1">
                <a:solidFill>
                  <a:srgbClr val="717171"/>
                </a:solidFill>
                <a:latin typeface="+mj-lt"/>
              </a:rPr>
              <a:t>there</a:t>
            </a:r>
            <a:r>
              <a:rPr lang="pt-PT" b="1" i="1" dirty="0">
                <a:solidFill>
                  <a:srgbClr val="717171"/>
                </a:solidFill>
                <a:latin typeface="+mj-lt"/>
              </a:rPr>
              <a:t> </a:t>
            </a:r>
            <a:r>
              <a:rPr lang="pt-PT" b="1" i="1" dirty="0" err="1">
                <a:solidFill>
                  <a:srgbClr val="717171"/>
                </a:solidFill>
                <a:latin typeface="+mj-lt"/>
              </a:rPr>
              <a:t>was</a:t>
            </a:r>
            <a:r>
              <a:rPr lang="pt-PT" i="1" dirty="0">
                <a:solidFill>
                  <a:srgbClr val="717171"/>
                </a:solidFill>
                <a:latin typeface="+mj-lt"/>
              </a:rPr>
              <a:t>.</a:t>
            </a:r>
          </a:p>
          <a:p>
            <a:pPr marL="0" indent="0">
              <a:buNone/>
            </a:pPr>
            <a:r>
              <a:rPr lang="pt-PT" b="1" dirty="0">
                <a:latin typeface="+mj-lt"/>
              </a:rPr>
              <a:t>2. </a:t>
            </a:r>
            <a:r>
              <a:rPr lang="pt-PT" dirty="0">
                <a:latin typeface="+mj-lt"/>
              </a:rPr>
              <a:t>many kids</a:t>
            </a:r>
          </a:p>
          <a:p>
            <a:pPr marL="0" indent="0">
              <a:buNone/>
            </a:pPr>
            <a:r>
              <a:rPr lang="pt-PT" b="1" dirty="0">
                <a:latin typeface="+mj-lt"/>
              </a:rPr>
              <a:t>3. </a:t>
            </a:r>
            <a:r>
              <a:rPr lang="pt-PT" dirty="0">
                <a:latin typeface="+mj-lt"/>
              </a:rPr>
              <a:t>a birthday cake</a:t>
            </a:r>
          </a:p>
          <a:p>
            <a:pPr marL="0" indent="0">
              <a:buNone/>
            </a:pPr>
            <a:r>
              <a:rPr lang="pt-PT" b="1" dirty="0">
                <a:latin typeface="+mj-lt"/>
              </a:rPr>
              <a:t>4. </a:t>
            </a:r>
            <a:r>
              <a:rPr lang="pt-PT" dirty="0">
                <a:latin typeface="+mj-lt"/>
              </a:rPr>
              <a:t>many balloons</a:t>
            </a:r>
          </a:p>
          <a:p>
            <a:pPr marL="0" indent="0">
              <a:buNone/>
            </a:pPr>
            <a:r>
              <a:rPr lang="pt-PT" b="1" dirty="0">
                <a:latin typeface="+mj-lt"/>
              </a:rPr>
              <a:t>5. </a:t>
            </a:r>
            <a:r>
              <a:rPr lang="pt-PT" dirty="0" smtClean="0">
                <a:latin typeface="+mj-lt"/>
              </a:rPr>
              <a:t>lemon tea</a:t>
            </a:r>
            <a:endParaRPr lang="pt-PT" dirty="0">
              <a:latin typeface="+mj-lt"/>
            </a:endParaRPr>
          </a:p>
          <a:p>
            <a:pPr marL="0" indent="0">
              <a:buNone/>
            </a:pPr>
            <a:r>
              <a:rPr lang="pt-PT" b="1" dirty="0">
                <a:latin typeface="+mj-lt"/>
              </a:rPr>
              <a:t>6. </a:t>
            </a:r>
            <a:r>
              <a:rPr lang="pt-PT" dirty="0">
                <a:latin typeface="+mj-lt"/>
              </a:rPr>
              <a:t>a lot of food</a:t>
            </a:r>
            <a:endParaRPr lang="pt-PT" sz="1950" dirty="0">
              <a:latin typeface="+mj-lt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31169" y="731946"/>
            <a:ext cx="7368209" cy="67710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800" b="1" dirty="0" err="1">
                <a:solidFill>
                  <a:srgbClr val="C00000"/>
                </a:solidFill>
              </a:rPr>
              <a:t>Exercises</a:t>
            </a:r>
            <a:r>
              <a:rPr lang="pt-PT" sz="3800" b="1" dirty="0">
                <a:solidFill>
                  <a:srgbClr val="C00000"/>
                </a:solidFill>
              </a:rPr>
              <a:t>		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682763" y="1382550"/>
            <a:ext cx="7381185" cy="8925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indent="-358775">
              <a:buClrTx/>
              <a:buFont typeface="+mj-lt"/>
              <a:buAutoNum type="alphaUcPeriod" startAt="2"/>
            </a:pPr>
            <a:r>
              <a:rPr lang="en-US" b="1" dirty="0">
                <a:latin typeface="Calibri" panose="020F0502020204030204" pitchFamily="34" charset="0"/>
              </a:rPr>
              <a:t>In pairs, ask and answer about the picture. Use the past of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</a:rPr>
              <a:t>there </a:t>
            </a:r>
            <a:r>
              <a:rPr lang="en-US" b="1" dirty="0">
                <a:latin typeface="Calibri" panose="020F0502020204030204" pitchFamily="34" charset="0"/>
              </a:rPr>
              <a:t>+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</a:rPr>
              <a:t>to be</a:t>
            </a:r>
            <a:r>
              <a:rPr lang="en-US" b="1" dirty="0">
                <a:latin typeface="Calibri" panose="020F0502020204030204" pitchFamily="34" charset="0"/>
              </a:rPr>
              <a:t>. Follow the example.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5A4816-64B8-40BA-848B-327A827ABF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467" y="3613845"/>
            <a:ext cx="4042321" cy="2694880"/>
          </a:xfrm>
          <a:prstGeom prst="ellipse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216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631169" y="731946"/>
            <a:ext cx="7368209" cy="67710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800" b="1" dirty="0" err="1">
                <a:solidFill>
                  <a:srgbClr val="C00000"/>
                </a:solidFill>
              </a:rPr>
              <a:t>Answers</a:t>
            </a:r>
            <a:r>
              <a:rPr lang="pt-PT" sz="3800" b="1" dirty="0">
                <a:solidFill>
                  <a:srgbClr val="C00000"/>
                </a:solidFill>
              </a:rPr>
              <a:t>		</a:t>
            </a:r>
          </a:p>
        </p:txBody>
      </p:sp>
      <p:sp>
        <p:nvSpPr>
          <p:cNvPr id="3" name="Marcador de Posição de Conteúdo 2"/>
          <p:cNvSpPr txBox="1">
            <a:spLocks/>
          </p:cNvSpPr>
          <p:nvPr/>
        </p:nvSpPr>
        <p:spPr>
          <a:xfrm>
            <a:off x="682763" y="1382550"/>
            <a:ext cx="7381185" cy="341324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indent="-358775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 startAt="2"/>
            </a:pP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Were there </a:t>
            </a:r>
            <a:r>
              <a:rPr lang="en-US" dirty="0">
                <a:latin typeface="Calibri" panose="020F0502020204030204" pitchFamily="34" charset="0"/>
              </a:rPr>
              <a:t>many kids? - Yes,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there were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marL="358775" indent="-358775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 startAt="2"/>
            </a:pP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Was there </a:t>
            </a:r>
            <a:r>
              <a:rPr lang="en-US" dirty="0">
                <a:latin typeface="Calibri" panose="020F0502020204030204" pitchFamily="34" charset="0"/>
              </a:rPr>
              <a:t>a birthday cake? - Yes,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there was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marL="358775" indent="-358775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 startAt="2"/>
            </a:pP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Were there </a:t>
            </a:r>
            <a:r>
              <a:rPr lang="en-US" dirty="0">
                <a:latin typeface="Calibri" panose="020F0502020204030204" pitchFamily="34" charset="0"/>
              </a:rPr>
              <a:t>any balloons? - Yes,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there were</a:t>
            </a:r>
            <a:r>
              <a:rPr lang="en-US" dirty="0">
                <a:latin typeface="Calibri" panose="020F0502020204030204" pitchFamily="34" charset="0"/>
              </a:rPr>
              <a:t>.	</a:t>
            </a:r>
          </a:p>
          <a:p>
            <a:pPr marL="358775" indent="-358775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 startAt="2"/>
            </a:pPr>
            <a:r>
              <a:rPr 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Was there </a:t>
            </a:r>
            <a:r>
              <a:rPr lang="en-US" dirty="0">
                <a:latin typeface="Calibri" panose="020F0502020204030204" pitchFamily="34" charset="0"/>
              </a:rPr>
              <a:t>lemon </a:t>
            </a:r>
            <a:r>
              <a:rPr lang="en-US" dirty="0" smtClean="0">
                <a:latin typeface="Calibri" panose="020F0502020204030204" pitchFamily="34" charset="0"/>
              </a:rPr>
              <a:t>tea</a:t>
            </a:r>
            <a:r>
              <a:rPr lang="en-US" dirty="0" smtClean="0">
                <a:latin typeface="Calibri" panose="020F0502020204030204" pitchFamily="34" charset="0"/>
              </a:rPr>
              <a:t>? - No, </a:t>
            </a:r>
            <a:r>
              <a:rPr 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there wasn’t</a:t>
            </a:r>
            <a:r>
              <a:rPr lang="en-US" dirty="0" smtClean="0">
                <a:latin typeface="Calibri" panose="020F0502020204030204" pitchFamily="34" charset="0"/>
              </a:rPr>
              <a:t>.</a:t>
            </a:r>
          </a:p>
          <a:p>
            <a:pPr marL="358775" indent="-358775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 startAt="2"/>
            </a:pPr>
            <a:r>
              <a:rPr 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Was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there </a:t>
            </a:r>
            <a:r>
              <a:rPr lang="en-US" dirty="0">
                <a:latin typeface="Calibri" panose="020F0502020204030204" pitchFamily="34" charset="0"/>
              </a:rPr>
              <a:t>a lot of food? - Yes,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there was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098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6162133"/>
      </p:ext>
    </p:extLst>
  </p:cSld>
  <p:clrMapOvr>
    <a:masterClrMapping/>
  </p:clrMapOvr>
  <p:transition spd="slow">
    <p:randomBar dir="vert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bfb56c1c66bb2b7263dc37ca5dab9a985a768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</TotalTime>
  <Words>272</Words>
  <Application>Microsoft Office PowerPoint</Application>
  <PresentationFormat>On-screen Show (4:3)</PresentationFormat>
  <Paragraphs>55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Constantia</vt:lpstr>
      <vt:lpstr>Verdana</vt:lpstr>
      <vt:lpstr>Wingdings 2</vt:lpstr>
      <vt:lpstr>1_Flow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Sónia Faria</dc:creator>
  <cp:lastModifiedBy>Zenaida Cochofel</cp:lastModifiedBy>
  <cp:revision>74</cp:revision>
  <cp:lastPrinted>2018-04-03T15:53:56Z</cp:lastPrinted>
  <dcterms:created xsi:type="dcterms:W3CDTF">2018-02-22T17:38:21Z</dcterms:created>
  <dcterms:modified xsi:type="dcterms:W3CDTF">2018-06-08T13:09:09Z</dcterms:modified>
</cp:coreProperties>
</file>