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7"/>
  </p:notesMasterIdLst>
  <p:handoutMasterIdLst>
    <p:handoutMasterId r:id="rId18"/>
  </p:handout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278" r:id="rId16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nstantia" panose="02030602050306030303" pitchFamily="18" charset="0"/>
      <p:regular r:id="rId28"/>
      <p:bold r:id="rId29"/>
      <p:italic r:id="rId30"/>
      <p:boldItalic r:id="rId31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2" d="100"/>
          <a:sy n="122" d="100"/>
        </p:scale>
        <p:origin x="39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20815-03C4-4CC7-BB42-3A8EB808516E}" type="datetimeFigureOut">
              <a:rPr lang="pt-PT" smtClean="0"/>
              <a:t>08/06/2018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C40D3-AFB3-4CF7-836C-EF761FF317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980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08/06/2018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08/06/2018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57251"/>
            <a:ext cx="6858000" cy="1647968"/>
          </a:xfrm>
        </p:spPr>
        <p:txBody>
          <a:bodyPr>
            <a:normAutofit fontScale="90000"/>
          </a:bodyPr>
          <a:lstStyle/>
          <a:p>
            <a:r>
              <a:rPr lang="pt-PT" sz="5400" dirty="0"/>
              <a:t/>
            </a:r>
            <a:br>
              <a:rPr lang="pt-PT" sz="5400" dirty="0"/>
            </a:br>
            <a:r>
              <a:rPr lang="pt-PT" sz="5400" dirty="0"/>
              <a:t/>
            </a:r>
            <a:br>
              <a:rPr lang="pt-PT" sz="5400" dirty="0"/>
            </a:br>
            <a:r>
              <a:rPr lang="pt-PT" sz="5400" dirty="0"/>
              <a:t/>
            </a:r>
            <a:br>
              <a:rPr lang="pt-PT" sz="5400" dirty="0"/>
            </a:br>
            <a:r>
              <a:rPr lang="pt-PT" sz="5400" i="1" dirty="0"/>
              <a:t/>
            </a:r>
            <a:br>
              <a:rPr lang="pt-PT" sz="5400" i="1" dirty="0"/>
            </a:br>
            <a:r>
              <a:rPr lang="pt-PT" sz="5400" i="1" dirty="0"/>
              <a:t/>
            </a:r>
            <a:br>
              <a:rPr lang="pt-PT" sz="5400" i="1" dirty="0"/>
            </a:br>
            <a:r>
              <a:rPr lang="pt-PT" sz="5400" i="1" dirty="0"/>
              <a:t>  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1540" y="908720"/>
            <a:ext cx="8280920" cy="1305865"/>
          </a:xfrm>
        </p:spPr>
        <p:txBody>
          <a:bodyPr>
            <a:normAutofit/>
          </a:bodyPr>
          <a:lstStyle/>
          <a:p>
            <a:endParaRPr lang="pt-PT" sz="210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r>
              <a:rPr lang="pt-PT" sz="39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4400" b="1" dirty="0">
                <a:solidFill>
                  <a:srgbClr val="005A58"/>
                </a:solidFill>
                <a:latin typeface="Calibri" panose="020F0502020204030204" pitchFamily="34" charset="0"/>
                <a:ea typeface="+mj-ea"/>
                <a:cs typeface="+mj-cs"/>
              </a:rPr>
              <a:t>Future </a:t>
            </a:r>
            <a:r>
              <a:rPr lang="pt-PT" sz="4400" b="1" i="1" dirty="0" err="1">
                <a:solidFill>
                  <a:srgbClr val="005A58"/>
                </a:solidFill>
                <a:latin typeface="Calibri" panose="020F0502020204030204" pitchFamily="34" charset="0"/>
                <a:ea typeface="+mj-ea"/>
                <a:cs typeface="+mj-cs"/>
              </a:rPr>
              <a:t>be</a:t>
            </a:r>
            <a:r>
              <a:rPr lang="pt-PT" sz="4400" b="1" i="1" dirty="0">
                <a:solidFill>
                  <a:srgbClr val="005A58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pt-PT" sz="4400" b="1" i="1" dirty="0" err="1">
                <a:solidFill>
                  <a:srgbClr val="005A58"/>
                </a:solidFill>
                <a:latin typeface="Calibri" panose="020F0502020204030204" pitchFamily="34" charset="0"/>
                <a:ea typeface="+mj-ea"/>
                <a:cs typeface="+mj-cs"/>
              </a:rPr>
              <a:t>going</a:t>
            </a:r>
            <a:r>
              <a:rPr lang="pt-PT" sz="4400" b="1" i="1" dirty="0">
                <a:solidFill>
                  <a:srgbClr val="005A58"/>
                </a:solidFill>
                <a:latin typeface="Calibri" panose="020F0502020204030204" pitchFamily="34" charset="0"/>
                <a:ea typeface="+mj-ea"/>
                <a:cs typeface="+mj-cs"/>
              </a:rPr>
              <a:t> to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08" y="2636912"/>
            <a:ext cx="3360385" cy="336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6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525934"/>
            <a:ext cx="7831782" cy="2427261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use </a:t>
            </a:r>
            <a:r>
              <a:rPr lang="pt-PT" b="1" i="1" dirty="0" err="1">
                <a:latin typeface="Calibri" panose="020F0502020204030204" pitchFamily="34" charset="0"/>
              </a:rPr>
              <a:t>be</a:t>
            </a:r>
            <a:r>
              <a:rPr lang="pt-PT" b="1" i="1" dirty="0">
                <a:latin typeface="Calibri" panose="020F0502020204030204" pitchFamily="34" charset="0"/>
              </a:rPr>
              <a:t> </a:t>
            </a:r>
            <a:r>
              <a:rPr lang="pt-PT" b="1" i="1" dirty="0" err="1">
                <a:latin typeface="Calibri" panose="020F0502020204030204" pitchFamily="34" charset="0"/>
              </a:rPr>
              <a:t>going</a:t>
            </a:r>
            <a:r>
              <a:rPr lang="pt-PT" b="1" i="1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to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ask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about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express</a:t>
            </a:r>
            <a:r>
              <a:rPr lang="pt-PT" dirty="0">
                <a:latin typeface="Calibri" panose="020F0502020204030204" pitchFamily="34" charset="0"/>
              </a:rPr>
              <a:t> a future </a:t>
            </a:r>
            <a:r>
              <a:rPr lang="pt-PT" dirty="0" err="1">
                <a:latin typeface="Calibri" panose="020F0502020204030204" pitchFamily="34" charset="0"/>
              </a:rPr>
              <a:t>plan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intention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Where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to </a:t>
            </a:r>
            <a:r>
              <a:rPr lang="pt-PT" b="1" dirty="0" err="1">
                <a:latin typeface="Calibri" panose="020F0502020204030204" pitchFamily="34" charset="0"/>
              </a:rPr>
              <a:t>spend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summer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holiday</a:t>
            </a:r>
            <a:r>
              <a:rPr lang="pt-PT" dirty="0" smtClean="0">
                <a:latin typeface="Calibri" panose="020F0502020204030204" pitchFamily="34" charset="0"/>
              </a:rPr>
              <a:t>?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I </a:t>
            </a:r>
            <a:r>
              <a:rPr lang="pt-PT" b="1" dirty="0" err="1">
                <a:latin typeface="Calibri" panose="020F0502020204030204" pitchFamily="34" charset="0"/>
              </a:rPr>
              <a:t>am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spend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week</a:t>
            </a:r>
            <a:r>
              <a:rPr lang="pt-PT" dirty="0">
                <a:latin typeface="Calibri" panose="020F0502020204030204" pitchFamily="34" charset="0"/>
              </a:rPr>
              <a:t> in London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D5754-32D7-4528-B485-B9657017E6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" t="701" r="10278" b="9262"/>
          <a:stretch/>
        </p:blipFill>
        <p:spPr>
          <a:xfrm>
            <a:off x="5364088" y="3953195"/>
            <a:ext cx="2836718" cy="219037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446449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Future </a:t>
            </a:r>
            <a:r>
              <a:rPr lang="pt-PT" sz="3600" b="1" i="1" dirty="0" err="1">
                <a:solidFill>
                  <a:srgbClr val="005A58"/>
                </a:solidFill>
                <a:latin typeface="Calibri" panose="020F0502020204030204" pitchFamily="34" charset="0"/>
              </a:rPr>
              <a:t>be</a:t>
            </a:r>
            <a:r>
              <a:rPr lang="pt-PT" sz="3600" b="1" i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i="1" dirty="0" err="1">
                <a:solidFill>
                  <a:srgbClr val="005A58"/>
                </a:solidFill>
                <a:latin typeface="Calibri" panose="020F0502020204030204" pitchFamily="34" charset="0"/>
              </a:rPr>
              <a:t>going</a:t>
            </a:r>
            <a:r>
              <a:rPr lang="pt-PT" sz="3600" b="1" i="1" dirty="0">
                <a:solidFill>
                  <a:srgbClr val="005A58"/>
                </a:solidFill>
                <a:latin typeface="Calibri" panose="020F0502020204030204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34589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1268760"/>
            <a:ext cx="7545462" cy="3263504"/>
          </a:xfrm>
        </p:spPr>
        <p:txBody>
          <a:bodyPr/>
          <a:lstStyle/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Do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know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where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</a:t>
            </a:r>
            <a:r>
              <a:rPr lang="pt-PT" b="1" dirty="0" err="1">
                <a:latin typeface="Calibri" panose="020F0502020204030204" pitchFamily="34" charset="0"/>
              </a:rPr>
              <a:t>’m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stay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stay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grandparents</a:t>
            </a:r>
            <a:r>
              <a:rPr lang="pt-PT" dirty="0">
                <a:latin typeface="Calibri" panose="020F0502020204030204" pitchFamily="34" charset="0"/>
              </a:rPr>
              <a:t>’ </a:t>
            </a:r>
            <a:r>
              <a:rPr lang="pt-PT" dirty="0" err="1">
                <a:latin typeface="Calibri" panose="020F0502020204030204" pitchFamily="34" charset="0"/>
              </a:rPr>
              <a:t>house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BBDBE-743C-49C3-B22A-EA02F1EB8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9" t="3410"/>
          <a:stretch/>
        </p:blipFill>
        <p:spPr>
          <a:xfrm>
            <a:off x="4427984" y="3212976"/>
            <a:ext cx="3818186" cy="24822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95444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1249561"/>
            <a:ext cx="7742684" cy="1315343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What</a:t>
            </a:r>
            <a:r>
              <a:rPr lang="pt-PT" b="1" dirty="0" err="1">
                <a:latin typeface="Calibri" panose="020F0502020204030204" pitchFamily="34" charset="0"/>
              </a:rPr>
              <a:t>’s</a:t>
            </a:r>
            <a:r>
              <a:rPr lang="pt-PT" dirty="0">
                <a:latin typeface="Calibri" panose="020F0502020204030204" pitchFamily="34" charset="0"/>
              </a:rPr>
              <a:t> Peter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to do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is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practise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surfing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B080A-4C40-4244-B89F-A85EA4E7B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402" t="23689" r="12727" b="16127"/>
          <a:stretch/>
        </p:blipFill>
        <p:spPr>
          <a:xfrm>
            <a:off x="5004048" y="3265785"/>
            <a:ext cx="3155126" cy="26971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376288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27584" y="1173608"/>
            <a:ext cx="7482026" cy="1463304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Is</a:t>
            </a:r>
            <a:r>
              <a:rPr lang="pt-PT" dirty="0">
                <a:latin typeface="Calibri" panose="020F0502020204030204" pitchFamily="34" charset="0"/>
              </a:rPr>
              <a:t> Caroline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read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school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textbooks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during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weekend?</a:t>
            </a: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No, </a:t>
            </a:r>
            <a:r>
              <a:rPr lang="pt-PT" dirty="0" err="1">
                <a:latin typeface="Calibri" panose="020F0502020204030204" pitchFamily="34" charset="0"/>
              </a:rPr>
              <a:t>she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is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read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favourite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story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books</a:t>
            </a:r>
            <a:r>
              <a:rPr lang="pt-PT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1FABE-BC11-4CC5-8DB1-D8A7C3D26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76" t="7912"/>
          <a:stretch/>
        </p:blipFill>
        <p:spPr>
          <a:xfrm>
            <a:off x="4811925" y="2924944"/>
            <a:ext cx="3471725" cy="3164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411839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27584" y="1173608"/>
            <a:ext cx="7687766" cy="3263504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What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do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tomorrow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visit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zoo.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C0334-4047-40CA-B2E1-1AC413E143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0" t="992" b="-1"/>
          <a:stretch/>
        </p:blipFill>
        <p:spPr>
          <a:xfrm>
            <a:off x="4283968" y="3064376"/>
            <a:ext cx="4110215" cy="27454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70812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27584" y="1124744"/>
            <a:ext cx="7687766" cy="3263504"/>
          </a:xfrm>
        </p:spPr>
        <p:txBody>
          <a:bodyPr/>
          <a:lstStyle/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Am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I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going to </a:t>
            </a:r>
            <a:r>
              <a:rPr lang="pt-PT">
                <a:latin typeface="Calibri" panose="020F0502020204030204" pitchFamily="34" charset="0"/>
              </a:rPr>
              <a:t>the </a:t>
            </a:r>
            <a:r>
              <a:rPr lang="pt-PT" smtClean="0">
                <a:latin typeface="Calibri" panose="020F0502020204030204" pitchFamily="34" charset="0"/>
              </a:rPr>
              <a:t>Caribbean </a:t>
            </a:r>
            <a:r>
              <a:rPr lang="pt-PT" dirty="0">
                <a:latin typeface="Calibri" panose="020F0502020204030204" pitchFamily="34" charset="0"/>
              </a:rPr>
              <a:t>to work?  </a:t>
            </a: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No,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relax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on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beach</a:t>
            </a:r>
            <a:r>
              <a:rPr lang="pt-PT" dirty="0">
                <a:latin typeface="Calibri" panose="020F0502020204030204" pitchFamily="34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0DAA32-6D02-489B-8D50-327F59A51F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9" t="21350"/>
          <a:stretch/>
        </p:blipFill>
        <p:spPr>
          <a:xfrm>
            <a:off x="4671467" y="2904669"/>
            <a:ext cx="3700607" cy="29671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25649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1052736"/>
            <a:ext cx="7759774" cy="3263504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What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do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They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learn</a:t>
            </a:r>
            <a:r>
              <a:rPr lang="pt-PT" dirty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new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language</a:t>
            </a:r>
            <a:r>
              <a:rPr lang="pt-PT" dirty="0">
                <a:latin typeface="Calibri" panose="020F0502020204030204" pitchFamily="34" charset="0"/>
              </a:rPr>
              <a:t>.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pt-PT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D7E55-2349-4009-8727-C9B73F51FD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0" t="3329"/>
          <a:stretch/>
        </p:blipFill>
        <p:spPr>
          <a:xfrm>
            <a:off x="4211960" y="3092693"/>
            <a:ext cx="4170371" cy="27351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307687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55576" y="1052736"/>
            <a:ext cx="7621344" cy="398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And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? 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What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are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going</a:t>
            </a:r>
            <a:r>
              <a:rPr lang="pt-PT" b="1" dirty="0">
                <a:latin typeface="Calibri" panose="020F0502020204030204" pitchFamily="34" charset="0"/>
              </a:rPr>
              <a:t> to do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summer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holidays</a:t>
            </a:r>
            <a:r>
              <a:rPr lang="pt-PT" dirty="0">
                <a:latin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r>
              <a:rPr lang="pt-PT" dirty="0">
                <a:latin typeface="Calibri" panose="020F0502020204030204" pitchFamily="34" charset="0"/>
              </a:rPr>
              <a:t>Are </a:t>
            </a:r>
            <a:r>
              <a:rPr lang="pt-PT" dirty="0" err="1">
                <a:latin typeface="Calibri" panose="020F0502020204030204" pitchFamily="34" charset="0"/>
              </a:rPr>
              <a:t>you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going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travel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stay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home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 smtClean="0">
                <a:latin typeface="Calibri" panose="020F0502020204030204" pitchFamily="34" charset="0"/>
              </a:rPr>
              <a:t>help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parents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 smtClean="0">
                <a:latin typeface="Calibri" panose="020F0502020204030204" pitchFamily="34" charset="0"/>
              </a:rPr>
              <a:t>get</a:t>
            </a:r>
            <a:r>
              <a:rPr lang="pt-PT" dirty="0" smtClean="0">
                <a:latin typeface="Calibri" panose="020F0502020204030204" pitchFamily="34" charset="0"/>
              </a:rPr>
              <a:t> a </a:t>
            </a:r>
            <a:r>
              <a:rPr lang="pt-PT" dirty="0" err="1">
                <a:latin typeface="Calibri" panose="020F0502020204030204" pitchFamily="34" charset="0"/>
              </a:rPr>
              <a:t>holiday</a:t>
            </a:r>
            <a:r>
              <a:rPr lang="pt-PT" dirty="0">
                <a:latin typeface="Calibri" panose="020F0502020204030204" pitchFamily="34" charset="0"/>
              </a:rPr>
              <a:t> job, </a:t>
            </a:r>
            <a:r>
              <a:rPr lang="pt-PT" dirty="0" err="1">
                <a:latin typeface="Calibri" panose="020F0502020204030204" pitchFamily="34" charset="0"/>
              </a:rPr>
              <a:t>go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seaside</a:t>
            </a:r>
            <a:r>
              <a:rPr lang="pt-PT" dirty="0">
                <a:latin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visit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your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grandparents</a:t>
            </a:r>
            <a:r>
              <a:rPr lang="pt-PT" dirty="0">
                <a:latin typeface="Calibri" panose="020F0502020204030204" pitchFamily="34" charset="0"/>
              </a:rPr>
              <a:t>…? </a:t>
            </a:r>
          </a:p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Think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about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it</a:t>
            </a:r>
            <a:r>
              <a:rPr lang="pt-PT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pt-PT" b="1" dirty="0">
                <a:latin typeface="Calibri" panose="020F0502020204030204" pitchFamily="34" charset="0"/>
              </a:rPr>
              <a:t>                                           </a:t>
            </a: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    </a:t>
            </a:r>
          </a:p>
          <a:p>
            <a:pPr marL="0" indent="0">
              <a:buNone/>
            </a:pPr>
            <a:r>
              <a:rPr lang="pt-PT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pt-PT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615B08-B617-40EC-8F6A-9622D5F9A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8" t="18456" b="1"/>
          <a:stretch/>
        </p:blipFill>
        <p:spPr>
          <a:xfrm>
            <a:off x="5886442" y="3112348"/>
            <a:ext cx="2501982" cy="32689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19344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28803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Make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sentences</a:t>
            </a:r>
            <a:r>
              <a:rPr lang="pt-PT" dirty="0">
                <a:latin typeface="Calibri" panose="020F0502020204030204" pitchFamily="34" charset="0"/>
              </a:rPr>
              <a:t> in </a:t>
            </a:r>
            <a:r>
              <a:rPr lang="pt-PT" dirty="0" err="1">
                <a:latin typeface="Calibri" panose="020F0502020204030204" pitchFamily="34" charset="0"/>
              </a:rPr>
              <a:t>the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i="1" dirty="0" err="1">
                <a:latin typeface="Calibri" panose="020F0502020204030204" pitchFamily="34" charset="0"/>
              </a:rPr>
              <a:t>going</a:t>
            </a:r>
            <a:r>
              <a:rPr lang="pt-PT" i="1" dirty="0">
                <a:latin typeface="Calibri" panose="020F0502020204030204" pitchFamily="34" charset="0"/>
              </a:rPr>
              <a:t> to </a:t>
            </a:r>
            <a:r>
              <a:rPr lang="pt-PT" dirty="0">
                <a:latin typeface="Calibri" panose="020F0502020204030204" pitchFamily="34" charset="0"/>
              </a:rPr>
              <a:t>future.</a:t>
            </a:r>
          </a:p>
          <a:p>
            <a:pPr marL="385763" indent="-385763">
              <a:buAutoNum type="arabicPeriod"/>
            </a:pPr>
            <a:endParaRPr lang="pt-PT" dirty="0">
              <a:latin typeface="Calibri" panose="020F0502020204030204" pitchFamily="34" charset="0"/>
            </a:endParaRPr>
          </a:p>
          <a:p>
            <a:pPr marL="385763" indent="-385763">
              <a:lnSpc>
                <a:spcPct val="150000"/>
              </a:lnSpc>
              <a:buClr>
                <a:schemeClr val="accent6">
                  <a:lumMod val="75000"/>
                </a:schemeClr>
              </a:buClr>
              <a:buAutoNum type="arabicPeriod"/>
            </a:pPr>
            <a:r>
              <a:rPr lang="pt-PT" b="1" dirty="0">
                <a:latin typeface="Calibri" panose="020F0502020204030204" pitchFamily="34" charset="0"/>
              </a:rPr>
              <a:t>Sophia / ride / a </a:t>
            </a:r>
            <a:r>
              <a:rPr lang="pt-PT" b="1" dirty="0" err="1">
                <a:latin typeface="Calibri" panose="020F0502020204030204" pitchFamily="34" charset="0"/>
              </a:rPr>
              <a:t>camel</a:t>
            </a:r>
            <a:r>
              <a:rPr lang="pt-PT" b="1" dirty="0" smtClean="0">
                <a:latin typeface="Calibri" panose="020F0502020204030204" pitchFamily="34" charset="0"/>
              </a:rPr>
              <a:t>?</a:t>
            </a:r>
            <a:br>
              <a:rPr lang="pt-PT" b="1" dirty="0" smtClean="0">
                <a:latin typeface="Calibri" panose="020F0502020204030204" pitchFamily="34" charset="0"/>
              </a:rPr>
            </a:br>
            <a:r>
              <a:rPr lang="pt-PT" b="1" dirty="0" smtClean="0">
                <a:latin typeface="Calibri" panose="020F0502020204030204" pitchFamily="34" charset="0"/>
              </a:rPr>
              <a:t> </a:t>
            </a:r>
            <a:endParaRPr lang="pt-PT" b="1" dirty="0">
              <a:latin typeface="Calibri" panose="020F0502020204030204" pitchFamily="34" charset="0"/>
            </a:endParaRPr>
          </a:p>
          <a:p>
            <a:pPr marL="385763" indent="-385763">
              <a:buClr>
                <a:schemeClr val="accent6">
                  <a:lumMod val="75000"/>
                </a:schemeClr>
              </a:buClr>
              <a:buAutoNum type="arabicPeriod"/>
            </a:pPr>
            <a:r>
              <a:rPr lang="pt-PT" b="1" dirty="0">
                <a:latin typeface="Calibri" panose="020F0502020204030204" pitchFamily="34" charset="0"/>
              </a:rPr>
              <a:t>No, </a:t>
            </a:r>
            <a:r>
              <a:rPr lang="pt-PT" b="1" dirty="0" err="1">
                <a:latin typeface="Calibri" panose="020F0502020204030204" pitchFamily="34" charset="0"/>
              </a:rPr>
              <a:t>she</a:t>
            </a:r>
            <a:r>
              <a:rPr lang="pt-PT" b="1" dirty="0">
                <a:latin typeface="Calibri" panose="020F0502020204030204" pitchFamily="34" charset="0"/>
              </a:rPr>
              <a:t> / ride / </a:t>
            </a:r>
            <a:r>
              <a:rPr lang="pt-PT" b="1" dirty="0" err="1">
                <a:latin typeface="Calibri" panose="020F0502020204030204" pitchFamily="34" charset="0"/>
              </a:rPr>
              <a:t>her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horse</a:t>
            </a:r>
            <a:r>
              <a:rPr lang="pt-PT" b="1" dirty="0">
                <a:latin typeface="Calibri" panose="020F0502020204030204" pitchFamily="34" charset="0"/>
              </a:rPr>
              <a:t>.	</a:t>
            </a:r>
            <a:r>
              <a:rPr lang="pt-PT" dirty="0">
                <a:latin typeface="Calibri" panose="020F0502020204030204" pitchFamily="34" charset="0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09ABC-36F7-432C-AEFB-FD71D877C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4" t="6933" b="6933"/>
          <a:stretch/>
        </p:blipFill>
        <p:spPr>
          <a:xfrm>
            <a:off x="6106624" y="2060848"/>
            <a:ext cx="2425816" cy="3239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446449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i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221088"/>
            <a:ext cx="5466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No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she is going to ride her horse.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3068960"/>
            <a:ext cx="5466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Is Sophia going to ride a camel? </a:t>
            </a:r>
          </a:p>
        </p:txBody>
      </p:sp>
    </p:spTree>
    <p:extLst>
      <p:ext uri="{BB962C8B-B14F-4D97-AF65-F5344CB8AC3E}">
        <p14:creationId xmlns:p14="http://schemas.microsoft.com/office/powerpoint/2010/main" val="189016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628650" y="1556792"/>
            <a:ext cx="7886700" cy="288032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3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.  </a:t>
            </a:r>
            <a:r>
              <a:rPr lang="pt-PT" b="1" dirty="0" err="1" smtClean="0">
                <a:latin typeface="Calibri" panose="020F0502020204030204" pitchFamily="34" charset="0"/>
              </a:rPr>
              <a:t>What</a:t>
            </a:r>
            <a:r>
              <a:rPr lang="pt-PT" b="1" dirty="0" smtClean="0">
                <a:latin typeface="Calibri" panose="020F0502020204030204" pitchFamily="34" charset="0"/>
              </a:rPr>
              <a:t> </a:t>
            </a:r>
            <a:r>
              <a:rPr lang="pt-PT" b="1" dirty="0">
                <a:latin typeface="Calibri" panose="020F0502020204030204" pitchFamily="34" charset="0"/>
              </a:rPr>
              <a:t>game / </a:t>
            </a:r>
            <a:r>
              <a:rPr lang="pt-PT" b="1" dirty="0" err="1">
                <a:latin typeface="Calibri" panose="020F0502020204030204" pitchFamily="34" charset="0"/>
              </a:rPr>
              <a:t>you</a:t>
            </a:r>
            <a:r>
              <a:rPr lang="pt-PT" b="1" dirty="0">
                <a:latin typeface="Calibri" panose="020F0502020204030204" pitchFamily="34" charset="0"/>
              </a:rPr>
              <a:t> / play </a:t>
            </a:r>
            <a:r>
              <a:rPr lang="pt-PT" b="1" dirty="0" smtClean="0">
                <a:latin typeface="Calibri" panose="020F0502020204030204" pitchFamily="34" charset="0"/>
              </a:rPr>
              <a:t>/?</a:t>
            </a:r>
          </a:p>
          <a:p>
            <a:pPr marL="514350" indent="-5143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endParaRPr lang="pt-PT" b="1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4.  </a:t>
            </a:r>
            <a:r>
              <a:rPr lang="pt-PT" b="1" dirty="0" err="1" smtClean="0">
                <a:latin typeface="Calibri" panose="020F0502020204030204" pitchFamily="34" charset="0"/>
              </a:rPr>
              <a:t>We</a:t>
            </a:r>
            <a:r>
              <a:rPr lang="pt-PT" b="1" dirty="0">
                <a:latin typeface="Calibri" panose="020F0502020204030204" pitchFamily="34" charset="0"/>
              </a:rPr>
              <a:t>/ play / golf.</a:t>
            </a:r>
            <a:r>
              <a:rPr lang="pt-PT" b="1" dirty="0" smtClean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	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A2367-CE3D-418E-BDF2-6C3A89D1D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8" t="2671"/>
          <a:stretch/>
        </p:blipFill>
        <p:spPr>
          <a:xfrm>
            <a:off x="4932040" y="3140968"/>
            <a:ext cx="3616168" cy="23855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446449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i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3501008"/>
            <a:ext cx="5466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We are going to play golf.</a:t>
            </a:r>
            <a:endParaRPr lang="en-US" sz="26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132856"/>
            <a:ext cx="58875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What game are you going to play?</a:t>
            </a:r>
            <a:endParaRPr lang="en-US" sz="26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362461-B438-4A03-B9E5-DB324CA216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74" b="6045"/>
          <a:stretch/>
        </p:blipFill>
        <p:spPr>
          <a:xfrm>
            <a:off x="5382947" y="3446974"/>
            <a:ext cx="3149493" cy="30783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446449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i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628650" y="1556792"/>
            <a:ext cx="7886700" cy="288032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5.  </a:t>
            </a:r>
            <a:r>
              <a:rPr lang="en-US" b="1" dirty="0" smtClean="0">
                <a:latin typeface="Calibri" panose="020F0502020204030204" pitchFamily="34" charset="0"/>
              </a:rPr>
              <a:t>The </a:t>
            </a:r>
            <a:r>
              <a:rPr lang="en-US" b="1" dirty="0">
                <a:latin typeface="Calibri" panose="020F0502020204030204" pitchFamily="34" charset="0"/>
              </a:rPr>
              <a:t>Smiths / travel / by train? </a:t>
            </a:r>
            <a:endParaRPr lang="pt-PT" b="1" dirty="0" smtClean="0">
              <a:latin typeface="Calibri" panose="020F0502020204030204" pitchFamily="34" charset="0"/>
            </a:endParaRPr>
          </a:p>
          <a:p>
            <a:pPr marL="514350" indent="-5143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endParaRPr lang="pt-PT" b="1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6.  </a:t>
            </a:r>
            <a:r>
              <a:rPr lang="pt-PT" b="1" dirty="0" smtClean="0">
                <a:latin typeface="Calibri" panose="020F0502020204030204" pitchFamily="34" charset="0"/>
              </a:rPr>
              <a:t>No</a:t>
            </a:r>
            <a:r>
              <a:rPr lang="pt-PT" b="1" dirty="0">
                <a:latin typeface="Calibri" panose="020F0502020204030204" pitchFamily="34" charset="0"/>
              </a:rPr>
              <a:t>, </a:t>
            </a:r>
            <a:r>
              <a:rPr lang="pt-PT" b="1" dirty="0" err="1">
                <a:latin typeface="Calibri" panose="020F0502020204030204" pitchFamily="34" charset="0"/>
              </a:rPr>
              <a:t>they</a:t>
            </a:r>
            <a:r>
              <a:rPr lang="pt-PT" b="1" dirty="0">
                <a:latin typeface="Calibri" panose="020F0502020204030204" pitchFamily="34" charset="0"/>
              </a:rPr>
              <a:t> / </a:t>
            </a:r>
            <a:r>
              <a:rPr lang="pt-PT" b="1" dirty="0" err="1">
                <a:latin typeface="Calibri" panose="020F0502020204030204" pitchFamily="34" charset="0"/>
              </a:rPr>
              <a:t>travel</a:t>
            </a:r>
            <a:r>
              <a:rPr lang="pt-PT" b="1" dirty="0">
                <a:latin typeface="Calibri" panose="020F0502020204030204" pitchFamily="34" charset="0"/>
              </a:rPr>
              <a:t> / </a:t>
            </a:r>
            <a:r>
              <a:rPr lang="pt-PT" b="1" dirty="0" smtClean="0">
                <a:latin typeface="Calibri" panose="020F0502020204030204" pitchFamily="34" charset="0"/>
              </a:rPr>
              <a:t>plane	</a:t>
            </a:r>
            <a:r>
              <a:rPr lang="pt-PT" dirty="0" smtClean="0">
                <a:latin typeface="Calibri" panose="020F0502020204030204" pitchFamily="34" charset="0"/>
              </a:rPr>
              <a:t>	</a:t>
            </a: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3501008"/>
            <a:ext cx="5466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No, they’re going to travel by plane.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8" y="2132856"/>
            <a:ext cx="58875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Are the Smiths going to travel by train?</a:t>
            </a:r>
          </a:p>
        </p:txBody>
      </p:sp>
    </p:spTree>
    <p:extLst>
      <p:ext uri="{BB962C8B-B14F-4D97-AF65-F5344CB8AC3E}">
        <p14:creationId xmlns:p14="http://schemas.microsoft.com/office/powerpoint/2010/main" val="255281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087E67-D092-4EC2-8FDA-C73209590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" t="1642" r="3353" b="6783"/>
          <a:stretch/>
        </p:blipFill>
        <p:spPr>
          <a:xfrm>
            <a:off x="4932040" y="4085472"/>
            <a:ext cx="3600400" cy="23079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/>
        </p:nvSpPr>
        <p:spPr>
          <a:xfrm>
            <a:off x="334111" y="25460"/>
            <a:ext cx="2988447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Future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going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446449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i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628650" y="1556792"/>
            <a:ext cx="7886700" cy="288032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7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.  </a:t>
            </a:r>
            <a:r>
              <a:rPr lang="en-US" b="1" dirty="0" smtClean="0">
                <a:latin typeface="Calibri" panose="020F0502020204030204" pitchFamily="34" charset="0"/>
              </a:rPr>
              <a:t>What </a:t>
            </a:r>
            <a:r>
              <a:rPr lang="en-US" b="1" dirty="0">
                <a:latin typeface="Calibri" panose="020F0502020204030204" pitchFamily="34" charset="0"/>
              </a:rPr>
              <a:t>/ you / do / in the park? </a:t>
            </a:r>
            <a:endParaRPr lang="pt-PT" b="1" dirty="0" smtClean="0">
              <a:latin typeface="Calibri" panose="020F0502020204030204" pitchFamily="34" charset="0"/>
            </a:endParaRPr>
          </a:p>
          <a:p>
            <a:pPr marL="514350" indent="-514350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endParaRPr lang="pt-PT" b="1" dirty="0" smtClean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8</a:t>
            </a: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.  </a:t>
            </a:r>
            <a:r>
              <a:rPr lang="en-US" b="1" dirty="0" smtClean="0">
                <a:latin typeface="Calibri" panose="020F0502020204030204" pitchFamily="34" charset="0"/>
              </a:rPr>
              <a:t>I </a:t>
            </a:r>
            <a:r>
              <a:rPr lang="en-US" b="1" dirty="0">
                <a:latin typeface="Calibri" panose="020F0502020204030204" pitchFamily="34" charset="0"/>
              </a:rPr>
              <a:t>/ have / fun / with my friends.</a:t>
            </a:r>
          </a:p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r>
              <a:rPr lang="pt-PT" b="1" dirty="0" smtClean="0">
                <a:latin typeface="Calibri" panose="020F0502020204030204" pitchFamily="34" charset="0"/>
              </a:rPr>
              <a:t>	</a:t>
            </a:r>
            <a:r>
              <a:rPr lang="pt-PT" dirty="0" smtClean="0">
                <a:latin typeface="Calibri" panose="020F0502020204030204" pitchFamily="34" charset="0"/>
              </a:rPr>
              <a:t>	</a:t>
            </a:r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3501008"/>
            <a:ext cx="62646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 am going to have fun with my friends.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8" y="2132856"/>
            <a:ext cx="58875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What are you going to do in the park? </a:t>
            </a:r>
          </a:p>
        </p:txBody>
      </p:sp>
    </p:spTree>
    <p:extLst>
      <p:ext uri="{BB962C8B-B14F-4D97-AF65-F5344CB8AC3E}">
        <p14:creationId xmlns:p14="http://schemas.microsoft.com/office/powerpoint/2010/main" val="240579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3566</TotalTime>
  <Words>406</Words>
  <Application>Microsoft Office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232</cp:revision>
  <dcterms:created xsi:type="dcterms:W3CDTF">2012-06-11T12:30:49Z</dcterms:created>
  <dcterms:modified xsi:type="dcterms:W3CDTF">2018-06-08T13:05:03Z</dcterms:modified>
</cp:coreProperties>
</file>