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20"/>
  </p:notes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278" r:id="rId19"/>
  </p:sldIdLst>
  <p:sldSz cx="9144000" cy="6858000" type="screen4x3"/>
  <p:notesSz cx="6858000" cy="9144000"/>
  <p:embeddedFontLst>
    <p:embeddedFont>
      <p:font typeface="Aharoni" panose="02010803020104030203" pitchFamily="2" charset="-79"/>
      <p:bold r:id="rId21"/>
    </p:embeddedFont>
    <p:embeddedFont>
      <p:font typeface="Wingdings 2" panose="05020102010507070707" pitchFamily="18" charset="2"/>
      <p:regular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nstantia" panose="02030602050306030303" pitchFamily="18" charset="0"/>
      <p:regular r:id="rId31"/>
      <p:bold r:id="rId32"/>
      <p:italic r:id="rId33"/>
      <p:boldItalic r:id="rId34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92"/>
    <a:srgbClr val="006666"/>
    <a:srgbClr val="005A58"/>
    <a:srgbClr val="A20000"/>
    <a:srgbClr val="FEFEFE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0" autoAdjust="0"/>
    <p:restoredTop sz="94660"/>
  </p:normalViewPr>
  <p:slideViewPr>
    <p:cSldViewPr>
      <p:cViewPr varScale="1">
        <p:scale>
          <a:sx n="155" d="100"/>
          <a:sy n="155" d="100"/>
        </p:scale>
        <p:origin x="200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06/06/2018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532168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COMPARATIVES</a:t>
            </a:r>
            <a:endParaRPr lang="pt-PT" sz="2400" b="1" dirty="0" smtClean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06/06/2018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375066B-B2B7-4831-8351-8046DE44AB61}" type="datetimeFigureOut">
              <a:rPr lang="pt-PT" smtClean="0"/>
              <a:t>06/06/2018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1DC2ED7-FA6F-4435-82B5-7006E76FDED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222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  <p:sldLayoutId id="2147483823" r:id="rId5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875" y="2758078"/>
            <a:ext cx="3460492" cy="192182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852936"/>
            <a:ext cx="2448432" cy="1732104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95536" y="1988840"/>
            <a:ext cx="8352928" cy="6731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000" b="1" dirty="0" err="1">
                <a:solidFill>
                  <a:srgbClr val="006666"/>
                </a:solidFill>
              </a:rPr>
              <a:t>Comparatives</a:t>
            </a:r>
            <a:endParaRPr lang="pt-PT" sz="4000" b="1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8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628801"/>
            <a:ext cx="7886700" cy="1296144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use </a:t>
            </a:r>
            <a:r>
              <a:rPr lang="pt-PT" b="1" dirty="0" err="1">
                <a:latin typeface="Calibri" panose="020F0502020204030204" pitchFamily="34" charset="0"/>
              </a:rPr>
              <a:t>comparative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adjectives</a:t>
            </a:r>
            <a:r>
              <a:rPr lang="pt-PT" dirty="0">
                <a:latin typeface="Calibri" panose="020F0502020204030204" pitchFamily="34" charset="0"/>
              </a:rPr>
              <a:t> to compare </a:t>
            </a:r>
            <a:r>
              <a:rPr lang="pt-PT" dirty="0" err="1">
                <a:latin typeface="Calibri" panose="020F0502020204030204" pitchFamily="34" charset="0"/>
              </a:rPr>
              <a:t>two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people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things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places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F422A-DD93-4531-BE3F-37925940E4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" t="1128" b="1"/>
          <a:stretch/>
        </p:blipFill>
        <p:spPr>
          <a:xfrm>
            <a:off x="4551051" y="3140968"/>
            <a:ext cx="3672250" cy="242932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3024336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Comparatives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575595"/>
            <a:ext cx="914400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Comparative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of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superiority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455877" y="2492896"/>
            <a:ext cx="2264912" cy="2215991"/>
            <a:chOff x="3455877" y="2492896"/>
            <a:chExt cx="2264912" cy="2215991"/>
          </a:xfrm>
        </p:grpSpPr>
        <p:sp>
          <p:nvSpPr>
            <p:cNvPr id="3" name="TextBox 2"/>
            <p:cNvSpPr txBox="1"/>
            <p:nvPr/>
          </p:nvSpPr>
          <p:spPr>
            <a:xfrm>
              <a:off x="3455877" y="2492896"/>
              <a:ext cx="2264912" cy="2215991"/>
            </a:xfrm>
            <a:prstGeom prst="rect">
              <a:avLst/>
            </a:prstGeom>
            <a:noFill/>
            <a:effectLst>
              <a:outerShdw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3800" b="1" dirty="0" smtClean="0">
                  <a:solidFill>
                    <a:srgbClr val="006666"/>
                  </a:solidFill>
                  <a:latin typeface="+mj-lt"/>
                  <a:cs typeface="Aharoni" panose="02010803020104030203" pitchFamily="2" charset="-79"/>
                </a:rPr>
                <a:t>+</a:t>
              </a:r>
              <a:endParaRPr lang="pt-PT" sz="13800" b="1" dirty="0">
                <a:solidFill>
                  <a:srgbClr val="006666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725510" y="2855481"/>
              <a:ext cx="1725647" cy="1725647"/>
            </a:xfrm>
            <a:prstGeom prst="ellipse">
              <a:avLst/>
            </a:prstGeom>
            <a:noFill/>
            <a:ln w="98425" cap="rnd">
              <a:solidFill>
                <a:srgbClr val="009592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137653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 entalhada para a direita 3"/>
          <p:cNvSpPr/>
          <p:nvPr/>
        </p:nvSpPr>
        <p:spPr>
          <a:xfrm>
            <a:off x="1907704" y="3016829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2130EA-2AFF-434A-BFCB-C4BC3499EE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0" t="2713" r="3748" b="3148"/>
          <a:stretch/>
        </p:blipFill>
        <p:spPr>
          <a:xfrm>
            <a:off x="5088137" y="1872574"/>
            <a:ext cx="3588319" cy="3617399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One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adjectives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614743"/>
            <a:ext cx="1008112" cy="3631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fast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high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large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big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fat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hot</a:t>
            </a:r>
            <a:endParaRPr lang="pt-PT" sz="2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1613455"/>
            <a:ext cx="19442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faster </a:t>
            </a:r>
            <a:r>
              <a:rPr lang="en-US" sz="2600" dirty="0">
                <a:latin typeface="Calibri" panose="020F0502020204030204" pitchFamily="34" charset="0"/>
              </a:rPr>
              <a:t>(than)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higher </a:t>
            </a:r>
            <a:r>
              <a:rPr lang="en-US" sz="2600" dirty="0">
                <a:latin typeface="Calibri" panose="020F0502020204030204" pitchFamily="34" charset="0"/>
              </a:rPr>
              <a:t>(than)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larger </a:t>
            </a:r>
            <a:r>
              <a:rPr lang="en-US" sz="2600" dirty="0">
                <a:latin typeface="Calibri" panose="020F0502020204030204" pitchFamily="34" charset="0"/>
              </a:rPr>
              <a:t>(than)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bigger </a:t>
            </a:r>
            <a:r>
              <a:rPr lang="en-US" sz="2600" dirty="0">
                <a:latin typeface="Calibri" panose="020F0502020204030204" pitchFamily="34" charset="0"/>
              </a:rPr>
              <a:t>(than) 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fatter </a:t>
            </a:r>
            <a:r>
              <a:rPr lang="en-US" sz="2600" dirty="0">
                <a:latin typeface="Calibri" panose="020F0502020204030204" pitchFamily="34" charset="0"/>
              </a:rPr>
              <a:t>(than)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Calibri" panose="020F0502020204030204" pitchFamily="34" charset="0"/>
              </a:rPr>
              <a:t>hotter </a:t>
            </a:r>
            <a:r>
              <a:rPr lang="en-US" sz="2600" dirty="0">
                <a:latin typeface="Calibri" panose="020F0502020204030204" pitchFamily="34" charset="0"/>
              </a:rPr>
              <a:t>(</a:t>
            </a:r>
            <a:r>
              <a:rPr lang="en-US" sz="2600" dirty="0" smtClean="0">
                <a:latin typeface="Calibri" panose="020F0502020204030204" pitchFamily="34" charset="0"/>
              </a:rPr>
              <a:t>than)</a:t>
            </a:r>
            <a:endParaRPr lang="pt-PT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6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34FEA0-8F4D-4229-9A20-6354A64F2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06" t="1809" r="16330" b="1"/>
          <a:stretch/>
        </p:blipFill>
        <p:spPr>
          <a:xfrm>
            <a:off x="5724128" y="2132856"/>
            <a:ext cx="2808312" cy="2543903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Two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syllables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ending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in -y</a:t>
            </a:r>
          </a:p>
        </p:txBody>
      </p:sp>
      <p:sp>
        <p:nvSpPr>
          <p:cNvPr id="7" name="Seta entalhada para a direita 3"/>
          <p:cNvSpPr/>
          <p:nvPr/>
        </p:nvSpPr>
        <p:spPr>
          <a:xfrm>
            <a:off x="2240609" y="3182315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8" name="TextBox 7"/>
          <p:cNvSpPr txBox="1"/>
          <p:nvPr/>
        </p:nvSpPr>
        <p:spPr>
          <a:xfrm>
            <a:off x="827584" y="2088138"/>
            <a:ext cx="12241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easy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happy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hungry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pretty</a:t>
            </a:r>
            <a:endParaRPr lang="pt-PT" sz="26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2086850"/>
            <a:ext cx="26642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easier (than)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happier (than)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hungrier (than)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prettier (than)</a:t>
            </a:r>
          </a:p>
        </p:txBody>
      </p:sp>
    </p:spTree>
    <p:extLst>
      <p:ext uri="{BB962C8B-B14F-4D97-AF65-F5344CB8AC3E}">
        <p14:creationId xmlns:p14="http://schemas.microsoft.com/office/powerpoint/2010/main" val="23859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78AF1-89D4-4405-997F-DCFB8F6DF2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7" t="-6205" r="13914" b="6205"/>
          <a:stretch/>
        </p:blipFill>
        <p:spPr>
          <a:xfrm>
            <a:off x="5652120" y="3964554"/>
            <a:ext cx="2834470" cy="2344766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Two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or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more 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Seta entalhada para a direita 3"/>
          <p:cNvSpPr/>
          <p:nvPr/>
        </p:nvSpPr>
        <p:spPr>
          <a:xfrm>
            <a:off x="2627784" y="2652257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9" name="TextBox 8"/>
          <p:cNvSpPr txBox="1"/>
          <p:nvPr/>
        </p:nvSpPr>
        <p:spPr>
          <a:xfrm>
            <a:off x="827584" y="1558080"/>
            <a:ext cx="187220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important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famous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popular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comfortable</a:t>
            </a:r>
            <a:endParaRPr lang="pt-PT" sz="26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1556792"/>
            <a:ext cx="41764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more important (than)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more famous (than)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more </a:t>
            </a:r>
            <a:r>
              <a:rPr lang="en-US" sz="2600" dirty="0" smtClean="0">
                <a:latin typeface="Calibri" panose="020F0502020204030204" pitchFamily="34" charset="0"/>
              </a:rPr>
              <a:t>popular (</a:t>
            </a:r>
            <a:r>
              <a:rPr lang="en-US" sz="2600" dirty="0">
                <a:latin typeface="Calibri" panose="020F0502020204030204" pitchFamily="34" charset="0"/>
              </a:rPr>
              <a:t>than)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more comfortable (than)</a:t>
            </a:r>
          </a:p>
        </p:txBody>
      </p:sp>
    </p:spTree>
    <p:extLst>
      <p:ext uri="{BB962C8B-B14F-4D97-AF65-F5344CB8AC3E}">
        <p14:creationId xmlns:p14="http://schemas.microsoft.com/office/powerpoint/2010/main" val="77719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0" y="1575595"/>
            <a:ext cx="914400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Comparative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of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equality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455877" y="2492896"/>
            <a:ext cx="2264912" cy="2215991"/>
            <a:chOff x="3455877" y="2492896"/>
            <a:chExt cx="2264912" cy="2215991"/>
          </a:xfrm>
        </p:grpSpPr>
        <p:sp>
          <p:nvSpPr>
            <p:cNvPr id="8" name="TextBox 7"/>
            <p:cNvSpPr txBox="1"/>
            <p:nvPr/>
          </p:nvSpPr>
          <p:spPr>
            <a:xfrm>
              <a:off x="3455877" y="2492896"/>
              <a:ext cx="2264912" cy="2215991"/>
            </a:xfrm>
            <a:prstGeom prst="rect">
              <a:avLst/>
            </a:prstGeom>
            <a:noFill/>
            <a:effectLst>
              <a:outerShdw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3800" b="1" dirty="0" smtClean="0">
                  <a:solidFill>
                    <a:srgbClr val="006666"/>
                  </a:solidFill>
                  <a:latin typeface="+mj-lt"/>
                  <a:cs typeface="Aharoni" panose="02010803020104030203" pitchFamily="2" charset="-79"/>
                </a:rPr>
                <a:t>=</a:t>
              </a:r>
              <a:endParaRPr lang="pt-PT" sz="13800" b="1" dirty="0">
                <a:solidFill>
                  <a:srgbClr val="006666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725510" y="2855481"/>
              <a:ext cx="1725647" cy="1725647"/>
            </a:xfrm>
            <a:prstGeom prst="ellipse">
              <a:avLst/>
            </a:prstGeom>
            <a:noFill/>
            <a:ln w="98425" cap="rnd">
              <a:solidFill>
                <a:srgbClr val="009592"/>
              </a:solidFill>
            </a:ln>
            <a:effectLst>
              <a:outerShdw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95925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35896" y="1556792"/>
            <a:ext cx="2808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big as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long as	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safe </a:t>
            </a:r>
            <a:r>
              <a:rPr lang="en-US" sz="2600" dirty="0" smtClean="0">
                <a:latin typeface="Calibri" panose="020F0502020204030204" pitchFamily="34" charset="0"/>
              </a:rPr>
              <a:t>as</a:t>
            </a:r>
            <a:endParaRPr lang="en-US" sz="2600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intelligent as 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simple as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as expensive 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84" y="1558080"/>
            <a:ext cx="18722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big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safe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+mj-lt"/>
              </a:rPr>
              <a:t>i</a:t>
            </a:r>
            <a:r>
              <a:rPr lang="en-US" sz="2600" dirty="0" smtClean="0">
                <a:latin typeface="+mj-lt"/>
              </a:rPr>
              <a:t>ntelligent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simple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expensive</a:t>
            </a:r>
            <a:endParaRPr lang="pt-PT" sz="2600" dirty="0">
              <a:latin typeface="+mj-lt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smtClean="0">
                <a:solidFill>
                  <a:srgbClr val="005A58"/>
                </a:solidFill>
                <a:latin typeface="Calibri" panose="020F0502020204030204" pitchFamily="34" charset="0"/>
              </a:rPr>
              <a:t>As … as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Seta entalhada para a direita 3"/>
          <p:cNvSpPr/>
          <p:nvPr/>
        </p:nvSpPr>
        <p:spPr>
          <a:xfrm>
            <a:off x="2627784" y="2652257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grpSp>
        <p:nvGrpSpPr>
          <p:cNvPr id="15" name="Group 14"/>
          <p:cNvGrpSpPr/>
          <p:nvPr/>
        </p:nvGrpSpPr>
        <p:grpSpPr>
          <a:xfrm>
            <a:off x="5990041" y="1233680"/>
            <a:ext cx="2425561" cy="2399015"/>
            <a:chOff x="5441137" y="842619"/>
            <a:chExt cx="2425561" cy="2399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87BAC55-BB5C-4772-8ADE-1F11A2C9B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96" t="10158"/>
            <a:stretch/>
          </p:blipFill>
          <p:spPr>
            <a:xfrm>
              <a:off x="5441137" y="842619"/>
              <a:ext cx="1743666" cy="239901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2C1882-EBD6-41FF-999C-3FBB4029FF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57" t="4039" r="17202" b="50477"/>
            <a:stretch/>
          </p:blipFill>
          <p:spPr>
            <a:xfrm>
              <a:off x="5784533" y="886169"/>
              <a:ext cx="2082165" cy="805105"/>
            </a:xfrm>
            <a:prstGeom prst="rect">
              <a:avLst/>
            </a:prstGeom>
          </p:spPr>
        </p:pic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DA6FCED5-EB51-4594-961B-0ABA9AD7BCC0}"/>
                </a:ext>
              </a:extLst>
            </p:cNvPr>
            <p:cNvSpPr/>
            <p:nvPr/>
          </p:nvSpPr>
          <p:spPr>
            <a:xfrm rot="710604" flipH="1">
              <a:off x="6948264" y="1096909"/>
              <a:ext cx="720080" cy="445450"/>
            </a:xfrm>
            <a:prstGeom prst="foldedCorner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pt-PT" sz="2100" b="1" dirty="0">
                  <a:latin typeface="+mj-lt"/>
                </a:rPr>
                <a:t>£40</a:t>
              </a:r>
              <a:endParaRPr lang="en-US" sz="2100" b="1" dirty="0">
                <a:latin typeface="+mj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32454" y="4126088"/>
            <a:ext cx="2660704" cy="1744620"/>
            <a:chOff x="6032454" y="4126088"/>
            <a:chExt cx="2660704" cy="17446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6E74C52-0FBF-4394-9CE9-CD15B32FDF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176" t="2886" r="13663"/>
            <a:stretch/>
          </p:blipFill>
          <p:spPr>
            <a:xfrm>
              <a:off x="6741571" y="4126088"/>
              <a:ext cx="1951587" cy="174462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F2C1882-EBD6-41FF-999C-3FBB4029FF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7262" t="45295" r="21515" b="6084"/>
            <a:stretch/>
          </p:blipFill>
          <p:spPr>
            <a:xfrm>
              <a:off x="6032454" y="4282509"/>
              <a:ext cx="1491874" cy="946691"/>
            </a:xfrm>
            <a:prstGeom prst="rect">
              <a:avLst/>
            </a:prstGeom>
          </p:spPr>
        </p:pic>
        <p:sp>
          <p:nvSpPr>
            <p:cNvPr id="16" name="Rectangle: Folded Corner 6">
              <a:extLst>
                <a:ext uri="{FF2B5EF4-FFF2-40B4-BE49-F238E27FC236}">
                  <a16:creationId xmlns:a16="http://schemas.microsoft.com/office/drawing/2014/main" id="{DA6FCED5-EB51-4594-961B-0ABA9AD7BCC0}"/>
                </a:ext>
              </a:extLst>
            </p:cNvPr>
            <p:cNvSpPr/>
            <p:nvPr/>
          </p:nvSpPr>
          <p:spPr>
            <a:xfrm rot="19975734" flipH="1">
              <a:off x="6199090" y="4542170"/>
              <a:ext cx="720080" cy="445450"/>
            </a:xfrm>
            <a:prstGeom prst="foldedCorner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pt-PT" sz="2100" b="1" dirty="0">
                  <a:latin typeface="+mj-lt"/>
                </a:rPr>
                <a:t>£40</a:t>
              </a:r>
              <a:endParaRPr lang="en-US" sz="21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20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2491149"/>
            <a:ext cx="71287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 smtClean="0">
                <a:latin typeface="+mj-lt"/>
              </a:rPr>
              <a:t>Lin</a:t>
            </a:r>
            <a:r>
              <a:rPr lang="pt-PT" sz="2600" dirty="0" smtClean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is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shorter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than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Chen</a:t>
            </a:r>
            <a:r>
              <a:rPr lang="pt-PT" sz="2600" dirty="0">
                <a:latin typeface="+mj-lt"/>
              </a:rPr>
              <a:t>.  </a:t>
            </a:r>
          </a:p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>
                <a:latin typeface="+mj-lt"/>
              </a:rPr>
              <a:t>Lin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is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fatter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than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Chen</a:t>
            </a:r>
            <a:r>
              <a:rPr lang="pt-PT" sz="2600" dirty="0">
                <a:latin typeface="+mj-lt"/>
              </a:rPr>
              <a:t>.</a:t>
            </a:r>
          </a:p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>
                <a:latin typeface="+mj-lt"/>
              </a:rPr>
              <a:t>Lin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is</a:t>
            </a:r>
            <a:r>
              <a:rPr lang="pt-PT" sz="2600" dirty="0">
                <a:latin typeface="+mj-lt"/>
              </a:rPr>
              <a:t> as </a:t>
            </a:r>
            <a:r>
              <a:rPr lang="pt-PT" sz="2600" dirty="0" err="1">
                <a:latin typeface="+mj-lt"/>
              </a:rPr>
              <a:t>slim</a:t>
            </a:r>
            <a:r>
              <a:rPr lang="pt-PT" sz="2600" dirty="0">
                <a:latin typeface="+mj-lt"/>
              </a:rPr>
              <a:t> as </a:t>
            </a:r>
            <a:r>
              <a:rPr lang="pt-PT" sz="2600" dirty="0" err="1">
                <a:latin typeface="+mj-lt"/>
              </a:rPr>
              <a:t>Chen</a:t>
            </a:r>
            <a:r>
              <a:rPr lang="pt-PT" sz="2600" dirty="0">
                <a:latin typeface="+mj-lt"/>
              </a:rPr>
              <a:t>.</a:t>
            </a:r>
          </a:p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>
                <a:latin typeface="+mj-lt"/>
              </a:rPr>
              <a:t>Chen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is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taller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than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Lin</a:t>
            </a:r>
            <a:r>
              <a:rPr lang="pt-PT" sz="2600" dirty="0">
                <a:latin typeface="+mj-lt"/>
              </a:rPr>
              <a:t>.</a:t>
            </a:r>
          </a:p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>
                <a:latin typeface="+mj-lt"/>
              </a:rPr>
              <a:t>Chen’s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hair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is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curlier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than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Lin’s</a:t>
            </a:r>
            <a:r>
              <a:rPr lang="pt-PT" sz="2600" dirty="0">
                <a:latin typeface="+mj-lt"/>
              </a:rPr>
              <a:t>.</a:t>
            </a:r>
          </a:p>
          <a:p>
            <a:pPr marL="806450" indent="-806450">
              <a:lnSpc>
                <a:spcPts val="4000"/>
              </a:lnSpc>
              <a:buFont typeface="+mj-lt"/>
              <a:buAutoNum type="arabicPeriod"/>
            </a:pPr>
            <a:r>
              <a:rPr lang="pt-PT" sz="2600" dirty="0" err="1">
                <a:latin typeface="+mj-lt"/>
              </a:rPr>
              <a:t>Lin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eyes</a:t>
            </a:r>
            <a:r>
              <a:rPr lang="pt-PT" sz="2600" dirty="0">
                <a:latin typeface="+mj-lt"/>
              </a:rPr>
              <a:t> are </a:t>
            </a:r>
            <a:r>
              <a:rPr lang="pt-PT" sz="2600" dirty="0" err="1">
                <a:latin typeface="+mj-lt"/>
              </a:rPr>
              <a:t>bigger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than</a:t>
            </a:r>
            <a:r>
              <a:rPr lang="pt-PT" sz="2600" dirty="0">
                <a:latin typeface="+mj-lt"/>
              </a:rPr>
              <a:t> </a:t>
            </a:r>
            <a:r>
              <a:rPr lang="pt-PT" sz="2600" dirty="0" err="1">
                <a:latin typeface="+mj-lt"/>
              </a:rPr>
              <a:t>Chen’s</a:t>
            </a:r>
            <a:r>
              <a:rPr lang="pt-PT" sz="2600" dirty="0" smtClean="0">
                <a:latin typeface="+mj-lt"/>
              </a:rPr>
              <a:t>.</a:t>
            </a:r>
            <a:endParaRPr lang="pt-PT" sz="26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2169" y="2467953"/>
            <a:ext cx="504056" cy="3143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</a:t>
            </a:r>
          </a:p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</a:t>
            </a:r>
          </a:p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</a:t>
            </a:r>
          </a:p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</a:t>
            </a:r>
          </a:p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</a:t>
            </a:r>
          </a:p>
          <a:p>
            <a:pPr algn="ctr">
              <a:lnSpc>
                <a:spcPts val="4000"/>
              </a:lnSpc>
            </a:pPr>
            <a:r>
              <a:rPr lang="fr-FR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</a:t>
            </a:r>
            <a:endParaRPr lang="fr-FR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15050" y="1933471"/>
            <a:ext cx="2222933" cy="3793435"/>
            <a:chOff x="6115050" y="1933471"/>
            <a:chExt cx="2222933" cy="37934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8C93514-88D7-4815-BFBE-13275DD0B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380" t="17697" r="53653" b="978"/>
            <a:stretch/>
          </p:blipFill>
          <p:spPr>
            <a:xfrm>
              <a:off x="6115050" y="2444227"/>
              <a:ext cx="2222933" cy="3282679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9BC0E78-24E2-464A-8B3A-6B1883A31D4B}"/>
                </a:ext>
              </a:extLst>
            </p:cNvPr>
            <p:cNvCxnSpPr>
              <a:cxnSpLocks/>
            </p:cNvCxnSpPr>
            <p:nvPr/>
          </p:nvCxnSpPr>
          <p:spPr>
            <a:xfrm>
              <a:off x="6515100" y="2290624"/>
              <a:ext cx="320040" cy="697230"/>
            </a:xfrm>
            <a:prstGeom prst="straightConnector1">
              <a:avLst/>
            </a:prstGeom>
            <a:ln w="22225">
              <a:solidFill>
                <a:srgbClr val="009592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56C2EE4-1473-45FB-B6E2-0DFFE1E61B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49528" y="2278869"/>
              <a:ext cx="51435" cy="417520"/>
            </a:xfrm>
            <a:prstGeom prst="straightConnector1">
              <a:avLst/>
            </a:prstGeom>
            <a:ln w="22225">
              <a:solidFill>
                <a:srgbClr val="009592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6300192" y="1933471"/>
              <a:ext cx="17331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b="1" dirty="0" err="1">
                  <a:solidFill>
                    <a:srgbClr val="006666"/>
                  </a:solidFill>
                  <a:latin typeface="Calibri" panose="020F0502020204030204" pitchFamily="34" charset="0"/>
                </a:rPr>
                <a:t>Lin</a:t>
              </a:r>
              <a:r>
                <a:rPr lang="pt-PT" b="1" dirty="0">
                  <a:solidFill>
                    <a:srgbClr val="006666"/>
                  </a:solidFill>
                  <a:latin typeface="Calibri" panose="020F0502020204030204" pitchFamily="34" charset="0"/>
                </a:rPr>
                <a:t>               </a:t>
              </a:r>
              <a:r>
                <a:rPr lang="pt-PT" b="1" dirty="0" err="1">
                  <a:solidFill>
                    <a:srgbClr val="006666"/>
                  </a:solidFill>
                  <a:latin typeface="Calibri" panose="020F0502020204030204" pitchFamily="34" charset="0"/>
                </a:rPr>
                <a:t>Chen</a:t>
              </a:r>
              <a:endParaRPr lang="pt-PT" b="1" dirty="0">
                <a:solidFill>
                  <a:srgbClr val="006666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55576" y="1194052"/>
            <a:ext cx="799288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pt-PT" sz="2600" b="1" dirty="0">
                <a:latin typeface="Calibri" panose="020F0502020204030204" pitchFamily="34" charset="0"/>
              </a:rPr>
              <a:t>Look at the picture and decide: </a:t>
            </a:r>
            <a:r>
              <a:rPr lang="pt-PT" sz="2600" b="1" dirty="0" smtClean="0">
                <a:latin typeface="Calibri" panose="020F0502020204030204" pitchFamily="34" charset="0"/>
              </a:rPr>
              <a:t>true (T) </a:t>
            </a:r>
            <a:r>
              <a:rPr lang="pt-PT" sz="2600" b="1" dirty="0">
                <a:latin typeface="Calibri" panose="020F0502020204030204" pitchFamily="34" charset="0"/>
              </a:rPr>
              <a:t>or </a:t>
            </a:r>
            <a:r>
              <a:rPr lang="pt-PT" sz="2600" b="1" dirty="0" smtClean="0">
                <a:latin typeface="Calibri" panose="020F0502020204030204" pitchFamily="34" charset="0"/>
              </a:rPr>
              <a:t>false (F).</a:t>
            </a:r>
            <a:endParaRPr lang="pt-PT" sz="2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93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uiExpand="1" build="p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0A7CE7-E65D-48EB-8055-1AA6FC608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" t="3140" r="10220" b="22466"/>
          <a:stretch/>
        </p:blipFill>
        <p:spPr>
          <a:xfrm>
            <a:off x="1475655" y="3451534"/>
            <a:ext cx="3031685" cy="1706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F3DFA0-EE0F-486D-8915-68BB99927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429000"/>
            <a:ext cx="2602523" cy="17326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7824" y="2255036"/>
            <a:ext cx="2376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faster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5576" y="1194052"/>
            <a:ext cx="7344816" cy="630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 startAt="2"/>
            </a:pPr>
            <a:r>
              <a:rPr lang="pt-PT" sz="2600" b="1" dirty="0" smtClean="0">
                <a:latin typeface="Calibri" panose="020F0502020204030204" pitchFamily="34" charset="0"/>
              </a:rPr>
              <a:t>Complete </a:t>
            </a:r>
            <a:r>
              <a:rPr lang="pt-PT" sz="2600" b="1" dirty="0" err="1">
                <a:latin typeface="Calibri" panose="020F0502020204030204" pitchFamily="34" charset="0"/>
              </a:rPr>
              <a:t>the</a:t>
            </a:r>
            <a:r>
              <a:rPr lang="pt-PT" sz="2600" b="1" dirty="0">
                <a:latin typeface="Calibri" panose="020F0502020204030204" pitchFamily="34" charset="0"/>
              </a:rPr>
              <a:t> </a:t>
            </a:r>
            <a:r>
              <a:rPr lang="pt-PT" sz="2600" b="1" dirty="0" err="1">
                <a:latin typeface="Calibri" panose="020F0502020204030204" pitchFamily="34" charset="0"/>
              </a:rPr>
              <a:t>sentences</a:t>
            </a:r>
            <a:r>
              <a:rPr lang="pt-PT" sz="2600" b="1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576" y="2276872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indent="-385763">
              <a:buAutoNum type="arabicPeriod"/>
            </a:pPr>
            <a:r>
              <a:rPr lang="en-US" sz="2800" dirty="0">
                <a:latin typeface="Calibri" panose="020F0502020204030204" pitchFamily="34" charset="0"/>
              </a:rPr>
              <a:t>The plane is _____________ than the </a:t>
            </a:r>
            <a:r>
              <a:rPr lang="en-US" sz="2800" dirty="0" smtClean="0">
                <a:latin typeface="Calibri" panose="020F0502020204030204" pitchFamily="34" charset="0"/>
              </a:rPr>
              <a:t>train. (</a:t>
            </a:r>
            <a:r>
              <a:rPr lang="en-US" sz="2800" b="1" dirty="0" smtClean="0">
                <a:latin typeface="Calibri" panose="020F0502020204030204" pitchFamily="34" charset="0"/>
              </a:rPr>
              <a:t>fast</a:t>
            </a:r>
            <a:r>
              <a:rPr lang="en-US" sz="2800" dirty="0" smtClean="0">
                <a:latin typeface="Calibri" panose="020F0502020204030204" pitchFamily="34" charset="0"/>
              </a:rPr>
              <a:t>)</a:t>
            </a:r>
            <a:endParaRPr lang="en-US" sz="2800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en-US" sz="2800" dirty="0">
              <a:latin typeface="Calibri" panose="020F0502020204030204" pitchFamily="34" charset="0"/>
            </a:endParaRPr>
          </a:p>
          <a:p>
            <a:pPr marL="385763" indent="-385763">
              <a:buAutoNum type="arabicPeriod"/>
            </a:pPr>
            <a:endParaRPr lang="pt-PT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40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2505BC-4C43-4CA5-BC6A-F3E4F482A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8" t="3767"/>
          <a:stretch/>
        </p:blipFill>
        <p:spPr>
          <a:xfrm>
            <a:off x="5076056" y="3029838"/>
            <a:ext cx="2798970" cy="18393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171451-FCA2-461E-9E17-3772DDA52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" t="3767"/>
          <a:stretch/>
        </p:blipFill>
        <p:spPr>
          <a:xfrm>
            <a:off x="1475656" y="3029838"/>
            <a:ext cx="2513106" cy="1839322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09092" y="1988840"/>
            <a:ext cx="18722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healthier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995129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>
                <a:latin typeface="Calibri" panose="020F0502020204030204" pitchFamily="34" charset="0"/>
              </a:rPr>
              <a:t>Walking </a:t>
            </a:r>
            <a:r>
              <a:rPr lang="en-US" sz="2800" dirty="0">
                <a:latin typeface="Calibri" panose="020F0502020204030204" pitchFamily="34" charset="0"/>
              </a:rPr>
              <a:t>is </a:t>
            </a:r>
            <a:r>
              <a:rPr lang="en-US" sz="2800" dirty="0" smtClean="0">
                <a:latin typeface="Calibri" panose="020F0502020204030204" pitchFamily="34" charset="0"/>
              </a:rPr>
              <a:t>___________ </a:t>
            </a:r>
            <a:r>
              <a:rPr lang="en-US" sz="2800" dirty="0">
                <a:latin typeface="Calibri" panose="020F0502020204030204" pitchFamily="34" charset="0"/>
              </a:rPr>
              <a:t>than driving</a:t>
            </a:r>
            <a:r>
              <a:rPr lang="en-US" sz="2800" dirty="0" smtClean="0">
                <a:latin typeface="Calibri" panose="020F0502020204030204" pitchFamily="34" charset="0"/>
              </a:rPr>
              <a:t>. (</a:t>
            </a:r>
            <a:r>
              <a:rPr lang="en-US" sz="2800" b="1" dirty="0" smtClean="0">
                <a:latin typeface="Calibri" panose="020F0502020204030204" pitchFamily="34" charset="0"/>
              </a:rPr>
              <a:t>healthy</a:t>
            </a:r>
            <a:r>
              <a:rPr lang="en-US" sz="2800" dirty="0" smtClean="0">
                <a:latin typeface="Calibri" panose="020F0502020204030204" pitchFamily="34" charset="0"/>
              </a:rPr>
              <a:t>)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26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786A4D-C359-4599-ADE2-897ECE95EC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3" t="2342"/>
          <a:stretch/>
        </p:blipFill>
        <p:spPr>
          <a:xfrm>
            <a:off x="5724128" y="3147256"/>
            <a:ext cx="2183632" cy="2202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9C6634-06BF-473C-A999-A7C904A0EF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0" t="3501" r="2329"/>
          <a:stretch/>
        </p:blipFill>
        <p:spPr>
          <a:xfrm>
            <a:off x="1115616" y="3075249"/>
            <a:ext cx="3699302" cy="2380322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8484" y="1988840"/>
            <a:ext cx="28015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more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expensive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995129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>
                <a:latin typeface="Calibri" panose="020F0502020204030204" pitchFamily="34" charset="0"/>
              </a:rPr>
              <a:t>A </a:t>
            </a:r>
            <a:r>
              <a:rPr lang="en-US" sz="2800" dirty="0">
                <a:latin typeface="Calibri" panose="020F0502020204030204" pitchFamily="34" charset="0"/>
              </a:rPr>
              <a:t>car is </a:t>
            </a:r>
            <a:r>
              <a:rPr lang="en-US" sz="2800" dirty="0" smtClean="0">
                <a:latin typeface="Calibri" panose="020F0502020204030204" pitchFamily="34" charset="0"/>
              </a:rPr>
              <a:t>_______________ </a:t>
            </a:r>
            <a:r>
              <a:rPr lang="en-US" sz="2800" dirty="0">
                <a:latin typeface="Calibri" panose="020F0502020204030204" pitchFamily="34" charset="0"/>
              </a:rPr>
              <a:t>than a </a:t>
            </a:r>
            <a:r>
              <a:rPr lang="en-US" sz="2800" dirty="0" smtClean="0">
                <a:latin typeface="Calibri" panose="020F0502020204030204" pitchFamily="34" charset="0"/>
              </a:rPr>
              <a:t>bicycle. (</a:t>
            </a:r>
            <a:r>
              <a:rPr lang="en-US" sz="2800" b="1" dirty="0" smtClean="0">
                <a:latin typeface="Calibri" panose="020F0502020204030204" pitchFamily="34" charset="0"/>
              </a:rPr>
              <a:t>expensive</a:t>
            </a:r>
            <a:r>
              <a:rPr lang="en-US" sz="2800" dirty="0" smtClean="0">
                <a:latin typeface="Calibri" panose="020F0502020204030204" pitchFamily="34" charset="0"/>
              </a:rPr>
              <a:t>) </a:t>
            </a:r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2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37A5C-A39B-4934-AEFA-FEA0976BCB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5" t="1330"/>
          <a:stretch/>
        </p:blipFill>
        <p:spPr>
          <a:xfrm>
            <a:off x="3503374" y="3140968"/>
            <a:ext cx="2137252" cy="278105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1988840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>
                <a:latin typeface="Calibri" panose="020F0502020204030204" pitchFamily="34" charset="0"/>
              </a:rPr>
              <a:t>My </a:t>
            </a:r>
            <a:r>
              <a:rPr lang="en-US" sz="2800" dirty="0">
                <a:latin typeface="Calibri" panose="020F0502020204030204" pitchFamily="34" charset="0"/>
              </a:rPr>
              <a:t>suitcase is __________ as yours. </a:t>
            </a:r>
            <a:r>
              <a:rPr lang="en-US" sz="2800" dirty="0" smtClean="0">
                <a:latin typeface="Calibri" panose="020F0502020204030204" pitchFamily="34" charset="0"/>
              </a:rPr>
              <a:t>(</a:t>
            </a:r>
            <a:r>
              <a:rPr lang="en-US" sz="2800" b="1" dirty="0" smtClean="0">
                <a:latin typeface="Calibri" panose="020F0502020204030204" pitchFamily="34" charset="0"/>
              </a:rPr>
              <a:t>big</a:t>
            </a:r>
            <a:r>
              <a:rPr lang="en-US" sz="2800" dirty="0" smtClean="0">
                <a:latin typeface="Calibri" panose="020F0502020204030204" pitchFamily="34" charset="0"/>
              </a:rPr>
              <a:t>)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9872" y="1999011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as </a:t>
            </a:r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big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87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EFF5AE-72F5-49DD-AFD7-62F448F7B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945608"/>
            <a:ext cx="1301629" cy="23757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093642-2E59-4E0B-B84F-7A739F2967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1" t="2814"/>
          <a:stretch/>
        </p:blipFill>
        <p:spPr>
          <a:xfrm>
            <a:off x="4572000" y="2951669"/>
            <a:ext cx="3291984" cy="248662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995129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>
                <a:latin typeface="Calibri" panose="020F0502020204030204" pitchFamily="34" charset="0"/>
              </a:rPr>
              <a:t>Portugal </a:t>
            </a:r>
            <a:r>
              <a:rPr lang="en-US" sz="2800" dirty="0">
                <a:latin typeface="Calibri" panose="020F0502020204030204" pitchFamily="34" charset="0"/>
              </a:rPr>
              <a:t>is __________ than Spain</a:t>
            </a:r>
            <a:r>
              <a:rPr lang="en-US" sz="2800" dirty="0" smtClean="0">
                <a:latin typeface="Calibri" panose="020F0502020204030204" pitchFamily="34" charset="0"/>
              </a:rPr>
              <a:t>. (</a:t>
            </a:r>
            <a:r>
              <a:rPr lang="en-US" sz="2800" b="1" dirty="0" smtClean="0">
                <a:latin typeface="Calibri" panose="020F0502020204030204" pitchFamily="34" charset="0"/>
              </a:rPr>
              <a:t>small</a:t>
            </a:r>
            <a:r>
              <a:rPr lang="en-US" sz="2800" dirty="0" smtClean="0">
                <a:latin typeface="Calibri" panose="020F0502020204030204" pitchFamily="34" charset="0"/>
              </a:rPr>
              <a:t>)</a:t>
            </a:r>
            <a:r>
              <a:rPr lang="en-US" sz="2800" dirty="0">
                <a:latin typeface="Calibri" panose="020F0502020204030204" pitchFamily="34" charset="0"/>
              </a:rPr>
              <a:t>	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09092" y="1988840"/>
            <a:ext cx="18722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smaller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5576" y="1988840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800" dirty="0" smtClean="0">
                <a:latin typeface="Calibri" panose="020F0502020204030204" pitchFamily="34" charset="0"/>
              </a:rPr>
              <a:t>Beach </a:t>
            </a:r>
            <a:r>
              <a:rPr lang="en-US" sz="2800" dirty="0">
                <a:latin typeface="Calibri" panose="020F0502020204030204" pitchFamily="34" charset="0"/>
              </a:rPr>
              <a:t>holidays are </a:t>
            </a:r>
            <a:r>
              <a:rPr lang="en-US" sz="2800" dirty="0" smtClean="0">
                <a:latin typeface="Calibri" panose="020F0502020204030204" pitchFamily="34" charset="0"/>
              </a:rPr>
              <a:t>_______________ </a:t>
            </a:r>
            <a:r>
              <a:rPr lang="en-US" sz="2800" dirty="0">
                <a:latin typeface="Calibri" panose="020F0502020204030204" pitchFamily="34" charset="0"/>
              </a:rPr>
              <a:t>than mountain holidays. </a:t>
            </a:r>
            <a:r>
              <a:rPr lang="en-US" sz="2800" dirty="0" smtClean="0">
                <a:latin typeface="Calibri" panose="020F0502020204030204" pitchFamily="34" charset="0"/>
              </a:rPr>
              <a:t>(</a:t>
            </a:r>
            <a:r>
              <a:rPr lang="en-US" sz="2800" b="1" dirty="0" smtClean="0">
                <a:latin typeface="Calibri" panose="020F0502020204030204" pitchFamily="34" charset="0"/>
              </a:rPr>
              <a:t>popular</a:t>
            </a:r>
            <a:r>
              <a:rPr lang="en-US" sz="2800" dirty="0" smtClean="0">
                <a:latin typeface="Calibri" panose="020F0502020204030204" pitchFamily="34" charset="0"/>
              </a:rPr>
              <a:t>) </a:t>
            </a: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F6E533-903F-4681-BC61-D4B14E1064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4" t="3129"/>
          <a:stretch/>
        </p:blipFill>
        <p:spPr>
          <a:xfrm>
            <a:off x="4716015" y="3212977"/>
            <a:ext cx="3419295" cy="2229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4640DE-8D5E-443C-86F7-A3825245AE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3" t="3992"/>
          <a:stretch/>
        </p:blipFill>
        <p:spPr>
          <a:xfrm>
            <a:off x="1043608" y="3212976"/>
            <a:ext cx="3374376" cy="2209659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83568" y="692697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9268" y="1998838"/>
            <a:ext cx="28169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more popular</a:t>
            </a:r>
          </a:p>
        </p:txBody>
      </p:sp>
    </p:spTree>
    <p:extLst>
      <p:ext uri="{BB962C8B-B14F-4D97-AF65-F5344CB8AC3E}">
        <p14:creationId xmlns:p14="http://schemas.microsoft.com/office/powerpoint/2010/main" val="253331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E54F9D-84A1-41BC-A8C6-703ECE7EA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2875"/>
          <a:stretch/>
        </p:blipFill>
        <p:spPr>
          <a:xfrm>
            <a:off x="2771800" y="3356992"/>
            <a:ext cx="3677174" cy="2432359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727684" y="1340768"/>
            <a:ext cx="5688632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Congratulations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1660" y="2204864"/>
            <a:ext cx="61206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</a:rPr>
              <a:t>Now your English is much </a:t>
            </a:r>
            <a:r>
              <a:rPr lang="en-US" sz="2800" b="1" dirty="0">
                <a:latin typeface="Calibri" panose="020F0502020204030204" pitchFamily="34" charset="0"/>
              </a:rPr>
              <a:t>better</a:t>
            </a:r>
            <a:r>
              <a:rPr lang="en-US" sz="2800" dirty="0">
                <a:latin typeface="Calibri" panose="020F0502020204030204" pitchFamily="34" charset="0"/>
              </a:rPr>
              <a:t> than it was last year!</a:t>
            </a:r>
          </a:p>
          <a:p>
            <a:pPr algn="ctr"/>
            <a:endParaRPr lang="en-US" sz="2800" dirty="0">
              <a:latin typeface="Calibri" panose="020F0502020204030204" pitchFamily="34" charset="0"/>
            </a:endParaRPr>
          </a:p>
          <a:p>
            <a:pPr algn="ctr"/>
            <a:endParaRPr lang="en-US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32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3600</TotalTime>
  <Words>287</Words>
  <Application>Microsoft Office PowerPoint</Application>
  <PresentationFormat>On-screen Show (4:3)</PresentationFormat>
  <Paragraphs>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Aharoni</vt:lpstr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242</cp:revision>
  <dcterms:created xsi:type="dcterms:W3CDTF">2012-06-11T12:30:49Z</dcterms:created>
  <dcterms:modified xsi:type="dcterms:W3CDTF">2018-06-06T16:17:26Z</dcterms:modified>
</cp:coreProperties>
</file>