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6" r:id="rId1"/>
  </p:sldMasterIdLst>
  <p:notesMasterIdLst>
    <p:notesMasterId r:id="rId17"/>
  </p:notesMasterIdLst>
  <p:sldIdLst>
    <p:sldId id="277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32" r:id="rId12"/>
    <p:sldId id="333" r:id="rId13"/>
    <p:sldId id="328" r:id="rId14"/>
    <p:sldId id="329" r:id="rId15"/>
    <p:sldId id="278" r:id="rId16"/>
  </p:sldIdLst>
  <p:sldSz cx="9144000" cy="6858000" type="screen4x3"/>
  <p:notesSz cx="6858000" cy="9144000"/>
  <p:embeddedFontLst>
    <p:embeddedFont>
      <p:font typeface="Wingdings 2" panose="05020102010507070707" pitchFamily="18" charset="2"/>
      <p:regular r:id="rId18"/>
    </p:embeddedFont>
    <p:embeddedFont>
      <p:font typeface="Verdana" panose="020B0604030504040204" pitchFamily="3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sto MT" panose="02040603050505030304" pitchFamily="18" charset="0"/>
      <p:regular r:id="rId27"/>
      <p:bold r:id="rId28"/>
      <p:italic r:id="rId29"/>
      <p:boldItalic r:id="rId30"/>
    </p:embeddedFont>
    <p:embeddedFont>
      <p:font typeface="Arabic Typesetting" panose="03020402040406030203" pitchFamily="66" charset="-78"/>
      <p:regular r:id="rId31"/>
    </p:embeddedFont>
    <p:embeddedFont>
      <p:font typeface="Constantia" panose="02030602050306030303" pitchFamily="18" charset="0"/>
      <p:regular r:id="rId32"/>
      <p:bold r:id="rId33"/>
      <p:italic r:id="rId34"/>
      <p:boldItalic r:id="rId35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431" userDrawn="1">
          <p15:clr>
            <a:srgbClr val="A4A3A4"/>
          </p15:clr>
        </p15:guide>
        <p15:guide id="4" orient="horz" pos="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58"/>
    <a:srgbClr val="009999"/>
    <a:srgbClr val="006666"/>
    <a:srgbClr val="595959"/>
    <a:srgbClr val="174F69"/>
    <a:srgbClr val="E8EFEE"/>
    <a:srgbClr val="A20000"/>
    <a:srgbClr val="009592"/>
    <a:srgbClr val="FEFEFE"/>
    <a:srgbClr val="00A8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1974" y="174"/>
      </p:cViewPr>
      <p:guideLst>
        <p:guide orient="horz" pos="2160"/>
        <p:guide pos="2880"/>
        <p:guide pos="431"/>
        <p:guide orient="horz" pos="5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06/06/2018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332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223410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6CED6E-0E18-46A1-85C4-058EC53316BA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06/06/2018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307AAEB-88AC-4D02-B9D6-089AF491561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11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BE61DB-98C3-4DB9-8C0C-1DF09D10E68C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06/06/2018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8AE52A7-76FC-4E79-8C00-01D8724FB16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69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151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22" r:id="rId4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6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2C1975-DCB6-43E8-BFE0-23D3B77ADDF2}"/>
              </a:ext>
            </a:extLst>
          </p:cNvPr>
          <p:cNvSpPr txBox="1"/>
          <p:nvPr/>
        </p:nvSpPr>
        <p:spPr>
          <a:xfrm>
            <a:off x="4230710" y="3088515"/>
            <a:ext cx="65" cy="2077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sz="1350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67544" y="2060848"/>
            <a:ext cx="8208912" cy="1431174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4400" b="1" dirty="0" err="1">
                <a:solidFill>
                  <a:srgbClr val="005A58"/>
                </a:solidFill>
              </a:rPr>
              <a:t>Past</a:t>
            </a:r>
            <a:r>
              <a:rPr lang="pt-PT" sz="4400" b="1" dirty="0">
                <a:solidFill>
                  <a:srgbClr val="005A58"/>
                </a:solidFill>
              </a:rPr>
              <a:t> </a:t>
            </a:r>
            <a:r>
              <a:rPr lang="pt-PT" sz="4400" b="1" dirty="0" err="1" smtClean="0">
                <a:solidFill>
                  <a:srgbClr val="005A58"/>
                </a:solidFill>
              </a:rPr>
              <a:t>simple</a:t>
            </a:r>
            <a:r>
              <a:rPr lang="pt-PT" sz="4400" b="1" dirty="0" smtClean="0">
                <a:solidFill>
                  <a:srgbClr val="005A58"/>
                </a:solidFill>
              </a:rPr>
              <a:t/>
            </a:r>
            <a:br>
              <a:rPr lang="pt-PT" sz="4400" b="1" dirty="0" smtClean="0">
                <a:solidFill>
                  <a:srgbClr val="005A58"/>
                </a:solidFill>
              </a:rPr>
            </a:br>
            <a:r>
              <a:rPr lang="pt-PT" sz="4400" dirty="0">
                <a:solidFill>
                  <a:schemeClr val="tx1"/>
                </a:solidFill>
              </a:rPr>
              <a:t>Irregular </a:t>
            </a:r>
            <a:r>
              <a:rPr lang="pt-PT" sz="4400" dirty="0" err="1">
                <a:solidFill>
                  <a:schemeClr val="tx1"/>
                </a:solidFill>
              </a:rPr>
              <a:t>verbs</a:t>
            </a:r>
            <a:endParaRPr lang="pt-PT" sz="3600" dirty="0">
              <a:solidFill>
                <a:schemeClr val="tx1"/>
              </a:solidFill>
            </a:endParaRPr>
          </a:p>
          <a:p>
            <a:pPr algn="ctr"/>
            <a:endParaRPr lang="pt-PT" sz="44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270652" y="2492896"/>
            <a:ext cx="792088" cy="1296144"/>
            <a:chOff x="1115616" y="4492886"/>
            <a:chExt cx="792088" cy="1296144"/>
          </a:xfrm>
        </p:grpSpPr>
        <p:sp>
          <p:nvSpPr>
            <p:cNvPr id="6" name="Rounded Rectangle 5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do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did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07704" y="3177265"/>
            <a:ext cx="792088" cy="1296144"/>
            <a:chOff x="1115616" y="4492886"/>
            <a:chExt cx="792088" cy="1296144"/>
          </a:xfrm>
        </p:grpSpPr>
        <p:sp>
          <p:nvSpPr>
            <p:cNvPr id="19" name="Rounded Rectangle 18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make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made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627784" y="4005064"/>
            <a:ext cx="792088" cy="1296144"/>
            <a:chOff x="1115616" y="4492886"/>
            <a:chExt cx="792088" cy="1296144"/>
          </a:xfrm>
        </p:grpSpPr>
        <p:sp>
          <p:nvSpPr>
            <p:cNvPr id="25" name="Rounded Rectangle 24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eat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ate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796136" y="4005064"/>
            <a:ext cx="792088" cy="1296144"/>
            <a:chOff x="1115616" y="4492886"/>
            <a:chExt cx="792088" cy="1296144"/>
          </a:xfrm>
        </p:grpSpPr>
        <p:sp>
          <p:nvSpPr>
            <p:cNvPr id="31" name="Rounded Rectangle 30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go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went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516216" y="3177265"/>
            <a:ext cx="792088" cy="1296144"/>
            <a:chOff x="1115616" y="4492886"/>
            <a:chExt cx="792088" cy="1296144"/>
          </a:xfrm>
        </p:grpSpPr>
        <p:sp>
          <p:nvSpPr>
            <p:cNvPr id="37" name="Rounded Rectangle 36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have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had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236296" y="2492896"/>
            <a:ext cx="792088" cy="1296144"/>
            <a:chOff x="1115616" y="4492886"/>
            <a:chExt cx="792088" cy="1296144"/>
          </a:xfrm>
        </p:grpSpPr>
        <p:sp>
          <p:nvSpPr>
            <p:cNvPr id="43" name="Rounded Rectangle 42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drink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drank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11059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412776"/>
            <a:ext cx="7958708" cy="5040560"/>
          </a:xfrm>
        </p:spPr>
        <p:txBody>
          <a:bodyPr/>
          <a:lstStyle/>
          <a:p>
            <a:pPr marL="0" indent="0">
              <a:buNone/>
            </a:pPr>
            <a:r>
              <a:rPr lang="pt-PT" sz="2400" dirty="0" err="1">
                <a:latin typeface="Calibri" panose="020F0502020204030204" pitchFamily="34" charset="0"/>
              </a:rPr>
              <a:t>It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is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used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with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finished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actions</a:t>
            </a:r>
            <a:r>
              <a:rPr lang="pt-PT" sz="2400" dirty="0">
                <a:latin typeface="Calibri" panose="020F0502020204030204" pitchFamily="34" charset="0"/>
              </a:rPr>
              <a:t> in </a:t>
            </a:r>
            <a:r>
              <a:rPr lang="pt-PT" sz="2400" dirty="0" err="1">
                <a:latin typeface="Calibri" panose="020F0502020204030204" pitchFamily="34" charset="0"/>
              </a:rPr>
              <a:t>the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past</a:t>
            </a:r>
            <a:r>
              <a:rPr lang="pt-PT" sz="2400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pt-PT" sz="24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400" dirty="0" smtClean="0">
                <a:latin typeface="Calibri" panose="020F0502020204030204" pitchFamily="34" charset="0"/>
              </a:rPr>
              <a:t>	   x</a:t>
            </a: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400" dirty="0">
                <a:latin typeface="Calibri" panose="020F0502020204030204" pitchFamily="34" charset="0"/>
              </a:rPr>
              <a:t>	</a:t>
            </a:r>
            <a:r>
              <a:rPr lang="pt-PT" sz="2400" dirty="0" err="1" smtClean="0">
                <a:latin typeface="Calibri" panose="020F0502020204030204" pitchFamily="34" charset="0"/>
              </a:rPr>
              <a:t>Past</a:t>
            </a:r>
            <a:r>
              <a:rPr lang="pt-PT" sz="2400" dirty="0">
                <a:latin typeface="Calibri" panose="020F0502020204030204" pitchFamily="34" charset="0"/>
              </a:rPr>
              <a:t>		</a:t>
            </a:r>
            <a:r>
              <a:rPr lang="pt-PT" sz="2400" dirty="0" smtClean="0">
                <a:latin typeface="Calibri" panose="020F0502020204030204" pitchFamily="34" charset="0"/>
              </a:rPr>
              <a:t>       </a:t>
            </a:r>
            <a:r>
              <a:rPr lang="pt-PT" sz="2400" dirty="0" err="1" smtClean="0">
                <a:latin typeface="Calibri" panose="020F0502020204030204" pitchFamily="34" charset="0"/>
              </a:rPr>
              <a:t>Present</a:t>
            </a:r>
            <a:r>
              <a:rPr lang="pt-PT" sz="2400" dirty="0">
                <a:latin typeface="Calibri" panose="020F0502020204030204" pitchFamily="34" charset="0"/>
              </a:rPr>
              <a:t>	</a:t>
            </a:r>
            <a:r>
              <a:rPr lang="pt-PT" sz="2400" dirty="0" smtClean="0">
                <a:latin typeface="Calibri" panose="020F0502020204030204" pitchFamily="34" charset="0"/>
              </a:rPr>
              <a:t>          Future</a:t>
            </a: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Time </a:t>
            </a:r>
            <a:r>
              <a:rPr lang="pt-PT" sz="24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expressions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: </a:t>
            </a:r>
          </a:p>
          <a:p>
            <a:pPr marL="0" indent="0">
              <a:buNone/>
            </a:pPr>
            <a:r>
              <a:rPr lang="pt-PT" sz="2400" b="1" dirty="0" err="1">
                <a:latin typeface="Calibri" panose="020F0502020204030204" pitchFamily="34" charset="0"/>
              </a:rPr>
              <a:t>yesterday</a:t>
            </a:r>
            <a:r>
              <a:rPr lang="pt-PT" sz="2400" b="1" dirty="0">
                <a:latin typeface="Calibri" panose="020F0502020204030204" pitchFamily="34" charset="0"/>
              </a:rPr>
              <a:t>, </a:t>
            </a:r>
            <a:r>
              <a:rPr lang="pt-PT" sz="2400" b="1" dirty="0" err="1">
                <a:latin typeface="Calibri" panose="020F0502020204030204" pitchFamily="34" charset="0"/>
              </a:rPr>
              <a:t>last</a:t>
            </a:r>
            <a:r>
              <a:rPr lang="pt-PT" sz="2400" b="1" dirty="0">
                <a:latin typeface="Calibri" panose="020F0502020204030204" pitchFamily="34" charset="0"/>
              </a:rPr>
              <a:t> </a:t>
            </a:r>
            <a:r>
              <a:rPr lang="pt-PT" sz="2400" b="1" dirty="0" err="1">
                <a:latin typeface="Calibri" panose="020F0502020204030204" pitchFamily="34" charset="0"/>
              </a:rPr>
              <a:t>week</a:t>
            </a:r>
            <a:r>
              <a:rPr lang="pt-PT" sz="2400" b="1" dirty="0">
                <a:latin typeface="Calibri" panose="020F0502020204030204" pitchFamily="34" charset="0"/>
              </a:rPr>
              <a:t>/</a:t>
            </a:r>
            <a:r>
              <a:rPr lang="pt-PT" sz="2400" b="1" dirty="0" err="1">
                <a:latin typeface="Calibri" panose="020F0502020204030204" pitchFamily="34" charset="0"/>
              </a:rPr>
              <a:t>month</a:t>
            </a:r>
            <a:r>
              <a:rPr lang="pt-PT" sz="2400" b="1" dirty="0">
                <a:latin typeface="Calibri" panose="020F0502020204030204" pitchFamily="34" charset="0"/>
              </a:rPr>
              <a:t>/</a:t>
            </a:r>
            <a:r>
              <a:rPr lang="pt-PT" sz="2400" b="1" dirty="0" err="1">
                <a:latin typeface="Calibri" panose="020F0502020204030204" pitchFamily="34" charset="0"/>
              </a:rPr>
              <a:t>year</a:t>
            </a:r>
            <a:r>
              <a:rPr lang="pt-PT" sz="2400" b="1" dirty="0">
                <a:latin typeface="Calibri" panose="020F0502020204030204" pitchFamily="34" charset="0"/>
              </a:rPr>
              <a:t>, a </a:t>
            </a:r>
            <a:r>
              <a:rPr lang="pt-PT" sz="2400" b="1" dirty="0" err="1">
                <a:latin typeface="Calibri" panose="020F0502020204030204" pitchFamily="34" charset="0"/>
              </a:rPr>
              <a:t>year</a:t>
            </a:r>
            <a:r>
              <a:rPr lang="pt-PT" sz="2400" b="1" dirty="0">
                <a:latin typeface="Calibri" panose="020F0502020204030204" pitchFamily="34" charset="0"/>
              </a:rPr>
              <a:t> ago, in 2010</a:t>
            </a:r>
          </a:p>
          <a:p>
            <a:pPr marL="0" indent="0">
              <a:buNone/>
            </a:pPr>
            <a:r>
              <a:rPr lang="pt-PT" sz="24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Example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pt-PT" sz="2400" b="1" i="1" dirty="0" err="1">
                <a:latin typeface="Calibri" panose="020F0502020204030204" pitchFamily="34" charset="0"/>
              </a:rPr>
              <a:t>He</a:t>
            </a:r>
            <a:r>
              <a:rPr lang="pt-PT" sz="2400" b="1" i="1" dirty="0">
                <a:latin typeface="Calibri" panose="020F0502020204030204" pitchFamily="34" charset="0"/>
              </a:rPr>
              <a:t> came </a:t>
            </a:r>
            <a:r>
              <a:rPr lang="pt-PT" sz="2400" b="1" i="1" dirty="0" err="1">
                <a:latin typeface="Calibri" panose="020F0502020204030204" pitchFamily="34" charset="0"/>
              </a:rPr>
              <a:t>here</a:t>
            </a:r>
            <a:r>
              <a:rPr lang="pt-PT" sz="2400" b="1" i="1" dirty="0">
                <a:latin typeface="Calibri" panose="020F0502020204030204" pitchFamily="34" charset="0"/>
              </a:rPr>
              <a:t> </a:t>
            </a:r>
            <a:r>
              <a:rPr lang="pt-PT" sz="2400" b="1" i="1" dirty="0" err="1">
                <a:latin typeface="Calibri" panose="020F0502020204030204" pitchFamily="34" charset="0"/>
              </a:rPr>
              <a:t>last</a:t>
            </a:r>
            <a:r>
              <a:rPr lang="pt-PT" sz="2400" b="1" i="1" dirty="0">
                <a:latin typeface="Calibri" panose="020F0502020204030204" pitchFamily="34" charset="0"/>
              </a:rPr>
              <a:t> </a:t>
            </a:r>
            <a:r>
              <a:rPr lang="pt-PT" sz="2400" b="1" i="1" dirty="0" err="1">
                <a:latin typeface="Calibri" panose="020F0502020204030204" pitchFamily="34" charset="0"/>
              </a:rPr>
              <a:t>week</a:t>
            </a:r>
            <a:r>
              <a:rPr lang="pt-PT" sz="2400" b="1" i="1" dirty="0">
                <a:latin typeface="Calibri" panose="020F0502020204030204" pitchFamily="34" charset="0"/>
              </a:rPr>
              <a:t> </a:t>
            </a:r>
            <a:r>
              <a:rPr lang="pt-PT" sz="2400" b="1" i="1" dirty="0" err="1">
                <a:latin typeface="Calibri" panose="020F0502020204030204" pitchFamily="34" charset="0"/>
              </a:rPr>
              <a:t>and</a:t>
            </a:r>
            <a:r>
              <a:rPr lang="pt-PT" sz="2400" b="1" i="1" dirty="0">
                <a:latin typeface="Calibri" panose="020F0502020204030204" pitchFamily="34" charset="0"/>
              </a:rPr>
              <a:t> </a:t>
            </a:r>
            <a:r>
              <a:rPr lang="pt-PT" sz="2400" b="1" i="1" dirty="0" err="1">
                <a:latin typeface="Calibri" panose="020F0502020204030204" pitchFamily="34" charset="0"/>
              </a:rPr>
              <a:t>went</a:t>
            </a:r>
            <a:r>
              <a:rPr lang="pt-PT" sz="2400" b="1" i="1" dirty="0">
                <a:latin typeface="Calibri" panose="020F0502020204030204" pitchFamily="34" charset="0"/>
              </a:rPr>
              <a:t> </a:t>
            </a:r>
            <a:r>
              <a:rPr lang="pt-PT" sz="2400" b="1" i="1" dirty="0" err="1">
                <a:latin typeface="Calibri" panose="020F0502020204030204" pitchFamily="34" charset="0"/>
              </a:rPr>
              <a:t>home</a:t>
            </a:r>
            <a:r>
              <a:rPr lang="pt-PT" sz="2400" b="1" i="1" dirty="0">
                <a:latin typeface="Calibri" panose="020F0502020204030204" pitchFamily="34" charset="0"/>
              </a:rPr>
              <a:t> </a:t>
            </a:r>
            <a:r>
              <a:rPr lang="pt-PT" sz="2400" b="1" i="1" dirty="0" err="1">
                <a:latin typeface="Calibri" panose="020F0502020204030204" pitchFamily="34" charset="0"/>
              </a:rPr>
              <a:t>yesterday</a:t>
            </a:r>
            <a:r>
              <a:rPr lang="pt-PT" sz="2400" b="1" i="1" dirty="0">
                <a:latin typeface="Calibri" panose="020F0502020204030204" pitchFamily="34" charset="0"/>
              </a:rPr>
              <a:t>.</a:t>
            </a:r>
            <a:endParaRPr lang="pt-PT" sz="24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400" b="1" dirty="0">
              <a:latin typeface="Calibri" panose="020F050202020403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83568" y="692697"/>
            <a:ext cx="302433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Past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simple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Seta para a direita 6"/>
          <p:cNvSpPr/>
          <p:nvPr/>
        </p:nvSpPr>
        <p:spPr>
          <a:xfrm>
            <a:off x="1259633" y="2742437"/>
            <a:ext cx="6480720" cy="326523"/>
          </a:xfrm>
          <a:prstGeom prst="rightArrow">
            <a:avLst/>
          </a:prstGeom>
          <a:solidFill>
            <a:srgbClr val="009592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>
              <a:solidFill>
                <a:prstClr val="white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272363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7" y="1495796"/>
            <a:ext cx="7852039" cy="20052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PT" sz="2400" dirty="0" err="1">
                <a:latin typeface="Calibri" panose="020F0502020204030204" pitchFamily="34" charset="0"/>
              </a:rPr>
              <a:t>Unlike</a:t>
            </a:r>
            <a:r>
              <a:rPr lang="pt-PT" sz="2400" dirty="0">
                <a:latin typeface="Calibri" panose="020F0502020204030204" pitchFamily="34" charset="0"/>
              </a:rPr>
              <a:t> regular </a:t>
            </a:r>
            <a:r>
              <a:rPr lang="pt-PT" sz="2400" dirty="0" err="1">
                <a:latin typeface="Calibri" panose="020F0502020204030204" pitchFamily="34" charset="0"/>
              </a:rPr>
              <a:t>verbs</a:t>
            </a:r>
            <a:r>
              <a:rPr lang="pt-PT" sz="2400" dirty="0">
                <a:latin typeface="Calibri" panose="020F0502020204030204" pitchFamily="34" charset="0"/>
              </a:rPr>
              <a:t>, irregular </a:t>
            </a:r>
            <a:r>
              <a:rPr lang="pt-PT" sz="2400" dirty="0" err="1">
                <a:latin typeface="Calibri" panose="020F0502020204030204" pitchFamily="34" charset="0"/>
              </a:rPr>
              <a:t>verbs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form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their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past</a:t>
            </a:r>
            <a:r>
              <a:rPr lang="pt-PT" sz="2400" dirty="0">
                <a:latin typeface="Calibri" panose="020F0502020204030204" pitchFamily="34" charset="0"/>
              </a:rPr>
              <a:t> in </a:t>
            </a:r>
            <a:r>
              <a:rPr lang="pt-PT" sz="2400" dirty="0" err="1">
                <a:latin typeface="Calibri" panose="020F0502020204030204" pitchFamily="34" charset="0"/>
              </a:rPr>
              <a:t>different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ways</a:t>
            </a:r>
            <a:r>
              <a:rPr lang="pt-PT" sz="2400" dirty="0">
                <a:latin typeface="Calibri" panose="020F0502020204030204" pitchFamily="34" charset="0"/>
              </a:rPr>
              <a:t>. </a:t>
            </a:r>
            <a:r>
              <a:rPr lang="pt-PT" sz="2400" dirty="0" err="1">
                <a:latin typeface="Calibri" panose="020F0502020204030204" pitchFamily="34" charset="0"/>
              </a:rPr>
              <a:t>Sometimes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the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pronunciation</a:t>
            </a:r>
            <a:r>
              <a:rPr lang="pt-PT" sz="2400" dirty="0">
                <a:latin typeface="Calibri" panose="020F0502020204030204" pitchFamily="34" charset="0"/>
              </a:rPr>
              <a:t> does </a:t>
            </a:r>
            <a:r>
              <a:rPr lang="pt-PT" sz="2400" dirty="0" err="1">
                <a:latin typeface="Calibri" panose="020F0502020204030204" pitchFamily="34" charset="0"/>
              </a:rPr>
              <a:t>not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correspond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with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the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spelling</a:t>
            </a:r>
            <a:r>
              <a:rPr lang="pt-PT" sz="2400" dirty="0">
                <a:latin typeface="Calibri" panose="020F0502020204030204" pitchFamily="34" charset="0"/>
              </a:rPr>
              <a:t>. </a:t>
            </a:r>
            <a:r>
              <a:rPr lang="pt-PT" sz="2400" dirty="0" err="1">
                <a:latin typeface="Calibri" panose="020F0502020204030204" pitchFamily="34" charset="0"/>
              </a:rPr>
              <a:t>Occasionally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there</a:t>
            </a:r>
            <a:r>
              <a:rPr lang="pt-PT" sz="2400" dirty="0">
                <a:latin typeface="Calibri" panose="020F0502020204030204" pitchFamily="34" charset="0"/>
              </a:rPr>
              <a:t> are </a:t>
            </a:r>
            <a:r>
              <a:rPr lang="pt-PT" sz="2400" dirty="0" err="1">
                <a:latin typeface="Calibri" panose="020F0502020204030204" pitchFamily="34" charset="0"/>
              </a:rPr>
              <a:t>two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acceptable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pronunciations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even</a:t>
            </a:r>
            <a:r>
              <a:rPr lang="pt-PT" sz="2400" dirty="0">
                <a:latin typeface="Calibri" panose="020F0502020204030204" pitchFamily="34" charset="0"/>
              </a:rPr>
              <a:t> in standard </a:t>
            </a:r>
            <a:r>
              <a:rPr lang="pt-PT" sz="2400" dirty="0" err="1">
                <a:latin typeface="Calibri" panose="020F0502020204030204" pitchFamily="34" charset="0"/>
              </a:rPr>
              <a:t>forms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of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English</a:t>
            </a:r>
            <a:r>
              <a:rPr lang="pt-PT" sz="2400" dirty="0" smtClean="0">
                <a:latin typeface="Calibri" panose="020F0502020204030204" pitchFamily="34" charset="0"/>
              </a:rPr>
              <a:t>.</a:t>
            </a:r>
            <a:endParaRPr lang="pt-PT" sz="2400" dirty="0">
              <a:latin typeface="Calibri" panose="020F0502020204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312368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Irregular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verbs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4" name="Down Arrow 3"/>
          <p:cNvSpPr/>
          <p:nvPr/>
        </p:nvSpPr>
        <p:spPr>
          <a:xfrm rot="15913205">
            <a:off x="6754420" y="2807472"/>
            <a:ext cx="822546" cy="2845759"/>
          </a:xfrm>
          <a:prstGeom prst="downArrow">
            <a:avLst>
              <a:gd name="adj1" fmla="val 50000"/>
              <a:gd name="adj2" fmla="val 54447"/>
            </a:avLst>
          </a:prstGeom>
          <a:solidFill>
            <a:srgbClr val="009999"/>
          </a:solidFill>
          <a:ln w="15875">
            <a:solidFill>
              <a:srgbClr val="005A58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Down Arrow 10"/>
          <p:cNvSpPr/>
          <p:nvPr/>
        </p:nvSpPr>
        <p:spPr>
          <a:xfrm rot="6368392">
            <a:off x="4011385" y="2952198"/>
            <a:ext cx="794143" cy="3149808"/>
          </a:xfrm>
          <a:prstGeom prst="downArrow">
            <a:avLst/>
          </a:prstGeom>
          <a:solidFill>
            <a:srgbClr val="009999"/>
          </a:solidFill>
          <a:ln w="15875">
            <a:solidFill>
              <a:srgbClr val="005A58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Down Arrow 11"/>
          <p:cNvSpPr/>
          <p:nvPr/>
        </p:nvSpPr>
        <p:spPr>
          <a:xfrm rot="17175607">
            <a:off x="6672845" y="4203631"/>
            <a:ext cx="856198" cy="2694942"/>
          </a:xfrm>
          <a:prstGeom prst="downArrow">
            <a:avLst/>
          </a:prstGeom>
          <a:solidFill>
            <a:srgbClr val="009999"/>
          </a:solidFill>
          <a:ln w="15875">
            <a:solidFill>
              <a:srgbClr val="005A58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Down Arrow 12"/>
          <p:cNvSpPr/>
          <p:nvPr/>
        </p:nvSpPr>
        <p:spPr>
          <a:xfrm rot="4872399">
            <a:off x="4136603" y="4165343"/>
            <a:ext cx="727161" cy="2915639"/>
          </a:xfrm>
          <a:prstGeom prst="downArrow">
            <a:avLst/>
          </a:prstGeom>
          <a:solidFill>
            <a:srgbClr val="009999"/>
          </a:solidFill>
          <a:ln w="15875">
            <a:solidFill>
              <a:srgbClr val="005A58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ounded Rectangle 13"/>
          <p:cNvSpPr/>
          <p:nvPr/>
        </p:nvSpPr>
        <p:spPr>
          <a:xfrm>
            <a:off x="5664207" y="3789040"/>
            <a:ext cx="347953" cy="2759678"/>
          </a:xfrm>
          <a:prstGeom prst="roundRect">
            <a:avLst>
              <a:gd name="adj" fmla="val 507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ctangle 6"/>
          <p:cNvSpPr/>
          <p:nvPr/>
        </p:nvSpPr>
        <p:spPr>
          <a:xfrm rot="21318619">
            <a:off x="5951380" y="4045885"/>
            <a:ext cx="2312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read/read/ri:d/-/</a:t>
            </a:r>
            <a:r>
              <a:rPr lang="pt-PT" b="1" dirty="0">
                <a:solidFill>
                  <a:schemeClr val="bg1"/>
                </a:solidFill>
                <a:latin typeface="Calibri" panose="020F0502020204030204" pitchFamily="34" charset="0"/>
              </a:rPr>
              <a:t>red/</a:t>
            </a:r>
          </a:p>
        </p:txBody>
      </p:sp>
      <p:sp>
        <p:nvSpPr>
          <p:cNvPr id="8" name="Rectangle 7"/>
          <p:cNvSpPr/>
          <p:nvPr/>
        </p:nvSpPr>
        <p:spPr>
          <a:xfrm rot="974569">
            <a:off x="3116857" y="4319775"/>
            <a:ext cx="2612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Calibri" panose="020F0502020204030204" pitchFamily="34" charset="0"/>
              </a:rPr>
              <a:t>write/wrote/raɪt/-/rǝʊt/</a:t>
            </a:r>
          </a:p>
        </p:txBody>
      </p:sp>
      <p:sp>
        <p:nvSpPr>
          <p:cNvPr id="9" name="Rectangle 8"/>
          <p:cNvSpPr/>
          <p:nvPr/>
        </p:nvSpPr>
        <p:spPr>
          <a:xfrm rot="971438">
            <a:off x="5955904" y="5355749"/>
            <a:ext cx="2248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Calibri" panose="020F0502020204030204" pitchFamily="34" charset="0"/>
              </a:rPr>
              <a:t>sing/sang/sɪŋ</a:t>
            </a:r>
            <a:r>
              <a:rPr lang="pt-PT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/-/sæŋ/</a:t>
            </a:r>
            <a:endParaRPr lang="pt-PT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21064679">
            <a:off x="3271711" y="5423435"/>
            <a:ext cx="2521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buy/bought/</a:t>
            </a:r>
            <a:r>
              <a:rPr lang="pt-PT" b="1" dirty="0">
                <a:solidFill>
                  <a:schemeClr val="bg1"/>
                </a:solidFill>
                <a:latin typeface="Calisto MT" panose="02040603050505030304" pitchFamily="18" charset="0"/>
                <a:cs typeface="Arabic Typesetting" panose="03020402040406030203" pitchFamily="66" charset="-78"/>
              </a:rPr>
              <a:t>baɪ</a:t>
            </a:r>
            <a:r>
              <a:rPr lang="pt-PT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/-/</a:t>
            </a:r>
            <a:r>
              <a:rPr lang="pt-PT" b="1" dirty="0">
                <a:solidFill>
                  <a:schemeClr val="bg1"/>
                </a:solidFill>
                <a:latin typeface="Calibri" panose="020F0502020204030204" pitchFamily="34" charset="0"/>
              </a:rPr>
              <a:t>bɔ:t/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580112" y="3864786"/>
            <a:ext cx="504056" cy="96989"/>
          </a:xfrm>
          <a:prstGeom prst="roundRect">
            <a:avLst/>
          </a:prstGeom>
          <a:solidFill>
            <a:srgbClr val="009999"/>
          </a:solidFill>
          <a:ln>
            <a:solidFill>
              <a:srgbClr val="005A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ounded Rectangle 15"/>
          <p:cNvSpPr/>
          <p:nvPr/>
        </p:nvSpPr>
        <p:spPr>
          <a:xfrm>
            <a:off x="5587344" y="6301777"/>
            <a:ext cx="504056" cy="96989"/>
          </a:xfrm>
          <a:prstGeom prst="roundRect">
            <a:avLst/>
          </a:prstGeom>
          <a:solidFill>
            <a:srgbClr val="009999"/>
          </a:solidFill>
          <a:ln>
            <a:solidFill>
              <a:srgbClr val="005A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220689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11" grpId="0" animBg="1"/>
      <p:bldP spid="12" grpId="0" animBg="1"/>
      <p:bldP spid="13" grpId="0" animBg="1"/>
      <p:bldP spid="14" grpId="0" animBg="1"/>
      <p:bldP spid="7" grpId="0"/>
      <p:bldP spid="8" grpId="0"/>
      <p:bldP spid="9" grpId="0"/>
      <p:bldP spid="10" grpId="0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412775"/>
            <a:ext cx="8280920" cy="50405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PT" sz="2300" dirty="0" err="1">
                <a:latin typeface="Calibri" panose="020F0502020204030204" pitchFamily="34" charset="0"/>
              </a:rPr>
              <a:t>It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is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the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same</a:t>
            </a:r>
            <a:r>
              <a:rPr lang="pt-PT" sz="2300" dirty="0">
                <a:latin typeface="Calibri" panose="020F0502020204030204" pitchFamily="34" charset="0"/>
              </a:rPr>
              <a:t> for </a:t>
            </a:r>
            <a:r>
              <a:rPr lang="pt-PT" sz="2800" b="1" dirty="0" err="1">
                <a:latin typeface="Calibri" panose="020F0502020204030204" pitchFamily="34" charset="0"/>
              </a:rPr>
              <a:t>all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the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persons</a:t>
            </a:r>
            <a:r>
              <a:rPr lang="pt-PT" sz="2300" dirty="0">
                <a:latin typeface="Calibri" panose="020F0502020204030204" pitchFamily="34" charset="0"/>
              </a:rPr>
              <a:t>. </a:t>
            </a:r>
            <a:r>
              <a:rPr lang="pt-PT" sz="2300" dirty="0" err="1">
                <a:latin typeface="Calibri" panose="020F0502020204030204" pitchFamily="34" charset="0"/>
              </a:rPr>
              <a:t>Sometimes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the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pronunciation</a:t>
            </a:r>
            <a:r>
              <a:rPr lang="pt-PT" sz="2300" dirty="0">
                <a:latin typeface="Calibri" panose="020F0502020204030204" pitchFamily="34" charset="0"/>
              </a:rPr>
              <a:t> does </a:t>
            </a:r>
            <a:r>
              <a:rPr lang="pt-PT" sz="2300" dirty="0" err="1">
                <a:latin typeface="Calibri" panose="020F0502020204030204" pitchFamily="34" charset="0"/>
              </a:rPr>
              <a:t>not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correspond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with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the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spelling</a:t>
            </a:r>
            <a:r>
              <a:rPr lang="pt-PT" sz="2300" dirty="0">
                <a:latin typeface="Calibri" panose="020F0502020204030204" pitchFamily="34" charset="0"/>
              </a:rPr>
              <a:t>. </a:t>
            </a:r>
            <a:r>
              <a:rPr lang="pt-PT" sz="2300" dirty="0" err="1">
                <a:latin typeface="Calibri" panose="020F0502020204030204" pitchFamily="34" charset="0"/>
              </a:rPr>
              <a:t>Occasionally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there</a:t>
            </a:r>
            <a:r>
              <a:rPr lang="pt-PT" sz="2300" dirty="0">
                <a:latin typeface="Calibri" panose="020F0502020204030204" pitchFamily="34" charset="0"/>
              </a:rPr>
              <a:t> are </a:t>
            </a:r>
            <a:r>
              <a:rPr lang="pt-PT" sz="2300" dirty="0" smtClean="0">
                <a:latin typeface="Calibri" panose="020F0502020204030204" pitchFamily="34" charset="0"/>
              </a:rPr>
              <a:t/>
            </a:r>
            <a:br>
              <a:rPr lang="pt-PT" sz="2300" dirty="0" smtClean="0">
                <a:latin typeface="Calibri" panose="020F0502020204030204" pitchFamily="34" charset="0"/>
              </a:rPr>
            </a:br>
            <a:r>
              <a:rPr lang="pt-PT" sz="2300" dirty="0" err="1" smtClean="0">
                <a:latin typeface="Calibri" panose="020F0502020204030204" pitchFamily="34" charset="0"/>
              </a:rPr>
              <a:t>two</a:t>
            </a:r>
            <a:r>
              <a:rPr lang="pt-PT" sz="2300" dirty="0" smtClean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acceptable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pronunciations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even</a:t>
            </a:r>
            <a:r>
              <a:rPr lang="pt-PT" sz="2300" dirty="0">
                <a:latin typeface="Calibri" panose="020F0502020204030204" pitchFamily="34" charset="0"/>
              </a:rPr>
              <a:t> in standard </a:t>
            </a:r>
            <a:r>
              <a:rPr lang="pt-PT" sz="2300" dirty="0" err="1">
                <a:latin typeface="Calibri" panose="020F0502020204030204" pitchFamily="34" charset="0"/>
              </a:rPr>
              <a:t>forms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of</a:t>
            </a:r>
            <a:r>
              <a:rPr lang="pt-PT" sz="2300" dirty="0">
                <a:latin typeface="Calibri" panose="020F0502020204030204" pitchFamily="34" charset="0"/>
              </a:rPr>
              <a:t> </a:t>
            </a:r>
            <a:r>
              <a:rPr lang="pt-PT" sz="2300" dirty="0" err="1">
                <a:latin typeface="Calibri" panose="020F0502020204030204" pitchFamily="34" charset="0"/>
              </a:rPr>
              <a:t>English</a:t>
            </a:r>
            <a:r>
              <a:rPr lang="pt-PT" sz="2300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pt-PT" sz="2400" dirty="0">
                <a:latin typeface="Calibri" panose="020F0502020204030204" pitchFamily="34" charset="0"/>
              </a:rPr>
              <a:t>	</a:t>
            </a:r>
            <a:r>
              <a:rPr lang="pt-PT" sz="2400" dirty="0" smtClean="0">
                <a:latin typeface="Calibri" panose="020F0502020204030204" pitchFamily="34" charset="0"/>
              </a:rPr>
              <a:t>  I</a:t>
            </a: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400" dirty="0">
                <a:latin typeface="Calibri" panose="020F0502020204030204" pitchFamily="34" charset="0"/>
              </a:rPr>
              <a:t>	</a:t>
            </a:r>
            <a:r>
              <a:rPr lang="pt-PT" sz="2400" dirty="0" err="1" smtClean="0">
                <a:latin typeface="Calibri" panose="020F0502020204030204" pitchFamily="34" charset="0"/>
              </a:rPr>
              <a:t>You</a:t>
            </a:r>
            <a:r>
              <a:rPr lang="pt-PT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400" dirty="0">
                <a:latin typeface="Calibri" panose="020F0502020204030204" pitchFamily="34" charset="0"/>
              </a:rPr>
              <a:t>	</a:t>
            </a:r>
            <a:r>
              <a:rPr lang="pt-PT" sz="2400" dirty="0" smtClean="0">
                <a:latin typeface="Calibri" panose="020F0502020204030204" pitchFamily="34" charset="0"/>
              </a:rPr>
              <a:t> </a:t>
            </a:r>
            <a:r>
              <a:rPr lang="pt-PT" sz="2400" dirty="0" err="1" smtClean="0">
                <a:latin typeface="Calibri" panose="020F0502020204030204" pitchFamily="34" charset="0"/>
              </a:rPr>
              <a:t>He</a:t>
            </a: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400" dirty="0">
                <a:latin typeface="Calibri" panose="020F0502020204030204" pitchFamily="34" charset="0"/>
              </a:rPr>
              <a:t>	</a:t>
            </a:r>
            <a:r>
              <a:rPr lang="pt-PT" sz="2400" dirty="0" err="1">
                <a:latin typeface="Calibri" panose="020F0502020204030204" pitchFamily="34" charset="0"/>
              </a:rPr>
              <a:t>She</a:t>
            </a:r>
            <a:r>
              <a:rPr lang="pt-PT" sz="2400" dirty="0">
                <a:latin typeface="Calibri" panose="020F0502020204030204" pitchFamily="34" charset="0"/>
              </a:rPr>
              <a:t>			</a:t>
            </a:r>
          </a:p>
          <a:p>
            <a:pPr marL="0" indent="0">
              <a:buNone/>
            </a:pPr>
            <a:r>
              <a:rPr lang="pt-PT" sz="2400" dirty="0">
                <a:latin typeface="Calibri" panose="020F0502020204030204" pitchFamily="34" charset="0"/>
              </a:rPr>
              <a:t>	</a:t>
            </a:r>
            <a:r>
              <a:rPr lang="pt-PT" sz="2400" dirty="0" smtClean="0">
                <a:latin typeface="Calibri" panose="020F0502020204030204" pitchFamily="34" charset="0"/>
              </a:rPr>
              <a:t>  </a:t>
            </a:r>
            <a:r>
              <a:rPr lang="pt-PT" sz="2400" dirty="0" err="1" smtClean="0">
                <a:latin typeface="Calibri" panose="020F0502020204030204" pitchFamily="34" charset="0"/>
              </a:rPr>
              <a:t>It</a:t>
            </a:r>
            <a:endParaRPr lang="pt-PT" sz="24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400" dirty="0" smtClean="0">
                <a:latin typeface="Calibri" panose="020F0502020204030204" pitchFamily="34" charset="0"/>
              </a:rPr>
              <a:t>	 </a:t>
            </a:r>
            <a:r>
              <a:rPr lang="pt-PT" sz="2400" dirty="0" err="1" smtClean="0">
                <a:latin typeface="Calibri" panose="020F0502020204030204" pitchFamily="34" charset="0"/>
              </a:rPr>
              <a:t>We</a:t>
            </a: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400" dirty="0">
                <a:latin typeface="Calibri" panose="020F0502020204030204" pitchFamily="34" charset="0"/>
              </a:rPr>
              <a:t>	</a:t>
            </a:r>
            <a:r>
              <a:rPr lang="pt-PT" sz="2400" dirty="0" smtClean="0">
                <a:latin typeface="Calibri" panose="020F0502020204030204" pitchFamily="34" charset="0"/>
              </a:rPr>
              <a:t> </a:t>
            </a:r>
            <a:r>
              <a:rPr lang="pt-PT" sz="2400" dirty="0" err="1" smtClean="0">
                <a:latin typeface="Calibri" panose="020F0502020204030204" pitchFamily="34" charset="0"/>
              </a:rPr>
              <a:t>You</a:t>
            </a: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400" dirty="0">
                <a:latin typeface="Calibri" panose="020F0502020204030204" pitchFamily="34" charset="0"/>
              </a:rPr>
              <a:t>	</a:t>
            </a:r>
            <a:r>
              <a:rPr lang="pt-PT" sz="2400" dirty="0" err="1">
                <a:latin typeface="Calibri" panose="020F0502020204030204" pitchFamily="34" charset="0"/>
              </a:rPr>
              <a:t>They</a:t>
            </a: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400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FFD0E3-7580-457D-938C-AACEACD398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20" t="1524" r="8574"/>
          <a:stretch/>
        </p:blipFill>
        <p:spPr>
          <a:xfrm>
            <a:off x="5940152" y="4653136"/>
            <a:ext cx="2422087" cy="187958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312368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Irregular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verbs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07904" y="3861048"/>
            <a:ext cx="24611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latin typeface="Calibri" panose="020F0502020204030204" pitchFamily="34" charset="0"/>
              </a:rPr>
              <a:t>ate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all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chocolates.</a:t>
            </a:r>
            <a:endParaRPr lang="pt-PT" dirty="0"/>
          </a:p>
        </p:txBody>
      </p:sp>
      <p:sp>
        <p:nvSpPr>
          <p:cNvPr id="8" name="Rectangle 7"/>
          <p:cNvSpPr/>
          <p:nvPr/>
        </p:nvSpPr>
        <p:spPr>
          <a:xfrm>
            <a:off x="4243962" y="4306693"/>
            <a:ext cx="3417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latin typeface="Calibri" panose="020F0502020204030204" pitchFamily="34" charset="0"/>
              </a:rPr>
              <a:t>Possible pronunciations: /et/, /</a:t>
            </a:r>
            <a:r>
              <a:rPr lang="pt-PT" dirty="0">
                <a:latin typeface="Calibri" panose="020F0502020204030204" pitchFamily="34" charset="0"/>
              </a:rPr>
              <a:t>eɪt</a:t>
            </a:r>
            <a:r>
              <a:rPr lang="pt-PT" dirty="0">
                <a:latin typeface="Calibri" panose="020F0502020204030204" pitchFamily="34" charset="0"/>
              </a:rPr>
              <a:t>/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102466" y="2902737"/>
            <a:ext cx="1666345" cy="884609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205776" y="3312576"/>
            <a:ext cx="1501251" cy="592159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215815" y="3746845"/>
            <a:ext cx="1454142" cy="275279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283289" y="4139514"/>
            <a:ext cx="1368133" cy="28394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195399" y="4259136"/>
            <a:ext cx="1470827" cy="363840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375756" y="4565822"/>
            <a:ext cx="1461017" cy="1312563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267407" y="4365104"/>
            <a:ext cx="1440497" cy="587753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309085" y="4473146"/>
            <a:ext cx="1453547" cy="900070"/>
          </a:xfrm>
          <a:prstGeom prst="straightConnector1">
            <a:avLst/>
          </a:prstGeom>
          <a:ln w="12700">
            <a:solidFill>
              <a:srgbClr val="005A58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362180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700808"/>
            <a:ext cx="7831782" cy="4351338"/>
          </a:xfrm>
        </p:spPr>
        <p:txBody>
          <a:bodyPr/>
          <a:lstStyle/>
          <a:p>
            <a:pPr marL="0" indent="0">
              <a:buNone/>
            </a:pPr>
            <a:r>
              <a:rPr lang="pt-PT" sz="2400" dirty="0" err="1">
                <a:latin typeface="Calibri" panose="020F0502020204030204" pitchFamily="34" charset="0"/>
              </a:rPr>
              <a:t>Yesterday</a:t>
            </a:r>
            <a:r>
              <a:rPr lang="pt-PT" sz="2400" dirty="0">
                <a:latin typeface="Calibri" panose="020F0502020204030204" pitchFamily="34" charset="0"/>
              </a:rPr>
              <a:t> I </a:t>
            </a:r>
            <a:r>
              <a:rPr lang="pt-PT" sz="2400" b="1" dirty="0" err="1">
                <a:latin typeface="Calibri" panose="020F0502020204030204" pitchFamily="34" charset="0"/>
              </a:rPr>
              <a:t>bought</a:t>
            </a:r>
            <a:r>
              <a:rPr lang="pt-PT" sz="2400" dirty="0">
                <a:latin typeface="Calibri" panose="020F0502020204030204" pitchFamily="34" charset="0"/>
              </a:rPr>
              <a:t> a </a:t>
            </a:r>
            <a:r>
              <a:rPr lang="pt-PT" sz="2400" dirty="0" err="1">
                <a:latin typeface="Calibri" panose="020F0502020204030204" pitchFamily="34" charset="0"/>
              </a:rPr>
              <a:t>beautiful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dress</a:t>
            </a:r>
            <a:r>
              <a:rPr lang="pt-PT" sz="2400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pt-PT" sz="2400" dirty="0" err="1">
                <a:latin typeface="Calibri" panose="020F0502020204030204" pitchFamily="34" charset="0"/>
              </a:rPr>
              <a:t>The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shop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b="1" dirty="0" err="1">
                <a:latin typeface="Calibri" panose="020F0502020204030204" pitchFamily="34" charset="0"/>
              </a:rPr>
              <a:t>sold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it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with</a:t>
            </a:r>
            <a:r>
              <a:rPr lang="pt-PT" sz="2400" dirty="0">
                <a:latin typeface="Calibri" panose="020F0502020204030204" pitchFamily="34" charset="0"/>
              </a:rPr>
              <a:t> 20% (</a:t>
            </a:r>
            <a:r>
              <a:rPr lang="pt-PT" sz="2400" dirty="0" err="1" smtClean="0">
                <a:latin typeface="Calibri" panose="020F0502020204030204" pitchFamily="34" charset="0"/>
              </a:rPr>
              <a:t>twenty</a:t>
            </a:r>
            <a:r>
              <a:rPr lang="pt-PT" sz="2400" dirty="0" smtClean="0">
                <a:latin typeface="Calibri" panose="020F0502020204030204" pitchFamily="34" charset="0"/>
              </a:rPr>
              <a:t> per </a:t>
            </a:r>
            <a:r>
              <a:rPr lang="pt-PT" sz="2400" dirty="0">
                <a:latin typeface="Calibri" panose="020F0502020204030204" pitchFamily="34" charset="0"/>
              </a:rPr>
              <a:t>cent) </a:t>
            </a:r>
            <a:r>
              <a:rPr lang="pt-PT" sz="2400" dirty="0" err="1">
                <a:latin typeface="Calibri" panose="020F0502020204030204" pitchFamily="34" charset="0"/>
              </a:rPr>
              <a:t>discount</a:t>
            </a:r>
            <a:r>
              <a:rPr lang="pt-PT" sz="2400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400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F89A01-C362-47F1-BBF6-69B82D682D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98" t="1848"/>
          <a:stretch/>
        </p:blipFill>
        <p:spPr>
          <a:xfrm>
            <a:off x="3275939" y="2961949"/>
            <a:ext cx="2592123" cy="318812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buy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–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bought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   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sell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–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sold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259786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700808"/>
            <a:ext cx="7831782" cy="3263504"/>
          </a:xfrm>
        </p:spPr>
        <p:txBody>
          <a:bodyPr/>
          <a:lstStyle/>
          <a:p>
            <a:pPr marL="0" indent="0">
              <a:buNone/>
            </a:pPr>
            <a:r>
              <a:rPr lang="pt-PT" sz="2400" dirty="0" err="1">
                <a:latin typeface="Calibri" panose="020F0502020204030204" pitchFamily="34" charset="0"/>
              </a:rPr>
              <a:t>Last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summer</a:t>
            </a:r>
            <a:r>
              <a:rPr lang="pt-PT" sz="2400" dirty="0">
                <a:latin typeface="Calibri" panose="020F0502020204030204" pitchFamily="34" charset="0"/>
              </a:rPr>
              <a:t>, </a:t>
            </a:r>
            <a:r>
              <a:rPr lang="pt-PT" sz="2400" dirty="0" err="1">
                <a:latin typeface="Calibri" panose="020F0502020204030204" pitchFamily="34" charset="0"/>
              </a:rPr>
              <a:t>we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b="1" dirty="0" err="1">
                <a:latin typeface="Calibri" panose="020F0502020204030204" pitchFamily="34" charset="0"/>
              </a:rPr>
              <a:t>went</a:t>
            </a:r>
            <a:r>
              <a:rPr lang="pt-PT" sz="2400" dirty="0">
                <a:latin typeface="Calibri" panose="020F0502020204030204" pitchFamily="34" charset="0"/>
              </a:rPr>
              <a:t> to </a:t>
            </a:r>
            <a:r>
              <a:rPr lang="pt-PT" sz="2400" dirty="0" err="1">
                <a:latin typeface="Calibri" panose="020F0502020204030204" pitchFamily="34" charset="0"/>
              </a:rPr>
              <a:t>the</a:t>
            </a:r>
            <a:r>
              <a:rPr lang="pt-PT" sz="2400" dirty="0">
                <a:latin typeface="Calibri" panose="020F0502020204030204" pitchFamily="34" charset="0"/>
              </a:rPr>
              <a:t> Algarve.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BFA204-41AC-41F8-89E4-01EFF0563E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3" t="498"/>
          <a:stretch/>
        </p:blipFill>
        <p:spPr>
          <a:xfrm>
            <a:off x="4572000" y="3068960"/>
            <a:ext cx="3672112" cy="248021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go – went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28625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772816"/>
            <a:ext cx="7958708" cy="3263504"/>
          </a:xfrm>
        </p:spPr>
        <p:txBody>
          <a:bodyPr/>
          <a:lstStyle/>
          <a:p>
            <a:pPr marL="0" indent="0">
              <a:buNone/>
            </a:pPr>
            <a:r>
              <a:rPr lang="pt-PT" sz="2400" dirty="0" err="1">
                <a:latin typeface="Calibri" panose="020F0502020204030204" pitchFamily="34" charset="0"/>
              </a:rPr>
              <a:t>Last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Sunday</a:t>
            </a:r>
            <a:r>
              <a:rPr lang="pt-PT" sz="2400" dirty="0">
                <a:latin typeface="Calibri" panose="020F0502020204030204" pitchFamily="34" charset="0"/>
              </a:rPr>
              <a:t>, </a:t>
            </a:r>
            <a:r>
              <a:rPr lang="pt-PT" sz="2400" dirty="0" err="1">
                <a:latin typeface="Calibri" panose="020F0502020204030204" pitchFamily="34" charset="0"/>
              </a:rPr>
              <a:t>all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the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family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b="1" dirty="0" err="1">
                <a:latin typeface="Calibri" panose="020F0502020204030204" pitchFamily="34" charset="0"/>
              </a:rPr>
              <a:t>had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lunch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together</a:t>
            </a:r>
            <a:r>
              <a:rPr lang="pt-PT" sz="2400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400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F672F8-599E-4895-AE03-0EF2D54A9C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3" t="2891" b="-1"/>
          <a:stretch/>
        </p:blipFill>
        <p:spPr>
          <a:xfrm>
            <a:off x="4531659" y="2852936"/>
            <a:ext cx="3711131" cy="2418654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have – had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236965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700808"/>
            <a:ext cx="7906172" cy="3263504"/>
          </a:xfrm>
        </p:spPr>
        <p:txBody>
          <a:bodyPr/>
          <a:lstStyle/>
          <a:p>
            <a:pPr marL="0" indent="0">
              <a:buNone/>
            </a:pPr>
            <a:r>
              <a:rPr lang="pt-PT" sz="2400" dirty="0" err="1">
                <a:latin typeface="Calibri" panose="020F0502020204030204" pitchFamily="34" charset="0"/>
              </a:rPr>
              <a:t>Last</a:t>
            </a:r>
            <a:r>
              <a:rPr lang="pt-PT" sz="2400" dirty="0">
                <a:latin typeface="Calibri" panose="020F0502020204030204" pitchFamily="34" charset="0"/>
              </a:rPr>
              <a:t> weekend, </a:t>
            </a:r>
            <a:r>
              <a:rPr lang="pt-PT" sz="2400" dirty="0" err="1">
                <a:latin typeface="Calibri" panose="020F0502020204030204" pitchFamily="34" charset="0"/>
              </a:rPr>
              <a:t>my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mother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and</a:t>
            </a:r>
            <a:r>
              <a:rPr lang="pt-PT" sz="2400" dirty="0">
                <a:latin typeface="Calibri" panose="020F0502020204030204" pitchFamily="34" charset="0"/>
              </a:rPr>
              <a:t> I </a:t>
            </a:r>
            <a:r>
              <a:rPr lang="pt-PT" sz="2400" b="1" dirty="0" err="1">
                <a:latin typeface="Calibri" panose="020F0502020204030204" pitchFamily="34" charset="0"/>
              </a:rPr>
              <a:t>made</a:t>
            </a:r>
            <a:r>
              <a:rPr lang="pt-PT" sz="2400" dirty="0">
                <a:latin typeface="Calibri" panose="020F0502020204030204" pitchFamily="34" charset="0"/>
              </a:rPr>
              <a:t> some </a:t>
            </a:r>
            <a:r>
              <a:rPr lang="pt-PT" sz="2400" dirty="0" err="1">
                <a:latin typeface="Calibri" panose="020F0502020204030204" pitchFamily="34" charset="0"/>
              </a:rPr>
              <a:t>biscuits</a:t>
            </a:r>
            <a:r>
              <a:rPr lang="pt-PT" sz="2400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400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3C4806-9FB3-4212-92F1-A566D77D4C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9" t="1328"/>
          <a:stretch/>
        </p:blipFill>
        <p:spPr>
          <a:xfrm>
            <a:off x="4211960" y="2780928"/>
            <a:ext cx="3616444" cy="2412529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make – made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150584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825625"/>
            <a:ext cx="7831782" cy="4351338"/>
          </a:xfrm>
        </p:spPr>
        <p:txBody>
          <a:bodyPr/>
          <a:lstStyle/>
          <a:p>
            <a:pPr marL="0" indent="0">
              <a:buNone/>
            </a:pPr>
            <a:r>
              <a:rPr lang="pt-PT" sz="2400" dirty="0" err="1">
                <a:latin typeface="Calibri" panose="020F0502020204030204" pitchFamily="34" charset="0"/>
              </a:rPr>
              <a:t>Last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holiday</a:t>
            </a:r>
            <a:r>
              <a:rPr lang="pt-PT" sz="2400" dirty="0">
                <a:latin typeface="Calibri" panose="020F0502020204030204" pitchFamily="34" charset="0"/>
              </a:rPr>
              <a:t>, Peter </a:t>
            </a:r>
            <a:r>
              <a:rPr lang="pt-PT" sz="2400" b="1" dirty="0">
                <a:latin typeface="Calibri" panose="020F0502020204030204" pitchFamily="34" charset="0"/>
              </a:rPr>
              <a:t>rode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his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bike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every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day</a:t>
            </a:r>
            <a:r>
              <a:rPr lang="pt-PT" sz="2400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pt-PT" sz="2400" dirty="0" err="1">
                <a:latin typeface="Calibri" panose="020F0502020204030204" pitchFamily="34" charset="0"/>
              </a:rPr>
              <a:t>Sometimes</a:t>
            </a:r>
            <a:r>
              <a:rPr lang="pt-PT" sz="2400" dirty="0">
                <a:latin typeface="Calibri" panose="020F0502020204030204" pitchFamily="34" charset="0"/>
              </a:rPr>
              <a:t>, </a:t>
            </a:r>
            <a:r>
              <a:rPr lang="pt-PT" sz="2400" dirty="0" err="1">
                <a:latin typeface="Calibri" panose="020F0502020204030204" pitchFamily="34" charset="0"/>
              </a:rPr>
              <a:t>he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b="1" dirty="0" err="1">
                <a:latin typeface="Calibri" panose="020F0502020204030204" pitchFamily="34" charset="0"/>
              </a:rPr>
              <a:t>drove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his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err="1">
                <a:latin typeface="Calibri" panose="020F0502020204030204" pitchFamily="34" charset="0"/>
              </a:rPr>
              <a:t>cousin’s</a:t>
            </a:r>
            <a:r>
              <a:rPr lang="pt-PT" sz="2400" dirty="0">
                <a:latin typeface="Calibri" panose="020F0502020204030204" pitchFamily="34" charset="0"/>
              </a:rPr>
              <a:t> </a:t>
            </a:r>
            <a:r>
              <a:rPr lang="pt-PT" sz="2400" dirty="0" smtClean="0">
                <a:latin typeface="Calibri" panose="020F0502020204030204" pitchFamily="34" charset="0"/>
              </a:rPr>
              <a:t> </a:t>
            </a:r>
            <a:r>
              <a:rPr lang="pt-PT" sz="2400" dirty="0" err="1" smtClean="0">
                <a:latin typeface="Calibri" panose="020F0502020204030204" pitchFamily="34" charset="0"/>
              </a:rPr>
              <a:t>electric</a:t>
            </a:r>
            <a:r>
              <a:rPr lang="pt-PT" sz="2400" dirty="0" smtClean="0">
                <a:latin typeface="Calibri" panose="020F0502020204030204" pitchFamily="34" charset="0"/>
              </a:rPr>
              <a:t> </a:t>
            </a:r>
            <a:r>
              <a:rPr lang="pt-PT" sz="2400" dirty="0">
                <a:latin typeface="Calibri" panose="020F0502020204030204" pitchFamily="34" charset="0"/>
              </a:rPr>
              <a:t>jeep.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24FDD8-94C4-43E7-8914-FC5687F16D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9" t="2102"/>
          <a:stretch/>
        </p:blipFill>
        <p:spPr>
          <a:xfrm>
            <a:off x="6084168" y="2996952"/>
            <a:ext cx="2208277" cy="335379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ride – rode     drive –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drove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320055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37324" y="6084004"/>
            <a:ext cx="8111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pt-PT" b="1" dirty="0">
                <a:latin typeface="Calibri" panose="020F0502020204030204" pitchFamily="34" charset="0"/>
              </a:rPr>
              <a:t>NOTE</a:t>
            </a:r>
            <a:r>
              <a:rPr lang="pt-PT" dirty="0">
                <a:latin typeface="Calibri" panose="020F0502020204030204" pitchFamily="34" charset="0"/>
              </a:rPr>
              <a:t>: There’s a list of irregular verbs in</a:t>
            </a:r>
            <a:r>
              <a:rPr lang="pt-P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PT" b="1" dirty="0">
                <a:solidFill>
                  <a:srgbClr val="C00000"/>
                </a:solidFill>
                <a:latin typeface="Calibri" panose="020F0502020204030204" pitchFamily="34" charset="0"/>
              </a:rPr>
              <a:t>Btween File</a:t>
            </a:r>
            <a:r>
              <a:rPr lang="pt-PT" dirty="0">
                <a:latin typeface="Calibri" panose="020F0502020204030204" pitchFamily="34" charset="0"/>
              </a:rPr>
              <a:t>, page </a:t>
            </a:r>
            <a:r>
              <a:rPr lang="pt-PT" dirty="0" smtClean="0">
                <a:latin typeface="Calibri" panose="020F0502020204030204" pitchFamily="34" charset="0"/>
              </a:rPr>
              <a:t>32, and in </a:t>
            </a:r>
            <a:r>
              <a:rPr lang="pt-PT" b="1" dirty="0">
                <a:solidFill>
                  <a:srgbClr val="C00000"/>
                </a:solidFill>
                <a:latin typeface="Calibri" panose="020F0502020204030204" pitchFamily="34" charset="0"/>
              </a:rPr>
              <a:t>My Dictionary</a:t>
            </a:r>
            <a:r>
              <a:rPr lang="pt-PT" dirty="0">
                <a:latin typeface="Calibri" panose="020F0502020204030204" pitchFamily="34" charset="0"/>
              </a:rPr>
              <a:t>. </a:t>
            </a:r>
            <a:endParaRPr lang="pt-PT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smtClean="0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</a:p>
          <a:p>
            <a:r>
              <a:rPr lang="pt-PT" sz="3600" b="1" dirty="0" smtClean="0">
                <a:solidFill>
                  <a:srgbClr val="005A58"/>
                </a:solidFill>
                <a:latin typeface="Calibri" panose="020F0502020204030204" pitchFamily="34" charset="0"/>
              </a:rPr>
              <a:t>Order 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the dominoes</a:t>
            </a:r>
            <a:r>
              <a:rPr lang="pt-PT" sz="3600" b="1" dirty="0" smtClean="0">
                <a:solidFill>
                  <a:srgbClr val="005A58"/>
                </a:solidFill>
                <a:latin typeface="Calibri" panose="020F0502020204030204" pitchFamily="34" charset="0"/>
              </a:rPr>
              <a:t>.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7825599" y="2481820"/>
            <a:ext cx="792088" cy="1296144"/>
            <a:chOff x="1115616" y="4492886"/>
            <a:chExt cx="792088" cy="1296144"/>
          </a:xfrm>
        </p:grpSpPr>
        <p:sp>
          <p:nvSpPr>
            <p:cNvPr id="68" name="Rounded Rectangle 67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went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have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7825599" y="4246539"/>
            <a:ext cx="792088" cy="1296144"/>
            <a:chOff x="1115616" y="4492886"/>
            <a:chExt cx="792088" cy="1296144"/>
          </a:xfrm>
        </p:grpSpPr>
        <p:sp>
          <p:nvSpPr>
            <p:cNvPr id="74" name="Rounded Rectangle 73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had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drink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6733201" y="4349690"/>
            <a:ext cx="792088" cy="1296144"/>
            <a:chOff x="1115616" y="4492886"/>
            <a:chExt cx="792088" cy="1296144"/>
          </a:xfrm>
        </p:grpSpPr>
        <p:sp>
          <p:nvSpPr>
            <p:cNvPr id="80" name="Rounded Rectangle 79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drank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get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707013" y="4187245"/>
            <a:ext cx="792088" cy="1296144"/>
            <a:chOff x="1115616" y="4492886"/>
            <a:chExt cx="792088" cy="1296144"/>
          </a:xfrm>
        </p:grpSpPr>
        <p:sp>
          <p:nvSpPr>
            <p:cNvPr id="86" name="Rounded Rectangle 85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87" name="Straight Connector 86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got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make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 rot="10800000">
            <a:off x="5498962" y="860900"/>
            <a:ext cx="907485" cy="1296144"/>
            <a:chOff x="1021253" y="4492886"/>
            <a:chExt cx="907485" cy="1296144"/>
          </a:xfrm>
        </p:grpSpPr>
        <p:sp>
          <p:nvSpPr>
            <p:cNvPr id="92" name="Rounded Rectangle 91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93" name="Straight Connector 92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93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 rot="10800000">
              <a:off x="1021253" y="4643844"/>
              <a:ext cx="9074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bought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 rot="10800000"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eat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560351" y="759508"/>
            <a:ext cx="792088" cy="1296144"/>
            <a:chOff x="1115616" y="4492886"/>
            <a:chExt cx="792088" cy="1296144"/>
          </a:xfrm>
        </p:grpSpPr>
        <p:sp>
          <p:nvSpPr>
            <p:cNvPr id="98" name="Rounded Rectangle 97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99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sang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do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048745" y="2281928"/>
            <a:ext cx="792088" cy="1296144"/>
            <a:chOff x="1115616" y="4492886"/>
            <a:chExt cx="792088" cy="1296144"/>
          </a:xfrm>
        </p:grpSpPr>
        <p:sp>
          <p:nvSpPr>
            <p:cNvPr id="104" name="Rounded Rectangle 103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05" name="Straight Connector 104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ate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sing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 rot="10800000">
            <a:off x="7540590" y="1012510"/>
            <a:ext cx="792088" cy="1296144"/>
            <a:chOff x="1115616" y="4492886"/>
            <a:chExt cx="792088" cy="1296144"/>
          </a:xfrm>
        </p:grpSpPr>
        <p:sp>
          <p:nvSpPr>
            <p:cNvPr id="110" name="Rounded Rectangle 109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11" name="Straight Connector 110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111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 rot="10800000"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made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 rot="10800000"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write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 rot="10800000">
            <a:off x="6934928" y="2861400"/>
            <a:ext cx="792088" cy="1296144"/>
            <a:chOff x="1115616" y="4492886"/>
            <a:chExt cx="792088" cy="1296144"/>
          </a:xfrm>
        </p:grpSpPr>
        <p:sp>
          <p:nvSpPr>
            <p:cNvPr id="116" name="Rounded Rectangle 115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17" name="Straight Connector 116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Oval 117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 rot="10800000"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wrote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 rot="10800000"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buy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5167557" y="2714362"/>
            <a:ext cx="792088" cy="1296144"/>
            <a:chOff x="1115616" y="4492886"/>
            <a:chExt cx="792088" cy="1296144"/>
          </a:xfrm>
        </p:grpSpPr>
        <p:sp>
          <p:nvSpPr>
            <p:cNvPr id="122" name="Rounded Rectangle 121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did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go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278838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37324" y="6084004"/>
            <a:ext cx="7878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pt-PT" b="1" dirty="0">
                <a:latin typeface="Calibri" panose="020F0502020204030204" pitchFamily="34" charset="0"/>
              </a:rPr>
              <a:t>NOTE</a:t>
            </a:r>
            <a:r>
              <a:rPr lang="pt-PT" dirty="0">
                <a:latin typeface="Calibri" panose="020F0502020204030204" pitchFamily="34" charset="0"/>
              </a:rPr>
              <a:t>: </a:t>
            </a:r>
            <a:r>
              <a:rPr lang="pt-PT" dirty="0" err="1">
                <a:latin typeface="Calibri" panose="020F0502020204030204" pitchFamily="34" charset="0"/>
              </a:rPr>
              <a:t>There’s</a:t>
            </a:r>
            <a:r>
              <a:rPr lang="pt-PT" dirty="0">
                <a:latin typeface="Calibri" panose="020F0502020204030204" pitchFamily="34" charset="0"/>
              </a:rPr>
              <a:t> a </a:t>
            </a:r>
            <a:r>
              <a:rPr lang="pt-PT" dirty="0" err="1">
                <a:latin typeface="Calibri" panose="020F0502020204030204" pitchFamily="34" charset="0"/>
              </a:rPr>
              <a:t>list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of</a:t>
            </a:r>
            <a:r>
              <a:rPr lang="pt-PT" dirty="0">
                <a:latin typeface="Calibri" panose="020F0502020204030204" pitchFamily="34" charset="0"/>
              </a:rPr>
              <a:t> irregular </a:t>
            </a:r>
            <a:r>
              <a:rPr lang="pt-PT" dirty="0" err="1">
                <a:latin typeface="Calibri" panose="020F0502020204030204" pitchFamily="34" charset="0"/>
              </a:rPr>
              <a:t>verbs</a:t>
            </a:r>
            <a:r>
              <a:rPr lang="pt-PT" dirty="0">
                <a:latin typeface="Calibri" panose="020F0502020204030204" pitchFamily="34" charset="0"/>
              </a:rPr>
              <a:t> in</a:t>
            </a:r>
            <a:r>
              <a:rPr lang="pt-PT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PT" b="1" dirty="0" err="1">
                <a:solidFill>
                  <a:srgbClr val="C00000"/>
                </a:solidFill>
                <a:latin typeface="Calibri" panose="020F0502020204030204" pitchFamily="34" charset="0"/>
              </a:rPr>
              <a:t>Btween</a:t>
            </a:r>
            <a:r>
              <a:rPr lang="pt-PT" b="1" dirty="0">
                <a:solidFill>
                  <a:srgbClr val="C00000"/>
                </a:solidFill>
                <a:latin typeface="Calibri" panose="020F0502020204030204" pitchFamily="34" charset="0"/>
              </a:rPr>
              <a:t> File</a:t>
            </a:r>
            <a:r>
              <a:rPr lang="pt-PT" dirty="0">
                <a:latin typeface="Calibri" panose="020F0502020204030204" pitchFamily="34" charset="0"/>
              </a:rPr>
              <a:t>, </a:t>
            </a:r>
            <a:r>
              <a:rPr lang="pt-PT" dirty="0" err="1">
                <a:latin typeface="Calibri" panose="020F0502020204030204" pitchFamily="34" charset="0"/>
              </a:rPr>
              <a:t>page</a:t>
            </a:r>
            <a:r>
              <a:rPr lang="pt-PT" dirty="0">
                <a:latin typeface="Calibri" panose="020F0502020204030204" pitchFamily="34" charset="0"/>
              </a:rPr>
              <a:t> 32 </a:t>
            </a:r>
            <a:r>
              <a:rPr lang="pt-PT" dirty="0" err="1">
                <a:latin typeface="Calibri" panose="020F0502020204030204" pitchFamily="34" charset="0"/>
              </a:rPr>
              <a:t>and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solidFill>
                  <a:srgbClr val="C00000"/>
                </a:solidFill>
                <a:latin typeface="Calibri" panose="020F0502020204030204" pitchFamily="34" charset="0"/>
              </a:rPr>
              <a:t>My</a:t>
            </a:r>
            <a:r>
              <a:rPr lang="pt-PT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pt-PT" b="1" dirty="0" err="1">
                <a:solidFill>
                  <a:srgbClr val="C00000"/>
                </a:solidFill>
                <a:latin typeface="Calibri" panose="020F0502020204030204" pitchFamily="34" charset="0"/>
              </a:rPr>
              <a:t>Dictionary</a:t>
            </a:r>
            <a:r>
              <a:rPr lang="pt-PT" dirty="0">
                <a:latin typeface="Calibri" panose="020F0502020204030204" pitchFamily="34" charset="0"/>
              </a:rPr>
              <a:t>. </a:t>
            </a:r>
            <a:endParaRPr lang="pt-PT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</a:p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Order the dominoes.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810361" y="1989217"/>
            <a:ext cx="792088" cy="1296144"/>
            <a:chOff x="1115616" y="4492886"/>
            <a:chExt cx="792088" cy="1296144"/>
          </a:xfrm>
        </p:grpSpPr>
        <p:sp>
          <p:nvSpPr>
            <p:cNvPr id="8" name="Rounded Rectangle 7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did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go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10361" y="3296088"/>
            <a:ext cx="792088" cy="1296144"/>
            <a:chOff x="1115616" y="4492886"/>
            <a:chExt cx="792088" cy="1296144"/>
          </a:xfrm>
        </p:grpSpPr>
        <p:sp>
          <p:nvSpPr>
            <p:cNvPr id="14" name="Rounded Rectangle 13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went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have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10102" y="4605856"/>
            <a:ext cx="792088" cy="1296144"/>
            <a:chOff x="1115616" y="4492886"/>
            <a:chExt cx="792088" cy="1296144"/>
          </a:xfrm>
        </p:grpSpPr>
        <p:sp>
          <p:nvSpPr>
            <p:cNvPr id="20" name="Rounded Rectangle 19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had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drink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 rot="16200000">
            <a:off x="1882837" y="4866869"/>
            <a:ext cx="792088" cy="1296144"/>
            <a:chOff x="1115616" y="4492886"/>
            <a:chExt cx="792088" cy="1296144"/>
          </a:xfrm>
        </p:grpSpPr>
        <p:sp>
          <p:nvSpPr>
            <p:cNvPr id="26" name="Rounded Rectangle 25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drank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get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rot="16200000">
            <a:off x="3207601" y="4874118"/>
            <a:ext cx="792088" cy="1296144"/>
            <a:chOff x="1115616" y="4492886"/>
            <a:chExt cx="792088" cy="1296144"/>
          </a:xfrm>
        </p:grpSpPr>
        <p:sp>
          <p:nvSpPr>
            <p:cNvPr id="32" name="Rounded Rectangle 31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got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make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rot="10800000">
            <a:off x="4267789" y="1999944"/>
            <a:ext cx="907485" cy="1296144"/>
            <a:chOff x="1021253" y="4492886"/>
            <a:chExt cx="907485" cy="1296144"/>
          </a:xfrm>
        </p:grpSpPr>
        <p:sp>
          <p:nvSpPr>
            <p:cNvPr id="50" name="Rounded Rectangle 49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 rot="10800000">
              <a:off x="1021253" y="4643844"/>
              <a:ext cx="9074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bought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 rot="10800000"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eat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 rot="5400000">
            <a:off x="1882837" y="1736812"/>
            <a:ext cx="792088" cy="1296144"/>
            <a:chOff x="1115616" y="4492886"/>
            <a:chExt cx="792088" cy="1296144"/>
          </a:xfrm>
        </p:grpSpPr>
        <p:sp>
          <p:nvSpPr>
            <p:cNvPr id="62" name="Rounded Rectangle 61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sang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do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 rot="5400000">
            <a:off x="3208056" y="1740298"/>
            <a:ext cx="792088" cy="1296144"/>
            <a:chOff x="1115616" y="4492886"/>
            <a:chExt cx="792088" cy="1296144"/>
          </a:xfrm>
        </p:grpSpPr>
        <p:sp>
          <p:nvSpPr>
            <p:cNvPr id="56" name="Rounded Rectangle 55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ate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sing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 rot="10800000">
            <a:off x="4295545" y="4637693"/>
            <a:ext cx="792088" cy="1296144"/>
            <a:chOff x="1115616" y="4492886"/>
            <a:chExt cx="792088" cy="1296144"/>
          </a:xfrm>
        </p:grpSpPr>
        <p:sp>
          <p:nvSpPr>
            <p:cNvPr id="38" name="Rounded Rectangle 37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 rot="10800000"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made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rot="10800000"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write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 rot="10800000">
            <a:off x="4296636" y="3316717"/>
            <a:ext cx="792088" cy="1296144"/>
            <a:chOff x="1115616" y="4492886"/>
            <a:chExt cx="792088" cy="1296144"/>
          </a:xfrm>
        </p:grpSpPr>
        <p:sp>
          <p:nvSpPr>
            <p:cNvPr id="44" name="Rounded Rectangle 43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 rot="10800000"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wrote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 rot="10800000"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buy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7825599" y="2481820"/>
            <a:ext cx="792088" cy="1296144"/>
            <a:chOff x="1115616" y="4492886"/>
            <a:chExt cx="792088" cy="1296144"/>
          </a:xfrm>
        </p:grpSpPr>
        <p:sp>
          <p:nvSpPr>
            <p:cNvPr id="68" name="Rounded Rectangle 67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went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have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7825599" y="4246539"/>
            <a:ext cx="792088" cy="1296144"/>
            <a:chOff x="1115616" y="4492886"/>
            <a:chExt cx="792088" cy="1296144"/>
          </a:xfrm>
        </p:grpSpPr>
        <p:sp>
          <p:nvSpPr>
            <p:cNvPr id="74" name="Rounded Rectangle 73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had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drink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6733201" y="4349690"/>
            <a:ext cx="792088" cy="1296144"/>
            <a:chOff x="1115616" y="4492886"/>
            <a:chExt cx="792088" cy="1296144"/>
          </a:xfrm>
        </p:grpSpPr>
        <p:sp>
          <p:nvSpPr>
            <p:cNvPr id="80" name="Rounded Rectangle 79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drank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get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707013" y="4187245"/>
            <a:ext cx="792088" cy="1296144"/>
            <a:chOff x="1115616" y="4492886"/>
            <a:chExt cx="792088" cy="1296144"/>
          </a:xfrm>
        </p:grpSpPr>
        <p:sp>
          <p:nvSpPr>
            <p:cNvPr id="86" name="Rounded Rectangle 85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87" name="Straight Connector 86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got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make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 rot="10800000">
            <a:off x="5498962" y="860900"/>
            <a:ext cx="907485" cy="1296144"/>
            <a:chOff x="1021253" y="4492886"/>
            <a:chExt cx="907485" cy="1296144"/>
          </a:xfrm>
        </p:grpSpPr>
        <p:sp>
          <p:nvSpPr>
            <p:cNvPr id="92" name="Rounded Rectangle 91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93" name="Straight Connector 92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93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 rot="10800000">
              <a:off x="1021253" y="4643844"/>
              <a:ext cx="9074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bought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 rot="10800000"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eat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560351" y="759508"/>
            <a:ext cx="792088" cy="1296144"/>
            <a:chOff x="1115616" y="4492886"/>
            <a:chExt cx="792088" cy="1296144"/>
          </a:xfrm>
        </p:grpSpPr>
        <p:sp>
          <p:nvSpPr>
            <p:cNvPr id="98" name="Rounded Rectangle 97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99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sang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do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048745" y="2281928"/>
            <a:ext cx="792088" cy="1296144"/>
            <a:chOff x="1115616" y="4492886"/>
            <a:chExt cx="792088" cy="1296144"/>
          </a:xfrm>
        </p:grpSpPr>
        <p:sp>
          <p:nvSpPr>
            <p:cNvPr id="104" name="Rounded Rectangle 103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05" name="Straight Connector 104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ate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sing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 rot="10800000">
            <a:off x="7540590" y="1012510"/>
            <a:ext cx="792088" cy="1296144"/>
            <a:chOff x="1115616" y="4492886"/>
            <a:chExt cx="792088" cy="1296144"/>
          </a:xfrm>
        </p:grpSpPr>
        <p:sp>
          <p:nvSpPr>
            <p:cNvPr id="110" name="Rounded Rectangle 109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11" name="Straight Connector 110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Oval 111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 rot="10800000"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made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 rot="10800000"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write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 rot="10800000">
            <a:off x="6934928" y="2861400"/>
            <a:ext cx="792088" cy="1296144"/>
            <a:chOff x="1115616" y="4492886"/>
            <a:chExt cx="792088" cy="1296144"/>
          </a:xfrm>
        </p:grpSpPr>
        <p:sp>
          <p:nvSpPr>
            <p:cNvPr id="116" name="Rounded Rectangle 115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17" name="Straight Connector 116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Oval 117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 rot="10800000"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wrote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 rot="10800000"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buy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5167557" y="2714362"/>
            <a:ext cx="792088" cy="1296144"/>
            <a:chOff x="1115616" y="4492886"/>
            <a:chExt cx="792088" cy="1296144"/>
          </a:xfrm>
        </p:grpSpPr>
        <p:sp>
          <p:nvSpPr>
            <p:cNvPr id="122" name="Rounded Rectangle 121"/>
            <p:cNvSpPr/>
            <p:nvPr/>
          </p:nvSpPr>
          <p:spPr>
            <a:xfrm>
              <a:off x="1115616" y="4492886"/>
              <a:ext cx="792088" cy="1296144"/>
            </a:xfrm>
            <a:prstGeom prst="roundRect">
              <a:avLst>
                <a:gd name="adj" fmla="val 5632"/>
              </a:avLst>
            </a:prstGeom>
            <a:solidFill>
              <a:srgbClr val="E8EFEE"/>
            </a:solidFill>
            <a:ln w="22225">
              <a:solidFill>
                <a:srgbClr val="006666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1187624" y="5140958"/>
              <a:ext cx="648072" cy="0"/>
            </a:xfrm>
            <a:prstGeom prst="line">
              <a:avLst/>
            </a:prstGeom>
            <a:ln w="22225">
              <a:solidFill>
                <a:srgbClr val="174F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>
              <a:off x="1466377" y="5095675"/>
              <a:ext cx="90567" cy="90567"/>
            </a:xfrm>
            <a:prstGeom prst="ellipse">
              <a:avLst/>
            </a:prstGeom>
            <a:solidFill>
              <a:srgbClr val="005A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5A58"/>
                </a:solidFill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115616" y="46438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did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1115616" y="53012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err="1" smtClean="0">
                  <a:solidFill>
                    <a:srgbClr val="005A58"/>
                  </a:solidFill>
                  <a:latin typeface="Calibri" panose="020F0502020204030204" pitchFamily="34" charset="0"/>
                </a:rPr>
                <a:t>go</a:t>
              </a:r>
              <a:endParaRPr lang="pt-PT" b="1" dirty="0">
                <a:solidFill>
                  <a:srgbClr val="005A58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22168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Aft>
                <a:spcPts val="900"/>
              </a:spcAft>
              <a:buClr>
                <a:srgbClr val="009999"/>
              </a:buClr>
              <a:buFont typeface="+mj-lt"/>
              <a:buAutoNum type="arabicPeriod"/>
            </a:pPr>
            <a:r>
              <a:rPr lang="pt-PT" dirty="0">
                <a:latin typeface="Calibri" panose="020F0502020204030204" pitchFamily="34" charset="0"/>
              </a:rPr>
              <a:t>He sings </a:t>
            </a:r>
            <a:r>
              <a:rPr lang="pt-PT" dirty="0" smtClean="0">
                <a:latin typeface="Calibri" panose="020F0502020204030204" pitchFamily="34" charset="0"/>
              </a:rPr>
              <a:t>hip-hop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514350" indent="-514350">
              <a:spcAft>
                <a:spcPts val="900"/>
              </a:spcAft>
              <a:buClr>
                <a:srgbClr val="009999"/>
              </a:buClr>
              <a:buFont typeface="+mj-lt"/>
              <a:buAutoNum type="arabicPeriod"/>
            </a:pPr>
            <a:r>
              <a:rPr lang="pt-PT" dirty="0">
                <a:latin typeface="Calibri" panose="020F0502020204030204" pitchFamily="34" charset="0"/>
              </a:rPr>
              <a:t>I </a:t>
            </a:r>
            <a:r>
              <a:rPr lang="pt-PT" dirty="0" err="1">
                <a:latin typeface="Calibri" panose="020F0502020204030204" pitchFamily="34" charset="0"/>
              </a:rPr>
              <a:t>eat</a:t>
            </a:r>
            <a:r>
              <a:rPr lang="pt-PT" dirty="0">
                <a:latin typeface="Calibri" panose="020F0502020204030204" pitchFamily="34" charset="0"/>
              </a:rPr>
              <a:t> ice </a:t>
            </a:r>
            <a:r>
              <a:rPr lang="pt-PT" dirty="0" err="1">
                <a:latin typeface="Calibri" panose="020F0502020204030204" pitchFamily="34" charset="0"/>
              </a:rPr>
              <a:t>cream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once</a:t>
            </a:r>
            <a:r>
              <a:rPr lang="pt-PT" dirty="0">
                <a:latin typeface="Calibri" panose="020F0502020204030204" pitchFamily="34" charset="0"/>
              </a:rPr>
              <a:t> a </a:t>
            </a:r>
            <a:r>
              <a:rPr lang="pt-PT" dirty="0" err="1">
                <a:latin typeface="Calibri" panose="020F0502020204030204" pitchFamily="34" charset="0"/>
              </a:rPr>
              <a:t>week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514350" indent="-514350">
              <a:spcAft>
                <a:spcPts val="900"/>
              </a:spcAft>
              <a:buClr>
                <a:srgbClr val="009999"/>
              </a:buClr>
              <a:buFont typeface="+mj-lt"/>
              <a:buAutoNum type="arabicPeriod"/>
            </a:pPr>
            <a:r>
              <a:rPr lang="pt-PT" dirty="0" err="1">
                <a:latin typeface="Calibri" panose="020F0502020204030204" pitchFamily="34" charset="0"/>
              </a:rPr>
              <a:t>My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parents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always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read</a:t>
            </a:r>
            <a:r>
              <a:rPr lang="pt-PT" dirty="0">
                <a:latin typeface="Calibri" panose="020F0502020204030204" pitchFamily="34" charset="0"/>
              </a:rPr>
              <a:t> a </a:t>
            </a:r>
            <a:r>
              <a:rPr lang="pt-PT" dirty="0" err="1">
                <a:latin typeface="Calibri" panose="020F0502020204030204" pitchFamily="34" charset="0"/>
              </a:rPr>
              <a:t>book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before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going</a:t>
            </a:r>
            <a:r>
              <a:rPr lang="pt-PT" dirty="0">
                <a:latin typeface="Calibri" panose="020F0502020204030204" pitchFamily="34" charset="0"/>
              </a:rPr>
              <a:t> to </a:t>
            </a:r>
            <a:r>
              <a:rPr lang="pt-PT" dirty="0" err="1">
                <a:latin typeface="Calibri" panose="020F0502020204030204" pitchFamily="34" charset="0"/>
              </a:rPr>
              <a:t>bed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514350" indent="-514350">
              <a:spcAft>
                <a:spcPts val="900"/>
              </a:spcAft>
              <a:buClr>
                <a:srgbClr val="009999"/>
              </a:buClr>
              <a:buFont typeface="+mj-lt"/>
              <a:buAutoNum type="arabicPeriod"/>
            </a:pPr>
            <a:r>
              <a:rPr lang="pt-PT" dirty="0" err="1">
                <a:latin typeface="Calibri" panose="020F0502020204030204" pitchFamily="34" charset="0"/>
              </a:rPr>
              <a:t>This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author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writes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good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books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514350" indent="-514350">
              <a:spcAft>
                <a:spcPts val="900"/>
              </a:spcAft>
              <a:buClr>
                <a:srgbClr val="009999"/>
              </a:buClr>
              <a:buFont typeface="+mj-lt"/>
              <a:buAutoNum type="arabicPeriod"/>
            </a:pPr>
            <a:r>
              <a:rPr lang="pt-PT" dirty="0">
                <a:latin typeface="Calibri" panose="020F0502020204030204" pitchFamily="34" charset="0"/>
              </a:rPr>
              <a:t>Jane drives a </a:t>
            </a:r>
            <a:r>
              <a:rPr lang="pt-PT" dirty="0" err="1">
                <a:latin typeface="Calibri" panose="020F0502020204030204" pitchFamily="34" charset="0"/>
              </a:rPr>
              <a:t>car</a:t>
            </a:r>
            <a:r>
              <a:rPr lang="pt-PT" dirty="0">
                <a:latin typeface="Calibri" panose="020F0502020204030204" pitchFamily="34" charset="0"/>
              </a:rPr>
              <a:t> for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first</a:t>
            </a:r>
            <a:r>
              <a:rPr lang="pt-PT" dirty="0">
                <a:latin typeface="Calibri" panose="020F0502020204030204" pitchFamily="34" charset="0"/>
              </a:rPr>
              <a:t> time.</a:t>
            </a:r>
          </a:p>
          <a:p>
            <a:pPr marL="514350" indent="-514350">
              <a:spcAft>
                <a:spcPts val="900"/>
              </a:spcAft>
              <a:buClr>
                <a:srgbClr val="009999"/>
              </a:buClr>
              <a:buFont typeface="+mj-lt"/>
              <a:buAutoNum type="arabicPeriod"/>
            </a:pPr>
            <a:r>
              <a:rPr lang="pt-PT" dirty="0" err="1">
                <a:latin typeface="Calibri" panose="020F0502020204030204" pitchFamily="34" charset="0"/>
              </a:rPr>
              <a:t>We</a:t>
            </a:r>
            <a:r>
              <a:rPr lang="pt-PT" dirty="0">
                <a:latin typeface="Calibri" panose="020F0502020204030204" pitchFamily="34" charset="0"/>
              </a:rPr>
              <a:t> drink a </a:t>
            </a:r>
            <a:r>
              <a:rPr lang="pt-PT" dirty="0" err="1">
                <a:latin typeface="Calibri" panose="020F0502020204030204" pitchFamily="34" charset="0"/>
              </a:rPr>
              <a:t>lot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of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water</a:t>
            </a:r>
            <a:r>
              <a:rPr lang="pt-PT" dirty="0">
                <a:latin typeface="Calibri" panose="020F0502020204030204" pitchFamily="34" charset="0"/>
              </a:rPr>
              <a:t> in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gym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514350" indent="-514350">
              <a:buClr>
                <a:srgbClr val="009999"/>
              </a:buClr>
              <a:buFont typeface="+mj-lt"/>
              <a:buAutoNum type="arabicPeriod"/>
            </a:pPr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83568" y="692697"/>
            <a:ext cx="6696744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Write the sentences in the past.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350210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Aft>
                <a:spcPts val="900"/>
              </a:spcAft>
              <a:buClr>
                <a:srgbClr val="009999"/>
              </a:buClr>
              <a:buFont typeface="+mj-lt"/>
              <a:buAutoNum type="arabicPeriod"/>
            </a:pPr>
            <a:r>
              <a:rPr lang="pt-PT" dirty="0">
                <a:latin typeface="Calibri" panose="020F0502020204030204" pitchFamily="34" charset="0"/>
              </a:rPr>
              <a:t>He </a:t>
            </a:r>
            <a:r>
              <a:rPr lang="pt-PT" b="1" dirty="0">
                <a:latin typeface="Calibri" panose="020F0502020204030204" pitchFamily="34" charset="0"/>
              </a:rPr>
              <a:t>sang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smtClean="0">
                <a:latin typeface="Calibri" panose="020F0502020204030204" pitchFamily="34" charset="0"/>
              </a:rPr>
              <a:t>hip</a:t>
            </a:r>
            <a:r>
              <a:rPr lang="pt-PT" dirty="0">
                <a:latin typeface="Calibri" panose="020F0502020204030204" pitchFamily="34" charset="0"/>
              </a:rPr>
              <a:t>-</a:t>
            </a:r>
            <a:r>
              <a:rPr lang="pt-PT" dirty="0" smtClean="0">
                <a:latin typeface="Calibri" panose="020F0502020204030204" pitchFamily="34" charset="0"/>
              </a:rPr>
              <a:t>hop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514350" indent="-514350">
              <a:spcAft>
                <a:spcPts val="900"/>
              </a:spcAft>
              <a:buClr>
                <a:srgbClr val="009999"/>
              </a:buClr>
              <a:buFont typeface="+mj-lt"/>
              <a:buAutoNum type="arabicPeriod"/>
            </a:pPr>
            <a:r>
              <a:rPr lang="pt-PT" dirty="0">
                <a:latin typeface="Calibri" panose="020F0502020204030204" pitchFamily="34" charset="0"/>
              </a:rPr>
              <a:t>I </a:t>
            </a:r>
            <a:r>
              <a:rPr lang="pt-PT" b="1" dirty="0">
                <a:latin typeface="Calibri" panose="020F0502020204030204" pitchFamily="34" charset="0"/>
              </a:rPr>
              <a:t>ate</a:t>
            </a:r>
            <a:r>
              <a:rPr lang="pt-PT" dirty="0">
                <a:latin typeface="Calibri" panose="020F0502020204030204" pitchFamily="34" charset="0"/>
              </a:rPr>
              <a:t> ice </a:t>
            </a:r>
            <a:r>
              <a:rPr lang="pt-PT" dirty="0" err="1">
                <a:latin typeface="Calibri" panose="020F0502020204030204" pitchFamily="34" charset="0"/>
              </a:rPr>
              <a:t>cream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once</a:t>
            </a:r>
            <a:r>
              <a:rPr lang="pt-PT" dirty="0">
                <a:latin typeface="Calibri" panose="020F0502020204030204" pitchFamily="34" charset="0"/>
              </a:rPr>
              <a:t> a </a:t>
            </a:r>
            <a:r>
              <a:rPr lang="pt-PT" dirty="0" err="1">
                <a:latin typeface="Calibri" panose="020F0502020204030204" pitchFamily="34" charset="0"/>
              </a:rPr>
              <a:t>week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514350" indent="-514350">
              <a:spcAft>
                <a:spcPts val="900"/>
              </a:spcAft>
              <a:buClr>
                <a:srgbClr val="009999"/>
              </a:buClr>
              <a:buFont typeface="+mj-lt"/>
              <a:buAutoNum type="arabicPeriod"/>
            </a:pPr>
            <a:r>
              <a:rPr lang="pt-PT" dirty="0" err="1">
                <a:latin typeface="Calibri" panose="020F0502020204030204" pitchFamily="34" charset="0"/>
              </a:rPr>
              <a:t>My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parents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always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read</a:t>
            </a:r>
            <a:r>
              <a:rPr lang="pt-PT" dirty="0">
                <a:latin typeface="Calibri" panose="020F0502020204030204" pitchFamily="34" charset="0"/>
              </a:rPr>
              <a:t> a </a:t>
            </a:r>
            <a:r>
              <a:rPr lang="pt-PT" dirty="0" err="1">
                <a:latin typeface="Calibri" panose="020F0502020204030204" pitchFamily="34" charset="0"/>
              </a:rPr>
              <a:t>book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before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going</a:t>
            </a:r>
            <a:r>
              <a:rPr lang="pt-PT" dirty="0">
                <a:latin typeface="Calibri" panose="020F0502020204030204" pitchFamily="34" charset="0"/>
              </a:rPr>
              <a:t> to </a:t>
            </a:r>
            <a:r>
              <a:rPr lang="pt-PT" dirty="0" err="1">
                <a:latin typeface="Calibri" panose="020F0502020204030204" pitchFamily="34" charset="0"/>
              </a:rPr>
              <a:t>bed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514350" indent="-514350">
              <a:spcAft>
                <a:spcPts val="900"/>
              </a:spcAft>
              <a:buClr>
                <a:srgbClr val="009999"/>
              </a:buClr>
              <a:buFont typeface="+mj-lt"/>
              <a:buAutoNum type="arabicPeriod"/>
            </a:pPr>
            <a:r>
              <a:rPr lang="pt-PT" dirty="0" err="1">
                <a:latin typeface="Calibri" panose="020F0502020204030204" pitchFamily="34" charset="0"/>
              </a:rPr>
              <a:t>This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author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wrote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good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books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514350" indent="-514350">
              <a:spcAft>
                <a:spcPts val="900"/>
              </a:spcAft>
              <a:buClr>
                <a:srgbClr val="009999"/>
              </a:buClr>
              <a:buFont typeface="+mj-lt"/>
              <a:buAutoNum type="arabicPeriod"/>
            </a:pPr>
            <a:r>
              <a:rPr lang="pt-PT" dirty="0">
                <a:latin typeface="Calibri" panose="020F0502020204030204" pitchFamily="34" charset="0"/>
              </a:rPr>
              <a:t>Jane </a:t>
            </a:r>
            <a:r>
              <a:rPr lang="pt-PT" b="1" dirty="0" err="1">
                <a:latin typeface="Calibri" panose="020F0502020204030204" pitchFamily="34" charset="0"/>
              </a:rPr>
              <a:t>drove</a:t>
            </a:r>
            <a:r>
              <a:rPr lang="pt-PT" dirty="0">
                <a:latin typeface="Calibri" panose="020F0502020204030204" pitchFamily="34" charset="0"/>
              </a:rPr>
              <a:t> a </a:t>
            </a:r>
            <a:r>
              <a:rPr lang="pt-PT" dirty="0" err="1">
                <a:latin typeface="Calibri" panose="020F0502020204030204" pitchFamily="34" charset="0"/>
              </a:rPr>
              <a:t>car</a:t>
            </a:r>
            <a:r>
              <a:rPr lang="pt-PT" dirty="0">
                <a:latin typeface="Calibri" panose="020F0502020204030204" pitchFamily="34" charset="0"/>
              </a:rPr>
              <a:t> for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first</a:t>
            </a:r>
            <a:r>
              <a:rPr lang="pt-PT" dirty="0">
                <a:latin typeface="Calibri" panose="020F0502020204030204" pitchFamily="34" charset="0"/>
              </a:rPr>
              <a:t> time.</a:t>
            </a:r>
          </a:p>
          <a:p>
            <a:pPr marL="514350" indent="-514350">
              <a:spcAft>
                <a:spcPts val="900"/>
              </a:spcAft>
              <a:buClr>
                <a:srgbClr val="009999"/>
              </a:buClr>
              <a:buFont typeface="+mj-lt"/>
              <a:buAutoNum type="arabicPeriod"/>
            </a:pPr>
            <a:r>
              <a:rPr lang="pt-PT" dirty="0" err="1">
                <a:latin typeface="Calibri" panose="020F0502020204030204" pitchFamily="34" charset="0"/>
              </a:rPr>
              <a:t>We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drank</a:t>
            </a:r>
            <a:r>
              <a:rPr lang="pt-PT" dirty="0">
                <a:latin typeface="Calibri" panose="020F0502020204030204" pitchFamily="34" charset="0"/>
              </a:rPr>
              <a:t> a </a:t>
            </a:r>
            <a:r>
              <a:rPr lang="pt-PT" dirty="0" err="1">
                <a:latin typeface="Calibri" panose="020F0502020204030204" pitchFamily="34" charset="0"/>
              </a:rPr>
              <a:t>lot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of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water</a:t>
            </a:r>
            <a:r>
              <a:rPr lang="pt-PT" dirty="0">
                <a:latin typeface="Calibri" panose="020F0502020204030204" pitchFamily="34" charset="0"/>
              </a:rPr>
              <a:t> in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gym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385763" indent="-385763">
              <a:buClrTx/>
              <a:buAutoNum type="arabicPeriod"/>
            </a:pPr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83568" y="692697"/>
            <a:ext cx="6696744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Answers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730648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IRREGULAR VERBS 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—</a:t>
            </a:r>
            <a:r>
              <a:rPr lang="pt-PT" sz="2700" b="1" baseline="0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7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</a:p>
        </p:txBody>
      </p:sp>
    </p:spTree>
    <p:extLst>
      <p:ext uri="{BB962C8B-B14F-4D97-AF65-F5344CB8AC3E}">
        <p14:creationId xmlns:p14="http://schemas.microsoft.com/office/powerpoint/2010/main" val="277477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89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3841</TotalTime>
  <Words>512</Words>
  <Application>Microsoft Office PowerPoint</Application>
  <PresentationFormat>On-screen Show (4:3)</PresentationFormat>
  <Paragraphs>150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Wingdings 2</vt:lpstr>
      <vt:lpstr>Verdana</vt:lpstr>
      <vt:lpstr>Calibri</vt:lpstr>
      <vt:lpstr>Calisto MT</vt:lpstr>
      <vt:lpstr>Arabic Typesetting</vt:lpstr>
      <vt:lpstr>Constantia</vt:lpstr>
      <vt:lpstr>2_Flow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Sofia Veiga Barbosa</cp:lastModifiedBy>
  <cp:revision>257</cp:revision>
  <dcterms:created xsi:type="dcterms:W3CDTF">2012-06-11T12:30:49Z</dcterms:created>
  <dcterms:modified xsi:type="dcterms:W3CDTF">2018-06-06T16:14:26Z</dcterms:modified>
</cp:coreProperties>
</file>