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6" r:id="rId1"/>
  </p:sldMasterIdLst>
  <p:notesMasterIdLst>
    <p:notesMasterId r:id="rId21"/>
  </p:notesMasterIdLst>
  <p:sldIdLst>
    <p:sldId id="277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278" r:id="rId20"/>
  </p:sldIdLst>
  <p:sldSz cx="9144000" cy="6858000" type="screen4x3"/>
  <p:notesSz cx="6858000" cy="9144000"/>
  <p:embeddedFontLst>
    <p:embeddedFont>
      <p:font typeface="Wingdings 2" panose="05020102010507070707" pitchFamily="18" charset="2"/>
      <p:regular r:id="rId22"/>
    </p:embeddedFont>
    <p:embeddedFont>
      <p:font typeface="Verdana" panose="020B0604030504040204" pitchFamily="34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onstantia" panose="02030602050306030303" pitchFamily="18" charset="0"/>
      <p:regular r:id="rId31"/>
      <p:bold r:id="rId32"/>
      <p:italic r:id="rId33"/>
      <p:boldItalic r:id="rId34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431" userDrawn="1">
          <p15:clr>
            <a:srgbClr val="A4A3A4"/>
          </p15:clr>
        </p15:guide>
        <p15:guide id="4" orient="horz" pos="5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000"/>
    <a:srgbClr val="009592"/>
    <a:srgbClr val="FEFEFE"/>
    <a:srgbClr val="005A58"/>
    <a:srgbClr val="006666"/>
    <a:srgbClr val="00A8A4"/>
    <a:srgbClr val="E5F3F7"/>
    <a:srgbClr val="F0F8FA"/>
    <a:srgbClr val="009999"/>
    <a:srgbClr val="F6E7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1974" y="168"/>
      </p:cViewPr>
      <p:guideLst>
        <p:guide orient="horz" pos="2160"/>
        <p:guide pos="2880"/>
        <p:guide pos="431"/>
        <p:guide orient="horz" pos="5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28/05/2018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332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10583" y="25460"/>
            <a:ext cx="8809889" cy="492443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6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</a:t>
            </a:r>
            <a:r>
              <a:rPr lang="pt-PT" sz="23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Irregular verbs </a:t>
            </a:r>
            <a:r>
              <a:rPr lang="pt-PT" sz="23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 </a:t>
            </a:r>
            <a:r>
              <a:rPr lang="pt-PT" sz="23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Negative and Interrogative</a:t>
            </a:r>
          </a:p>
        </p:txBody>
      </p:sp>
    </p:spTree>
    <p:extLst>
      <p:ext uri="{BB962C8B-B14F-4D97-AF65-F5344CB8AC3E}">
        <p14:creationId xmlns:p14="http://schemas.microsoft.com/office/powerpoint/2010/main" val="223410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 dirty="0" smtClean="0"/>
              <a:t>Clique </a:t>
            </a:r>
            <a:r>
              <a:rPr lang="pt-PT" dirty="0"/>
              <a:t>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dirty="0"/>
              <a:t>Clique para editar os estilos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</a:t>
            </a:r>
            <a:r>
              <a:rPr lang="pt-PT" dirty="0" smtClean="0"/>
              <a:t>nível</a:t>
            </a:r>
            <a:endParaRPr lang="pt-PT" dirty="0"/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56CED6E-0E18-46A1-85C4-058EC53316BA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28/05/2018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307AAEB-88AC-4D02-B9D6-089AF491561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11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BE61DB-98C3-4DB9-8C0C-1DF09D10E68C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28/05/2018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8AE52A7-76FC-4E79-8C00-01D8724FB16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69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151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22" r:id="rId4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6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436" y="3212976"/>
            <a:ext cx="5337128" cy="1565558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30306" y="1099716"/>
            <a:ext cx="8276665" cy="182522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4000" b="1" dirty="0" err="1">
                <a:solidFill>
                  <a:srgbClr val="006666"/>
                </a:solidFill>
              </a:rPr>
              <a:t>Past</a:t>
            </a:r>
            <a:r>
              <a:rPr lang="pt-PT" sz="4000" b="1" dirty="0">
                <a:solidFill>
                  <a:srgbClr val="006666"/>
                </a:solidFill>
              </a:rPr>
              <a:t> </a:t>
            </a:r>
            <a:r>
              <a:rPr lang="pt-PT" sz="4000" b="1" dirty="0" err="1">
                <a:solidFill>
                  <a:srgbClr val="006666"/>
                </a:solidFill>
              </a:rPr>
              <a:t>simple</a:t>
            </a:r>
            <a:r>
              <a:rPr lang="pt-PT" sz="4000" b="1" dirty="0">
                <a:solidFill>
                  <a:srgbClr val="006666"/>
                </a:solidFill>
              </a:rPr>
              <a:t/>
            </a:r>
            <a:br>
              <a:rPr lang="pt-PT" sz="4000" b="1" dirty="0">
                <a:solidFill>
                  <a:srgbClr val="006666"/>
                </a:solidFill>
              </a:rPr>
            </a:br>
            <a:r>
              <a:rPr lang="pt-PT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Irregular </a:t>
            </a:r>
            <a:r>
              <a:rPr lang="pt-PT" sz="3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verbs</a:t>
            </a:r>
            <a:r>
              <a:rPr lang="pt-PT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algn="ctr"/>
            <a:r>
              <a:rPr lang="pt-PT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Negative </a:t>
            </a:r>
            <a:r>
              <a:rPr lang="pt-PT" sz="3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and</a:t>
            </a:r>
            <a:r>
              <a:rPr lang="pt-PT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pt-PT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Interrogative</a:t>
            </a:r>
            <a:endParaRPr lang="pt-PT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53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902936" y="1628800"/>
            <a:ext cx="1728192" cy="42281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 smtClean="0">
                <a:latin typeface="Calibri" panose="020F0502020204030204" pitchFamily="34" charset="0"/>
              </a:rPr>
              <a:t>  I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You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 smtClean="0">
                <a:latin typeface="Calibri" panose="020F0502020204030204" pitchFamily="34" charset="0"/>
              </a:rPr>
              <a:t>He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 err="1" smtClean="0">
                <a:latin typeface="Calibri" panose="020F0502020204030204" pitchFamily="34" charset="0"/>
              </a:rPr>
              <a:t>She</a:t>
            </a:r>
            <a:endParaRPr lang="pt-PT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 smtClean="0">
                <a:latin typeface="Calibri" panose="020F0502020204030204" pitchFamily="34" charset="0"/>
              </a:rPr>
              <a:t>It</a:t>
            </a:r>
            <a:endParaRPr lang="pt-PT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 err="1" smtClean="0">
                <a:latin typeface="Calibri" panose="020F0502020204030204" pitchFamily="34" charset="0"/>
              </a:rPr>
              <a:t>We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You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They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83568" y="692697"/>
            <a:ext cx="324036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Negative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form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40996" y="2920573"/>
            <a:ext cx="1215397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600" b="1" dirty="0" err="1">
                <a:latin typeface="Calibri" panose="020F0502020204030204" pitchFamily="34" charset="0"/>
              </a:rPr>
              <a:t>did</a:t>
            </a:r>
            <a:r>
              <a:rPr lang="pt-PT" sz="2600" b="1" dirty="0">
                <a:latin typeface="Calibri" panose="020F0502020204030204" pitchFamily="34" charset="0"/>
              </a:rPr>
              <a:t> </a:t>
            </a:r>
            <a:r>
              <a:rPr lang="pt-PT" sz="2600" b="1" dirty="0" err="1" smtClean="0">
                <a:latin typeface="Calibri" panose="020F0502020204030204" pitchFamily="34" charset="0"/>
              </a:rPr>
              <a:t>not</a:t>
            </a:r>
            <a:endParaRPr lang="pt-PT" sz="2600" b="1" dirty="0" smtClean="0">
              <a:latin typeface="Calibri" panose="020F0502020204030204" pitchFamily="34" charset="0"/>
            </a:endParaRPr>
          </a:p>
          <a:p>
            <a:r>
              <a:rPr lang="pt-PT" sz="2600" b="1" dirty="0">
                <a:latin typeface="Calibri" panose="020F0502020204030204" pitchFamily="34" charset="0"/>
              </a:rPr>
              <a:t>(</a:t>
            </a:r>
            <a:r>
              <a:rPr lang="pt-PT" sz="2600" b="1" dirty="0" err="1">
                <a:latin typeface="Calibri" panose="020F0502020204030204" pitchFamily="34" charset="0"/>
              </a:rPr>
              <a:t>didn’t</a:t>
            </a:r>
            <a:r>
              <a:rPr lang="pt-PT" sz="2600" b="1" dirty="0" smtClean="0">
                <a:latin typeface="Calibri" panose="020F0502020204030204" pitchFamily="34" charset="0"/>
              </a:rPr>
              <a:t>)</a:t>
            </a:r>
            <a:endParaRPr lang="pt-PT" sz="2600" b="1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91568" y="3048619"/>
            <a:ext cx="64472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600" dirty="0" err="1">
                <a:latin typeface="Calibri" panose="020F0502020204030204" pitchFamily="34" charset="0"/>
              </a:rPr>
              <a:t>see</a:t>
            </a:r>
            <a:endParaRPr lang="pt-PT" sz="2600" dirty="0"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20503" y="3120628"/>
            <a:ext cx="35137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600" b="1" dirty="0">
                <a:latin typeface="Calibri" panose="020F0502020204030204" pitchFamily="34" charset="0"/>
              </a:rPr>
              <a:t>+</a:t>
            </a:r>
            <a:endParaRPr lang="pt-PT" sz="2600" b="1" dirty="0"/>
          </a:p>
        </p:txBody>
      </p:sp>
      <p:sp>
        <p:nvSpPr>
          <p:cNvPr id="8" name="Rectangle 7"/>
          <p:cNvSpPr/>
          <p:nvPr/>
        </p:nvSpPr>
        <p:spPr>
          <a:xfrm>
            <a:off x="5449819" y="3048620"/>
            <a:ext cx="35137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600" b="1" dirty="0">
                <a:latin typeface="Calibri" panose="020F0502020204030204" pitchFamily="34" charset="0"/>
              </a:rPr>
              <a:t>+</a:t>
            </a:r>
            <a:endParaRPr lang="pt-PT" sz="2600" b="1" dirty="0"/>
          </a:p>
        </p:txBody>
      </p:sp>
    </p:spTree>
    <p:extLst>
      <p:ext uri="{BB962C8B-B14F-4D97-AF65-F5344CB8AC3E}">
        <p14:creationId xmlns:p14="http://schemas.microsoft.com/office/powerpoint/2010/main" val="268950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3568" y="1707065"/>
            <a:ext cx="7670676" cy="167763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Hello</a:t>
            </a:r>
            <a:r>
              <a:rPr lang="pt-PT" dirty="0">
                <a:latin typeface="Calibri" panose="020F0502020204030204" pitchFamily="34" charset="0"/>
              </a:rPr>
              <a:t>. </a:t>
            </a:r>
            <a:r>
              <a:rPr lang="pt-PT" dirty="0" err="1">
                <a:latin typeface="Calibri" panose="020F0502020204030204" pitchFamily="34" charset="0"/>
              </a:rPr>
              <a:t>I’m</a:t>
            </a:r>
            <a:r>
              <a:rPr lang="pt-PT" dirty="0">
                <a:latin typeface="Calibri" panose="020F0502020204030204" pitchFamily="34" charset="0"/>
              </a:rPr>
              <a:t> Cindy. </a:t>
            </a:r>
            <a:r>
              <a:rPr lang="pt-PT" dirty="0" err="1">
                <a:latin typeface="Calibri" panose="020F0502020204030204" pitchFamily="34" charset="0"/>
              </a:rPr>
              <a:t>Yesterday</a:t>
            </a:r>
            <a:r>
              <a:rPr lang="pt-PT" dirty="0">
                <a:latin typeface="Calibri" panose="020F0502020204030204" pitchFamily="34" charset="0"/>
              </a:rPr>
              <a:t> I </a:t>
            </a:r>
            <a:r>
              <a:rPr lang="pt-PT" b="1" i="1" dirty="0" err="1">
                <a:latin typeface="Calibri" panose="020F0502020204030204" pitchFamily="34" charset="0"/>
              </a:rPr>
              <a:t>didn’t</a:t>
            </a:r>
            <a:r>
              <a:rPr lang="pt-PT" b="1" i="1" dirty="0">
                <a:latin typeface="Calibri" panose="020F0502020204030204" pitchFamily="34" charset="0"/>
              </a:rPr>
              <a:t> </a:t>
            </a:r>
            <a:r>
              <a:rPr lang="pt-PT" b="1" i="1" dirty="0" err="1">
                <a:latin typeface="Calibri" panose="020F0502020204030204" pitchFamily="34" charset="0"/>
              </a:rPr>
              <a:t>go</a:t>
            </a:r>
            <a:r>
              <a:rPr lang="pt-PT" b="1" i="1" dirty="0">
                <a:latin typeface="Calibri" panose="020F0502020204030204" pitchFamily="34" charset="0"/>
              </a:rPr>
              <a:t> </a:t>
            </a:r>
            <a:r>
              <a:rPr lang="pt-PT" dirty="0">
                <a:latin typeface="Calibri" panose="020F0502020204030204" pitchFamily="34" charset="0"/>
              </a:rPr>
              <a:t>to </a:t>
            </a:r>
            <a:r>
              <a:rPr lang="pt-PT" dirty="0" err="1">
                <a:latin typeface="Calibri" panose="020F0502020204030204" pitchFamily="34" charset="0"/>
              </a:rPr>
              <a:t>school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because</a:t>
            </a:r>
            <a:r>
              <a:rPr lang="pt-PT" dirty="0">
                <a:latin typeface="Calibri" panose="020F0502020204030204" pitchFamily="34" charset="0"/>
              </a:rPr>
              <a:t> I </a:t>
            </a:r>
            <a:r>
              <a:rPr lang="pt-PT" i="1" dirty="0" err="1">
                <a:latin typeface="Calibri" panose="020F0502020204030204" pitchFamily="34" charset="0"/>
              </a:rPr>
              <a:t>went</a:t>
            </a:r>
            <a:r>
              <a:rPr lang="pt-PT" dirty="0">
                <a:latin typeface="Calibri" panose="020F0502020204030204" pitchFamily="34" charset="0"/>
              </a:rPr>
              <a:t> to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dentist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4AB4C5-DCCA-4436-8285-9EB7E9F784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8" t="1679" r="-1"/>
          <a:stretch/>
        </p:blipFill>
        <p:spPr>
          <a:xfrm>
            <a:off x="4499992" y="3356992"/>
            <a:ext cx="3842822" cy="2513128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24036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Negative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form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69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3568" y="1772816"/>
            <a:ext cx="7845715" cy="184539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My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father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i="1" dirty="0" err="1">
                <a:latin typeface="Calibri" panose="020F0502020204030204" pitchFamily="34" charset="0"/>
              </a:rPr>
              <a:t>didn’t</a:t>
            </a:r>
            <a:r>
              <a:rPr lang="pt-PT" b="1" i="1" dirty="0">
                <a:latin typeface="Calibri" panose="020F0502020204030204" pitchFamily="34" charset="0"/>
              </a:rPr>
              <a:t> </a:t>
            </a:r>
            <a:r>
              <a:rPr lang="pt-PT" b="1" i="1" dirty="0" err="1">
                <a:latin typeface="Calibri" panose="020F0502020204030204" pitchFamily="34" charset="0"/>
              </a:rPr>
              <a:t>read</a:t>
            </a:r>
            <a:r>
              <a:rPr lang="pt-PT" b="1" i="1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newspaper</a:t>
            </a:r>
            <a:r>
              <a:rPr lang="pt-PT" dirty="0">
                <a:latin typeface="Calibri" panose="020F0502020204030204" pitchFamily="34" charset="0"/>
              </a:rPr>
              <a:t>, </a:t>
            </a:r>
            <a:r>
              <a:rPr lang="pt-PT" dirty="0" err="1">
                <a:latin typeface="Calibri" panose="020F0502020204030204" pitchFamily="34" charset="0"/>
              </a:rPr>
              <a:t>but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i="1" dirty="0" err="1">
                <a:latin typeface="Calibri" panose="020F0502020204030204" pitchFamily="34" charset="0"/>
              </a:rPr>
              <a:t>read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news</a:t>
            </a:r>
            <a:r>
              <a:rPr lang="pt-PT" dirty="0">
                <a:latin typeface="Calibri" panose="020F0502020204030204" pitchFamily="34" charset="0"/>
              </a:rPr>
              <a:t> online</a:t>
            </a:r>
            <a:r>
              <a:rPr lang="pt-PT" dirty="0" smtClean="0">
                <a:latin typeface="Calibri" panose="020F0502020204030204" pitchFamily="34" charset="0"/>
              </a:rPr>
              <a:t>.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			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07E017-EDF8-4F0A-B048-EA358F57F7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5" t="1210"/>
          <a:stretch/>
        </p:blipFill>
        <p:spPr>
          <a:xfrm>
            <a:off x="4139952" y="3140968"/>
            <a:ext cx="3976544" cy="2676576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24036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Negative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form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65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3568" y="1772816"/>
            <a:ext cx="7814692" cy="184539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My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mother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i="1" dirty="0" err="1">
                <a:latin typeface="Calibri" panose="020F0502020204030204" pitchFamily="34" charset="0"/>
              </a:rPr>
              <a:t>didn’t</a:t>
            </a:r>
            <a:r>
              <a:rPr lang="pt-PT" b="1" i="1" dirty="0">
                <a:latin typeface="Calibri" panose="020F0502020204030204" pitchFamily="34" charset="0"/>
              </a:rPr>
              <a:t> take </a:t>
            </a:r>
            <a:r>
              <a:rPr lang="pt-PT" dirty="0">
                <a:latin typeface="Calibri" panose="020F0502020204030204" pitchFamily="34" charset="0"/>
              </a:rPr>
              <a:t>me to </a:t>
            </a:r>
            <a:r>
              <a:rPr lang="pt-PT" dirty="0" err="1">
                <a:latin typeface="Calibri" panose="020F0502020204030204" pitchFamily="34" charset="0"/>
              </a:rPr>
              <a:t>school</a:t>
            </a:r>
            <a:r>
              <a:rPr lang="pt-PT" dirty="0">
                <a:latin typeface="Calibri" panose="020F0502020204030204" pitchFamily="34" charset="0"/>
              </a:rPr>
              <a:t>, </a:t>
            </a:r>
            <a:r>
              <a:rPr lang="pt-PT" dirty="0" err="1">
                <a:latin typeface="Calibri" panose="020F0502020204030204" pitchFamily="34" charset="0"/>
              </a:rPr>
              <a:t>but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i="1" dirty="0" err="1">
                <a:latin typeface="Calibri" panose="020F0502020204030204" pitchFamily="34" charset="0"/>
              </a:rPr>
              <a:t>took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my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younger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brother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499081-8F85-4763-8915-72D4734717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6" t="635" b="-1"/>
          <a:stretch/>
        </p:blipFill>
        <p:spPr>
          <a:xfrm>
            <a:off x="3995936" y="3284984"/>
            <a:ext cx="3990207" cy="2665478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24036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Negative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form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30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11560" y="1505882"/>
            <a:ext cx="8280920" cy="271520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Look </a:t>
            </a:r>
            <a:r>
              <a:rPr lang="pt-PT" b="1" dirty="0" err="1">
                <a:latin typeface="Calibri" panose="020F0502020204030204" pitchFamily="34" charset="0"/>
              </a:rPr>
              <a:t>at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the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pictures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and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say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what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they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did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or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didn’t</a:t>
            </a:r>
            <a:r>
              <a:rPr lang="pt-PT" b="1" dirty="0">
                <a:latin typeface="Calibri" panose="020F0502020204030204" pitchFamily="34" charset="0"/>
              </a:rPr>
              <a:t> do.</a:t>
            </a:r>
          </a:p>
          <a:p>
            <a:pPr marL="0" indent="0">
              <a:buNone/>
            </a:pPr>
            <a:endParaRPr lang="pt-PT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1.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girls</a:t>
            </a:r>
            <a:r>
              <a:rPr lang="pt-PT" dirty="0">
                <a:latin typeface="Calibri" panose="020F0502020204030204" pitchFamily="34" charset="0"/>
              </a:rPr>
              <a:t> __________ some </a:t>
            </a:r>
            <a:r>
              <a:rPr lang="pt-PT" dirty="0" err="1">
                <a:latin typeface="Calibri" panose="020F0502020204030204" pitchFamily="34" charset="0"/>
              </a:rPr>
              <a:t>clothes</a:t>
            </a:r>
            <a:r>
              <a:rPr lang="pt-PT" dirty="0">
                <a:latin typeface="Calibri" panose="020F0502020204030204" pitchFamily="34" charset="0"/>
              </a:rPr>
              <a:t>. </a:t>
            </a:r>
            <a:r>
              <a:rPr lang="pt-PT" dirty="0" err="1">
                <a:latin typeface="Calibri" panose="020F0502020204030204" pitchFamily="34" charset="0"/>
              </a:rPr>
              <a:t>They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smtClean="0">
                <a:latin typeface="Calibri" panose="020F0502020204030204" pitchFamily="34" charset="0"/>
              </a:rPr>
              <a:t>____________ </a:t>
            </a:r>
            <a:r>
              <a:rPr lang="pt-PT" dirty="0" err="1">
                <a:latin typeface="Calibri" panose="020F0502020204030204" pitchFamily="34" charset="0"/>
              </a:rPr>
              <a:t>shoes</a:t>
            </a:r>
            <a:r>
              <a:rPr lang="pt-PT" dirty="0">
                <a:latin typeface="Calibri" panose="020F0502020204030204" pitchFamily="34" charset="0"/>
              </a:rPr>
              <a:t>. (</a:t>
            </a:r>
            <a:r>
              <a:rPr lang="pt-PT" i="1" dirty="0" err="1">
                <a:latin typeface="Calibri" panose="020F0502020204030204" pitchFamily="34" charset="0"/>
              </a:rPr>
              <a:t>buy</a:t>
            </a:r>
            <a:r>
              <a:rPr lang="pt-PT" dirty="0" smtClean="0">
                <a:latin typeface="Calibri" panose="020F0502020204030204" pitchFamily="34" charset="0"/>
              </a:rPr>
              <a:t>)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BFF494-E331-4130-B56F-A71D30A774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6" t="1555"/>
          <a:stretch/>
        </p:blipFill>
        <p:spPr>
          <a:xfrm>
            <a:off x="5364088" y="3861048"/>
            <a:ext cx="3101028" cy="20548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54196" y="2436632"/>
            <a:ext cx="15977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bought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81400" y="2436632"/>
            <a:ext cx="20882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didn’t</a:t>
            </a:r>
            <a:r>
              <a:rPr lang="pt-PT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buy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83568" y="692697"/>
            <a:ext cx="324036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73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3568" y="1556792"/>
            <a:ext cx="7985752" cy="16561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PT" b="1" dirty="0">
                <a:latin typeface="Calibri" panose="020F0502020204030204" pitchFamily="34" charset="0"/>
              </a:rPr>
              <a:t>2. </a:t>
            </a:r>
            <a:r>
              <a:rPr lang="pt-PT" dirty="0" err="1">
                <a:latin typeface="Calibri" panose="020F0502020204030204" pitchFamily="34" charset="0"/>
              </a:rPr>
              <a:t>After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exercising</a:t>
            </a:r>
            <a:r>
              <a:rPr lang="pt-PT" dirty="0">
                <a:latin typeface="Calibri" panose="020F0502020204030204" pitchFamily="34" charset="0"/>
              </a:rPr>
              <a:t>, </a:t>
            </a:r>
            <a:r>
              <a:rPr lang="pt-PT" dirty="0" err="1">
                <a:latin typeface="Calibri" panose="020F0502020204030204" pitchFamily="34" charset="0"/>
              </a:rPr>
              <a:t>Drew</a:t>
            </a:r>
            <a:r>
              <a:rPr lang="pt-PT" dirty="0">
                <a:latin typeface="Calibri" panose="020F0502020204030204" pitchFamily="34" charset="0"/>
              </a:rPr>
              <a:t> __________ </a:t>
            </a:r>
            <a:r>
              <a:rPr lang="pt-PT" dirty="0" err="1">
                <a:latin typeface="Calibri" panose="020F0502020204030204" pitchFamily="34" charset="0"/>
              </a:rPr>
              <a:t>water</a:t>
            </a:r>
            <a:r>
              <a:rPr lang="pt-PT" dirty="0">
                <a:latin typeface="Calibri" panose="020F0502020204030204" pitchFamily="34" charset="0"/>
              </a:rPr>
              <a:t>. </a:t>
            </a:r>
            <a:r>
              <a:rPr lang="pt-PT" dirty="0" smtClean="0">
                <a:latin typeface="Calibri" panose="020F0502020204030204" pitchFamily="34" charset="0"/>
              </a:rPr>
              <a:t/>
            </a:r>
            <a:br>
              <a:rPr lang="pt-PT" dirty="0" smtClean="0">
                <a:latin typeface="Calibri" panose="020F0502020204030204" pitchFamily="34" charset="0"/>
              </a:rPr>
            </a:br>
            <a:r>
              <a:rPr lang="pt-PT" dirty="0" err="1" smtClean="0">
                <a:latin typeface="Calibri" panose="020F0502020204030204" pitchFamily="34" charset="0"/>
              </a:rPr>
              <a:t>She</a:t>
            </a:r>
            <a:r>
              <a:rPr lang="pt-PT" dirty="0" smtClean="0">
                <a:latin typeface="Calibri" panose="020F0502020204030204" pitchFamily="34" charset="0"/>
              </a:rPr>
              <a:t> _____________ </a:t>
            </a:r>
            <a:r>
              <a:rPr lang="pt-PT" dirty="0">
                <a:latin typeface="Calibri" panose="020F0502020204030204" pitchFamily="34" charset="0"/>
              </a:rPr>
              <a:t>a soda*. (</a:t>
            </a:r>
            <a:r>
              <a:rPr lang="pt-PT" i="1" dirty="0">
                <a:latin typeface="Calibri" panose="020F0502020204030204" pitchFamily="34" charset="0"/>
              </a:rPr>
              <a:t>drink</a:t>
            </a:r>
            <a:r>
              <a:rPr lang="pt-PT" dirty="0">
                <a:latin typeface="Calibri" panose="020F0502020204030204" pitchFamily="34" charset="0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PT" sz="1800" dirty="0" smtClean="0">
                <a:latin typeface="Calibri" panose="020F0502020204030204" pitchFamily="34" charset="0"/>
              </a:rPr>
              <a:t/>
            </a:r>
            <a:br>
              <a:rPr lang="pt-PT" sz="1800" dirty="0" smtClean="0">
                <a:latin typeface="Calibri" panose="020F0502020204030204" pitchFamily="34" charset="0"/>
              </a:rPr>
            </a:br>
            <a:r>
              <a:rPr lang="pt-PT" sz="1800" dirty="0" smtClean="0">
                <a:latin typeface="Calibri" panose="020F0502020204030204" pitchFamily="34" charset="0"/>
              </a:rPr>
              <a:t>* </a:t>
            </a:r>
            <a:r>
              <a:rPr lang="pt-PT" sz="1800" dirty="0" err="1">
                <a:latin typeface="Calibri" panose="020F0502020204030204" pitchFamily="34" charset="0"/>
              </a:rPr>
              <a:t>American</a:t>
            </a:r>
            <a:r>
              <a:rPr lang="pt-PT" sz="1800" dirty="0">
                <a:latin typeface="Calibri" panose="020F0502020204030204" pitchFamily="34" charset="0"/>
              </a:rPr>
              <a:t> </a:t>
            </a:r>
            <a:r>
              <a:rPr lang="pt-PT" sz="1800" dirty="0" err="1">
                <a:latin typeface="Calibri" panose="020F0502020204030204" pitchFamily="34" charset="0"/>
              </a:rPr>
              <a:t>English</a:t>
            </a:r>
            <a:r>
              <a:rPr lang="pt-PT" sz="1800" dirty="0">
                <a:latin typeface="Calibri" panose="020F0502020204030204" pitchFamily="34" charset="0"/>
              </a:rPr>
              <a:t> for a </a:t>
            </a:r>
            <a:r>
              <a:rPr lang="pt-PT" sz="1800" dirty="0" err="1">
                <a:latin typeface="Calibri" panose="020F0502020204030204" pitchFamily="34" charset="0"/>
              </a:rPr>
              <a:t>sweet</a:t>
            </a:r>
            <a:r>
              <a:rPr lang="pt-PT" sz="1800" dirty="0">
                <a:latin typeface="Calibri" panose="020F0502020204030204" pitchFamily="34" charset="0"/>
              </a:rPr>
              <a:t>, </a:t>
            </a:r>
            <a:r>
              <a:rPr lang="pt-PT" sz="1800" dirty="0" err="1">
                <a:latin typeface="Calibri" panose="020F0502020204030204" pitchFamily="34" charset="0"/>
              </a:rPr>
              <a:t>fizzy</a:t>
            </a:r>
            <a:r>
              <a:rPr lang="pt-PT" sz="1800" dirty="0">
                <a:latin typeface="Calibri" panose="020F0502020204030204" pitchFamily="34" charset="0"/>
              </a:rPr>
              <a:t> drink</a:t>
            </a:r>
            <a:r>
              <a:rPr lang="pt-PT" sz="1800" dirty="0" smtClean="0">
                <a:latin typeface="Calibri" panose="020F0502020204030204" pitchFamily="34" charset="0"/>
              </a:rPr>
              <a:t>.</a:t>
            </a:r>
            <a:endParaRPr lang="pt-PT" sz="1800" dirty="0"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301B62-BB66-4A27-BE37-F88DE46A62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3" t="565" b="1"/>
          <a:stretch/>
        </p:blipFill>
        <p:spPr>
          <a:xfrm>
            <a:off x="5220072" y="3573016"/>
            <a:ext cx="3089208" cy="20920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39952" y="1651805"/>
            <a:ext cx="16561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drank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2258652"/>
            <a:ext cx="216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didn’t</a:t>
            </a:r>
            <a:r>
              <a:rPr lang="pt-PT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drink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324036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18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CCE07A3-DDF9-4C50-B89D-C0DC4E689A4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3568" y="1628800"/>
            <a:ext cx="7992888" cy="129614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3. </a:t>
            </a:r>
            <a:r>
              <a:rPr lang="pt-PT" dirty="0">
                <a:latin typeface="Calibri" panose="020F0502020204030204" pitchFamily="34" charset="0"/>
              </a:rPr>
              <a:t>Laura ________ a hamburger. </a:t>
            </a:r>
            <a:r>
              <a:rPr lang="pt-PT" dirty="0" err="1">
                <a:latin typeface="Calibri" panose="020F0502020204030204" pitchFamily="34" charset="0"/>
              </a:rPr>
              <a:t>She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smtClean="0">
                <a:latin typeface="Calibri" panose="020F0502020204030204" pitchFamily="34" charset="0"/>
              </a:rPr>
              <a:t>____________ </a:t>
            </a:r>
            <a:r>
              <a:rPr lang="pt-PT" dirty="0">
                <a:latin typeface="Calibri" panose="020F0502020204030204" pitchFamily="34" charset="0"/>
              </a:rPr>
              <a:t>a </a:t>
            </a:r>
            <a:r>
              <a:rPr lang="pt-PT" dirty="0" err="1">
                <a:latin typeface="Calibri" panose="020F0502020204030204" pitchFamily="34" charset="0"/>
              </a:rPr>
              <a:t>cake</a:t>
            </a:r>
            <a:r>
              <a:rPr lang="pt-PT" dirty="0">
                <a:latin typeface="Calibri" panose="020F0502020204030204" pitchFamily="34" charset="0"/>
              </a:rPr>
              <a:t>. (</a:t>
            </a:r>
            <a:r>
              <a:rPr lang="pt-PT" i="1" dirty="0" err="1">
                <a:latin typeface="Calibri" panose="020F0502020204030204" pitchFamily="34" charset="0"/>
              </a:rPr>
              <a:t>eat</a:t>
            </a:r>
            <a:r>
              <a:rPr lang="pt-PT" dirty="0" smtClean="0">
                <a:latin typeface="Calibri" panose="020F0502020204030204" pitchFamily="34" charset="0"/>
              </a:rPr>
              <a:t>)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724E42-084E-44BB-842C-5B2414C3C4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7" t="2109"/>
          <a:stretch/>
        </p:blipFill>
        <p:spPr>
          <a:xfrm>
            <a:off x="4801716" y="3501008"/>
            <a:ext cx="3429000" cy="24424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09465" y="1581767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ate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128" y="1586563"/>
            <a:ext cx="20162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didn’t</a:t>
            </a:r>
            <a:r>
              <a:rPr lang="pt-PT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eat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83568" y="692697"/>
            <a:ext cx="324036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06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3568" y="1700808"/>
            <a:ext cx="8064896" cy="11521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t-PT" b="1" dirty="0">
                <a:latin typeface="Calibri" panose="020F0502020204030204" pitchFamily="34" charset="0"/>
              </a:rPr>
              <a:t>4.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secretary</a:t>
            </a:r>
            <a:r>
              <a:rPr lang="pt-PT" dirty="0">
                <a:latin typeface="Calibri" panose="020F0502020204030204" pitchFamily="34" charset="0"/>
              </a:rPr>
              <a:t> __________ </a:t>
            </a:r>
            <a:r>
              <a:rPr lang="pt-PT" dirty="0" err="1">
                <a:latin typeface="Calibri" panose="020F0502020204030204" pitchFamily="34" charset="0"/>
              </a:rPr>
              <a:t>an</a:t>
            </a:r>
            <a:r>
              <a:rPr lang="pt-PT" dirty="0">
                <a:latin typeface="Calibri" panose="020F0502020204030204" pitchFamily="34" charset="0"/>
              </a:rPr>
              <a:t> email. </a:t>
            </a:r>
            <a:r>
              <a:rPr lang="pt-PT" dirty="0" err="1">
                <a:latin typeface="Calibri" panose="020F0502020204030204" pitchFamily="34" charset="0"/>
              </a:rPr>
              <a:t>She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smtClean="0">
                <a:latin typeface="Calibri" panose="020F0502020204030204" pitchFamily="34" charset="0"/>
              </a:rPr>
              <a:t>____________ </a:t>
            </a:r>
            <a:r>
              <a:rPr lang="pt-PT" dirty="0">
                <a:latin typeface="Calibri" panose="020F0502020204030204" pitchFamily="34" charset="0"/>
              </a:rPr>
              <a:t>a </a:t>
            </a:r>
            <a:r>
              <a:rPr lang="pt-PT" dirty="0" err="1">
                <a:latin typeface="Calibri" panose="020F0502020204030204" pitchFamily="34" charset="0"/>
              </a:rPr>
              <a:t>letter</a:t>
            </a:r>
            <a:r>
              <a:rPr lang="pt-PT" dirty="0">
                <a:latin typeface="Calibri" panose="020F0502020204030204" pitchFamily="34" charset="0"/>
              </a:rPr>
              <a:t>. (</a:t>
            </a:r>
            <a:r>
              <a:rPr lang="pt-PT" i="1" dirty="0" err="1">
                <a:latin typeface="Calibri" panose="020F0502020204030204" pitchFamily="34" charset="0"/>
              </a:rPr>
              <a:t>write</a:t>
            </a:r>
            <a:r>
              <a:rPr lang="pt-PT" dirty="0" smtClean="0">
                <a:latin typeface="Calibri" panose="020F0502020204030204" pitchFamily="34" charset="0"/>
              </a:rPr>
              <a:t>)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     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B9238D-9701-4FB0-9905-5BDD92A6A1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7" t="1664"/>
          <a:stretch/>
        </p:blipFill>
        <p:spPr>
          <a:xfrm>
            <a:off x="4716016" y="3140967"/>
            <a:ext cx="3456494" cy="29317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87824" y="1673669"/>
            <a:ext cx="16561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wrote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7128" y="1673669"/>
            <a:ext cx="2047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didn’t</a:t>
            </a:r>
            <a:r>
              <a:rPr lang="pt-PT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write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83568" y="692697"/>
            <a:ext cx="324036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75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3DC49A6-2F50-4B34-81B3-3AD6E18D6FE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3568" y="1628800"/>
            <a:ext cx="7992888" cy="435133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5. </a:t>
            </a:r>
            <a:r>
              <a:rPr lang="pt-PT" dirty="0" err="1">
                <a:latin typeface="Calibri" panose="020F0502020204030204" pitchFamily="34" charset="0"/>
              </a:rPr>
              <a:t>My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friends</a:t>
            </a:r>
            <a:r>
              <a:rPr lang="pt-PT" dirty="0">
                <a:latin typeface="Calibri" panose="020F0502020204030204" pitchFamily="34" charset="0"/>
              </a:rPr>
              <a:t> _________ </a:t>
            </a:r>
            <a:r>
              <a:rPr lang="pt-PT" dirty="0" err="1">
                <a:latin typeface="Calibri" panose="020F0502020204030204" pitchFamily="34" charset="0"/>
              </a:rPr>
              <a:t>their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bikes</a:t>
            </a:r>
            <a:r>
              <a:rPr lang="pt-PT" dirty="0">
                <a:latin typeface="Calibri" panose="020F0502020204030204" pitchFamily="34" charset="0"/>
              </a:rPr>
              <a:t>. </a:t>
            </a:r>
            <a:r>
              <a:rPr lang="pt-PT" dirty="0" err="1">
                <a:latin typeface="Calibri" panose="020F0502020204030204" pitchFamily="34" charset="0"/>
              </a:rPr>
              <a:t>They</a:t>
            </a:r>
            <a:r>
              <a:rPr lang="pt-PT" dirty="0">
                <a:latin typeface="Calibri" panose="020F0502020204030204" pitchFamily="34" charset="0"/>
              </a:rPr>
              <a:t> ____________ </a:t>
            </a:r>
            <a:r>
              <a:rPr lang="pt-PT" dirty="0" err="1">
                <a:latin typeface="Calibri" panose="020F0502020204030204" pitchFamily="34" charset="0"/>
              </a:rPr>
              <a:t>horses</a:t>
            </a:r>
            <a:r>
              <a:rPr lang="pt-PT" dirty="0">
                <a:latin typeface="Calibri" panose="020F0502020204030204" pitchFamily="34" charset="0"/>
              </a:rPr>
              <a:t>. (</a:t>
            </a:r>
            <a:r>
              <a:rPr lang="pt-PT" i="1" dirty="0">
                <a:latin typeface="Calibri" panose="020F0502020204030204" pitchFamily="34" charset="0"/>
              </a:rPr>
              <a:t>ride</a:t>
            </a:r>
            <a:r>
              <a:rPr lang="pt-PT" dirty="0" smtClean="0">
                <a:latin typeface="Calibri" panose="020F0502020204030204" pitchFamily="34" charset="0"/>
              </a:rPr>
              <a:t>)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9E763A-B1AD-4A3A-89A6-E03795F716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4" t="2865" r="1"/>
          <a:stretch/>
        </p:blipFill>
        <p:spPr>
          <a:xfrm>
            <a:off x="4674358" y="3356992"/>
            <a:ext cx="3744372" cy="24414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29735" y="1595691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rode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4514" y="1591733"/>
            <a:ext cx="19442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didn’t</a:t>
            </a:r>
            <a:r>
              <a:rPr lang="pt-PT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ride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83568" y="692697"/>
            <a:ext cx="324036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30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539552" y="1885974"/>
            <a:ext cx="7886700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				</a:t>
            </a:r>
            <a:r>
              <a:rPr lang="pt-PT" dirty="0" smtClean="0">
                <a:latin typeface="Calibri" panose="020F0502020204030204" pitchFamily="34" charset="0"/>
              </a:rPr>
              <a:t>  I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				</a:t>
            </a:r>
            <a:r>
              <a:rPr lang="pt-PT" dirty="0" err="1">
                <a:latin typeface="Calibri" panose="020F0502020204030204" pitchFamily="34" charset="0"/>
              </a:rPr>
              <a:t>you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				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 smtClean="0">
                <a:latin typeface="Calibri" panose="020F0502020204030204" pitchFamily="34" charset="0"/>
              </a:rPr>
              <a:t>he</a:t>
            </a:r>
            <a:endParaRPr lang="pt-PT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	</a:t>
            </a:r>
            <a:r>
              <a:rPr lang="pt-PT" dirty="0" smtClean="0">
                <a:latin typeface="Calibri" panose="020F0502020204030204" pitchFamily="34" charset="0"/>
              </a:rPr>
              <a:t>			</a:t>
            </a:r>
            <a:r>
              <a:rPr lang="pt-PT" dirty="0" err="1" smtClean="0">
                <a:latin typeface="Calibri" panose="020F0502020204030204" pitchFamily="34" charset="0"/>
              </a:rPr>
              <a:t>she</a:t>
            </a:r>
            <a:r>
              <a:rPr lang="pt-PT" dirty="0">
                <a:latin typeface="Calibri" panose="020F0502020204030204" pitchFamily="34" charset="0"/>
              </a:rPr>
              <a:t>	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>
                <a:latin typeface="Calibri" panose="020F0502020204030204" pitchFamily="34" charset="0"/>
              </a:rPr>
              <a:t>		</a:t>
            </a:r>
          </a:p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				</a:t>
            </a:r>
            <a:r>
              <a:rPr lang="pt-PT" dirty="0" smtClean="0">
                <a:latin typeface="Calibri" panose="020F0502020204030204" pitchFamily="34" charset="0"/>
              </a:rPr>
              <a:t>  </a:t>
            </a:r>
            <a:r>
              <a:rPr lang="pt-PT" dirty="0" err="1" smtClean="0">
                <a:latin typeface="Calibri" panose="020F0502020204030204" pitchFamily="34" charset="0"/>
              </a:rPr>
              <a:t>it</a:t>
            </a:r>
            <a:r>
              <a:rPr lang="pt-PT" dirty="0">
                <a:latin typeface="Calibri" panose="020F0502020204030204" pitchFamily="34" charset="0"/>
              </a:rPr>
              <a:t>		</a:t>
            </a:r>
          </a:p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				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 smtClean="0">
                <a:latin typeface="Calibri" panose="020F0502020204030204" pitchFamily="34" charset="0"/>
              </a:rPr>
              <a:t>we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				</a:t>
            </a:r>
            <a:r>
              <a:rPr lang="pt-PT" dirty="0" err="1">
                <a:latin typeface="Calibri" panose="020F0502020204030204" pitchFamily="34" charset="0"/>
              </a:rPr>
              <a:t>you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				</a:t>
            </a:r>
            <a:r>
              <a:rPr lang="pt-PT" dirty="0" err="1">
                <a:latin typeface="Calibri" panose="020F0502020204030204" pitchFamily="34" charset="0"/>
              </a:rPr>
              <a:t>they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83568" y="692697"/>
            <a:ext cx="460851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Interrogative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form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79712" y="3212976"/>
            <a:ext cx="7633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 err="1">
                <a:latin typeface="Calibri" panose="020F0502020204030204" pitchFamily="34" charset="0"/>
              </a:rPr>
              <a:t>Did</a:t>
            </a:r>
            <a:endParaRPr lang="pt-PT" sz="3200" dirty="0"/>
          </a:p>
        </p:txBody>
      </p:sp>
      <p:sp>
        <p:nvSpPr>
          <p:cNvPr id="6" name="Rectangle 5"/>
          <p:cNvSpPr/>
          <p:nvPr/>
        </p:nvSpPr>
        <p:spPr>
          <a:xfrm>
            <a:off x="5796136" y="3212976"/>
            <a:ext cx="14221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dirty="0">
                <a:latin typeface="Calibri" panose="020F0502020204030204" pitchFamily="34" charset="0"/>
              </a:rPr>
              <a:t> </a:t>
            </a:r>
            <a:r>
              <a:rPr lang="pt-PT" sz="3200" b="1" dirty="0" err="1">
                <a:latin typeface="Calibri" panose="020F0502020204030204" pitchFamily="34" charset="0"/>
              </a:rPr>
              <a:t>see</a:t>
            </a:r>
            <a:r>
              <a:rPr lang="pt-PT" sz="3200" dirty="0">
                <a:latin typeface="Calibri" panose="020F0502020204030204" pitchFamily="34" charset="0"/>
              </a:rPr>
              <a:t>…? 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265788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e Conteúdo 2">
            <a:extLst>
              <a:ext uri="{FF2B5EF4-FFF2-40B4-BE49-F238E27FC236}">
                <a16:creationId xmlns:a16="http://schemas.microsoft.com/office/drawing/2014/main" id="{186ABBE7-D4F1-46FE-AE17-6AA2362FD3E8}"/>
              </a:ext>
            </a:extLst>
          </p:cNvPr>
          <p:cNvSpPr txBox="1">
            <a:spLocks/>
          </p:cNvSpPr>
          <p:nvPr/>
        </p:nvSpPr>
        <p:spPr>
          <a:xfrm>
            <a:off x="1168202" y="262604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PT" sz="210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100" dirty="0">
              <a:latin typeface="Calibri" panose="020F0502020204030204" pitchFamily="34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619FB1D1-7796-4505-BD9F-F09C5A42AC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070886"/>
              </p:ext>
            </p:extLst>
          </p:nvPr>
        </p:nvGraphicFramePr>
        <p:xfrm>
          <a:off x="1763688" y="2204864"/>
          <a:ext cx="6096000" cy="26289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45027">
                <a:tc>
                  <a:txBody>
                    <a:bodyPr/>
                    <a:lstStyle/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Yes</a:t>
                      </a:r>
                      <a:r>
                        <a:rPr lang="pt-PT" sz="2100" dirty="0">
                          <a:latin typeface="Calibri" panose="020F0502020204030204" pitchFamily="34" charset="0"/>
                        </a:rPr>
                        <a:t>,</a:t>
                      </a:r>
                      <a:endParaRPr lang="pt-PT" sz="2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rowSpan="2">
                  <a:txBody>
                    <a:bodyPr/>
                    <a:lstStyle/>
                    <a:p>
                      <a:r>
                        <a:rPr lang="pt-PT" sz="2100" dirty="0">
                          <a:latin typeface="Calibri" panose="020F0502020204030204" pitchFamily="34" charset="0"/>
                        </a:rPr>
                        <a:t>I</a:t>
                      </a:r>
                    </a:p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you</a:t>
                      </a:r>
                      <a:endParaRPr lang="pt-PT" sz="21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he</a:t>
                      </a:r>
                      <a:endParaRPr lang="pt-PT" sz="21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she</a:t>
                      </a:r>
                      <a:endParaRPr lang="pt-PT" sz="21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it</a:t>
                      </a:r>
                      <a:endParaRPr lang="pt-PT" sz="21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we</a:t>
                      </a:r>
                      <a:endParaRPr lang="pt-PT" sz="21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you</a:t>
                      </a:r>
                      <a:endParaRPr lang="pt-PT" sz="21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they</a:t>
                      </a:r>
                      <a:endParaRPr lang="pt-PT" sz="21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did</a:t>
                      </a:r>
                      <a:r>
                        <a:rPr lang="pt-PT" sz="2100" dirty="0">
                          <a:latin typeface="Calibri" panose="020F0502020204030204" pitchFamily="34" charset="0"/>
                        </a:rPr>
                        <a:t>.</a:t>
                      </a:r>
                      <a:endParaRPr lang="pt-PT" sz="2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3873">
                <a:tc>
                  <a:txBody>
                    <a:bodyPr/>
                    <a:lstStyle/>
                    <a:p>
                      <a:r>
                        <a:rPr lang="pt-PT" sz="2100" dirty="0">
                          <a:latin typeface="Calibri" panose="020F0502020204030204" pitchFamily="34" charset="0"/>
                        </a:rPr>
                        <a:t>No, </a:t>
                      </a:r>
                      <a:endParaRPr lang="pt-PT" sz="2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didn’t</a:t>
                      </a:r>
                      <a:r>
                        <a:rPr lang="pt-PT" sz="2100" dirty="0">
                          <a:latin typeface="Calibri" panose="020F0502020204030204" pitchFamily="34" charset="0"/>
                        </a:rPr>
                        <a:t>.</a:t>
                      </a:r>
                      <a:endParaRPr lang="pt-PT" sz="21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460851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Short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answers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71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e Conteúdo 5"/>
          <p:cNvSpPr>
            <a:spLocks noGrp="1"/>
          </p:cNvSpPr>
          <p:nvPr>
            <p:ph idx="4294967295"/>
          </p:nvPr>
        </p:nvSpPr>
        <p:spPr>
          <a:xfrm>
            <a:off x="683568" y="1772816"/>
            <a:ext cx="7742684" cy="1779860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tx1"/>
              </a:buClr>
              <a:buFontTx/>
              <a:buChar char="-"/>
            </a:pPr>
            <a:r>
              <a:rPr lang="pt-PT" dirty="0">
                <a:latin typeface="Calibri" panose="020F0502020204030204" pitchFamily="34" charset="0"/>
              </a:rPr>
              <a:t>Cindy, </a:t>
            </a:r>
            <a:r>
              <a:rPr lang="pt-PT" b="1" dirty="0" err="1">
                <a:latin typeface="Calibri" panose="020F0502020204030204" pitchFamily="34" charset="0"/>
              </a:rPr>
              <a:t>did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you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know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this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song</a:t>
            </a:r>
            <a:r>
              <a:rPr lang="pt-PT" dirty="0">
                <a:latin typeface="Calibri" panose="020F0502020204030204" pitchFamily="34" charset="0"/>
              </a:rPr>
              <a:t>?</a:t>
            </a:r>
          </a:p>
          <a:p>
            <a:pPr>
              <a:buClr>
                <a:schemeClr val="tx1"/>
              </a:buClr>
              <a:buFontTx/>
              <a:buChar char="-"/>
            </a:pPr>
            <a:r>
              <a:rPr lang="pt-PT" dirty="0">
                <a:latin typeface="Calibri" panose="020F0502020204030204" pitchFamily="34" charset="0"/>
              </a:rPr>
              <a:t>No, I </a:t>
            </a:r>
            <a:r>
              <a:rPr lang="pt-PT" b="1" dirty="0" err="1">
                <a:latin typeface="Calibri" panose="020F0502020204030204" pitchFamily="34" charset="0"/>
              </a:rPr>
              <a:t>didn’t</a:t>
            </a:r>
            <a:r>
              <a:rPr lang="pt-PT" dirty="0">
                <a:latin typeface="Calibri" panose="020F0502020204030204" pitchFamily="34" charset="0"/>
              </a:rPr>
              <a:t>. (Or, ‘Yes, I </a:t>
            </a:r>
            <a:r>
              <a:rPr lang="pt-PT" b="1" dirty="0">
                <a:latin typeface="Calibri" panose="020F0502020204030204" pitchFamily="34" charset="0"/>
              </a:rPr>
              <a:t>did</a:t>
            </a:r>
            <a:r>
              <a:rPr lang="pt-PT" dirty="0">
                <a:latin typeface="Calibri" panose="020F0502020204030204" pitchFamily="34" charset="0"/>
              </a:rPr>
              <a:t>.’ Or</a:t>
            </a:r>
            <a:r>
              <a:rPr lang="pt-PT" dirty="0" smtClean="0">
                <a:latin typeface="Calibri" panose="020F0502020204030204" pitchFamily="34" charset="0"/>
              </a:rPr>
              <a:t>, </a:t>
            </a:r>
            <a:r>
              <a:rPr lang="pt-PT" dirty="0" smtClean="0">
                <a:latin typeface="Calibri" panose="020F0502020204030204" pitchFamily="34" charset="0"/>
              </a:rPr>
              <a:t>‘</a:t>
            </a:r>
            <a:r>
              <a:rPr lang="pt-PT" dirty="0">
                <a:latin typeface="Calibri" panose="020F0502020204030204" pitchFamily="34" charset="0"/>
              </a:rPr>
              <a:t>Yes, I knew it.’ 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DF9985-E969-4555-9048-32646C7C99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" t="2864"/>
          <a:stretch/>
        </p:blipFill>
        <p:spPr>
          <a:xfrm>
            <a:off x="4696681" y="3429000"/>
            <a:ext cx="3697278" cy="2442592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83568" y="692697"/>
            <a:ext cx="7742684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Interrogative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form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+ short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answers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12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3567" y="1340768"/>
            <a:ext cx="7781589" cy="416897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PT" b="1" dirty="0">
                <a:latin typeface="Calibri" panose="020F0502020204030204" pitchFamily="34" charset="0"/>
              </a:rPr>
              <a:t>Complete </a:t>
            </a:r>
            <a:r>
              <a:rPr lang="pt-PT" b="1" dirty="0" err="1">
                <a:latin typeface="Calibri" panose="020F0502020204030204" pitchFamily="34" charset="0"/>
              </a:rPr>
              <a:t>the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sentences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with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i="1" dirty="0" err="1">
                <a:latin typeface="Calibri" panose="020F0502020204030204" pitchFamily="34" charset="0"/>
              </a:rPr>
              <a:t>did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or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i="1" dirty="0" err="1">
                <a:latin typeface="Calibri" panose="020F0502020204030204" pitchFamily="34" charset="0"/>
              </a:rPr>
              <a:t>didn’t</a:t>
            </a:r>
            <a:r>
              <a:rPr lang="pt-PT" b="1" dirty="0">
                <a:latin typeface="Calibri" panose="020F0502020204030204" pitchFamily="34" charset="0"/>
              </a:rPr>
              <a:t>.</a:t>
            </a:r>
          </a:p>
          <a:p>
            <a:pPr>
              <a:lnSpc>
                <a:spcPct val="150000"/>
              </a:lnSpc>
              <a:buClrTx/>
              <a:buFontTx/>
              <a:buChar char="-"/>
            </a:pPr>
            <a:r>
              <a:rPr lang="pt-PT" dirty="0">
                <a:latin typeface="Calibri" panose="020F0502020204030204" pitchFamily="34" charset="0"/>
              </a:rPr>
              <a:t>______ </a:t>
            </a:r>
            <a:r>
              <a:rPr lang="pt-PT" dirty="0" err="1">
                <a:latin typeface="Calibri" panose="020F0502020204030204" pitchFamily="34" charset="0"/>
              </a:rPr>
              <a:t>your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brother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go</a:t>
            </a:r>
            <a:r>
              <a:rPr lang="pt-PT" dirty="0">
                <a:latin typeface="Calibri" panose="020F0502020204030204" pitchFamily="34" charset="0"/>
              </a:rPr>
              <a:t> to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funfair</a:t>
            </a:r>
            <a:r>
              <a:rPr lang="pt-PT" dirty="0">
                <a:latin typeface="Calibri" panose="020F0502020204030204" pitchFamily="34" charset="0"/>
              </a:rPr>
              <a:t>?</a:t>
            </a:r>
          </a:p>
          <a:p>
            <a:pPr>
              <a:lnSpc>
                <a:spcPct val="150000"/>
              </a:lnSpc>
              <a:buClrTx/>
              <a:buFontTx/>
              <a:buChar char="-"/>
            </a:pPr>
            <a:r>
              <a:rPr lang="pt-PT" dirty="0" err="1">
                <a:latin typeface="Calibri" panose="020F0502020204030204" pitchFamily="34" charset="0"/>
              </a:rPr>
              <a:t>Yes</a:t>
            </a:r>
            <a:r>
              <a:rPr lang="pt-PT" dirty="0">
                <a:latin typeface="Calibri" panose="020F0502020204030204" pitchFamily="34" charset="0"/>
              </a:rPr>
              <a:t>, </a:t>
            </a:r>
            <a:r>
              <a:rPr lang="pt-PT" dirty="0" err="1">
                <a:latin typeface="Calibri" panose="020F0502020204030204" pitchFamily="34" charset="0"/>
              </a:rPr>
              <a:t>he</a:t>
            </a:r>
            <a:r>
              <a:rPr lang="pt-PT" dirty="0">
                <a:latin typeface="Calibri" panose="020F0502020204030204" pitchFamily="34" charset="0"/>
              </a:rPr>
              <a:t> ______. </a:t>
            </a:r>
            <a:r>
              <a:rPr lang="pt-PT" dirty="0" err="1">
                <a:latin typeface="Calibri" panose="020F0502020204030204" pitchFamily="34" charset="0"/>
              </a:rPr>
              <a:t>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went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there</a:t>
            </a:r>
            <a:r>
              <a:rPr lang="pt-PT" dirty="0" smtClean="0">
                <a:latin typeface="Calibri" panose="020F0502020204030204" pitchFamily="34" charset="0"/>
              </a:rPr>
              <a:t>.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2166CC-3676-4028-ADCE-A762CF7612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6" t="1505"/>
          <a:stretch/>
        </p:blipFill>
        <p:spPr>
          <a:xfrm>
            <a:off x="4573166" y="3553106"/>
            <a:ext cx="3891990" cy="26047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3608" y="2102192"/>
            <a:ext cx="1008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44997" y="2784774"/>
            <a:ext cx="1008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83568" y="692697"/>
            <a:ext cx="324036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16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11560" y="1268760"/>
            <a:ext cx="7886700" cy="32639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Tx/>
              <a:buFontTx/>
              <a:buChar char="-"/>
            </a:pPr>
            <a:r>
              <a:rPr lang="pt-PT" dirty="0">
                <a:latin typeface="Calibri" panose="020F0502020204030204" pitchFamily="34" charset="0"/>
              </a:rPr>
              <a:t>_______ </a:t>
            </a:r>
            <a:r>
              <a:rPr lang="pt-PT" dirty="0" err="1">
                <a:latin typeface="Calibri" panose="020F0502020204030204" pitchFamily="34" charset="0"/>
              </a:rPr>
              <a:t>you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and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your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mother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make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this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cake</a:t>
            </a:r>
            <a:r>
              <a:rPr lang="pt-PT" dirty="0">
                <a:latin typeface="Calibri" panose="020F0502020204030204" pitchFamily="34" charset="0"/>
              </a:rPr>
              <a:t>?</a:t>
            </a:r>
          </a:p>
          <a:p>
            <a:pPr>
              <a:lnSpc>
                <a:spcPct val="150000"/>
              </a:lnSpc>
              <a:buClrTx/>
              <a:buFontTx/>
              <a:buChar char="-"/>
            </a:pPr>
            <a:r>
              <a:rPr lang="pt-PT" dirty="0">
                <a:latin typeface="Calibri" panose="020F0502020204030204" pitchFamily="34" charset="0"/>
              </a:rPr>
              <a:t>No, </a:t>
            </a:r>
            <a:r>
              <a:rPr lang="pt-PT" dirty="0" err="1">
                <a:latin typeface="Calibri" panose="020F0502020204030204" pitchFamily="34" charset="0"/>
              </a:rPr>
              <a:t>we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smtClean="0">
                <a:latin typeface="Calibri" panose="020F0502020204030204" pitchFamily="34" charset="0"/>
              </a:rPr>
              <a:t>_______.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baker</a:t>
            </a:r>
            <a:r>
              <a:rPr lang="pt-PT" dirty="0">
                <a:latin typeface="Calibri" panose="020F0502020204030204" pitchFamily="34" charset="0"/>
              </a:rPr>
              <a:t> in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cake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shop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made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it</a:t>
            </a:r>
            <a:r>
              <a:rPr lang="pt-PT" dirty="0" smtClean="0">
                <a:latin typeface="Calibri" panose="020F0502020204030204" pitchFamily="34" charset="0"/>
              </a:rPr>
              <a:t>.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8DFCC7-4A40-46B6-86EA-50D0703AD2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93" t="1901"/>
          <a:stretch/>
        </p:blipFill>
        <p:spPr>
          <a:xfrm>
            <a:off x="5126353" y="3645024"/>
            <a:ext cx="3339405" cy="25743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1600" y="1356165"/>
            <a:ext cx="11521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37647" y="2033954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</a:t>
            </a:r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idn’t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324036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26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885C2A-E73E-402A-B6BD-881310BCB91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83568" y="1340768"/>
            <a:ext cx="7814692" cy="214185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PT" sz="2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-  ________ </a:t>
            </a:r>
            <a:r>
              <a:rPr lang="pt-PT" sz="2600" dirty="0">
                <a:solidFill>
                  <a:schemeClr val="tx1"/>
                </a:solidFill>
                <a:latin typeface="Calibri" panose="020F0502020204030204" pitchFamily="34" charset="0"/>
              </a:rPr>
              <a:t>Mary do </a:t>
            </a:r>
            <a:r>
              <a:rPr lang="pt-PT" sz="2600" dirty="0" err="1">
                <a:solidFill>
                  <a:schemeClr val="tx1"/>
                </a:solidFill>
                <a:latin typeface="Calibri" panose="020F0502020204030204" pitchFamily="34" charset="0"/>
              </a:rPr>
              <a:t>her</a:t>
            </a:r>
            <a:r>
              <a:rPr lang="pt-PT" sz="26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2600" dirty="0" err="1">
                <a:solidFill>
                  <a:schemeClr val="tx1"/>
                </a:solidFill>
                <a:latin typeface="Calibri" panose="020F0502020204030204" pitchFamily="34" charset="0"/>
              </a:rPr>
              <a:t>homework</a:t>
            </a:r>
            <a:r>
              <a:rPr lang="pt-PT" sz="26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2600" dirty="0" err="1">
                <a:solidFill>
                  <a:schemeClr val="tx1"/>
                </a:solidFill>
                <a:latin typeface="Calibri" panose="020F0502020204030204" pitchFamily="34" charset="0"/>
              </a:rPr>
              <a:t>yesterday</a:t>
            </a:r>
            <a:r>
              <a:rPr lang="pt-PT" sz="2600" dirty="0">
                <a:solidFill>
                  <a:schemeClr val="tx1"/>
                </a:solidFill>
                <a:latin typeface="Calibri" panose="020F0502020204030204" pitchFamily="34" charset="0"/>
              </a:rPr>
              <a:t>?</a:t>
            </a:r>
            <a:br>
              <a:rPr lang="pt-PT" sz="26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pt-PT" sz="2600" dirty="0">
                <a:solidFill>
                  <a:schemeClr val="tx1"/>
                </a:solidFill>
                <a:latin typeface="Calibri" panose="020F0502020204030204" pitchFamily="34" charset="0"/>
              </a:rPr>
              <a:t>- </a:t>
            </a:r>
            <a:r>
              <a:rPr lang="pt-PT" sz="2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26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Yes</a:t>
            </a:r>
            <a:r>
              <a:rPr lang="pt-PT" sz="2600" dirty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pt-PT" sz="2600" dirty="0" err="1">
                <a:solidFill>
                  <a:schemeClr val="tx1"/>
                </a:solidFill>
                <a:latin typeface="Calibri" panose="020F0502020204030204" pitchFamily="34" charset="0"/>
              </a:rPr>
              <a:t>she</a:t>
            </a:r>
            <a:r>
              <a:rPr lang="pt-PT" sz="26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2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_________. </a:t>
            </a:r>
            <a:r>
              <a:rPr lang="pt-PT" sz="2600" dirty="0" err="1">
                <a:solidFill>
                  <a:schemeClr val="tx1"/>
                </a:solidFill>
                <a:latin typeface="Calibri" panose="020F0502020204030204" pitchFamily="34" charset="0"/>
              </a:rPr>
              <a:t>She</a:t>
            </a:r>
            <a:r>
              <a:rPr lang="pt-PT" sz="26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2600" dirty="0" err="1">
                <a:solidFill>
                  <a:schemeClr val="tx1"/>
                </a:solidFill>
                <a:latin typeface="Calibri" panose="020F0502020204030204" pitchFamily="34" charset="0"/>
              </a:rPr>
              <a:t>did</a:t>
            </a:r>
            <a:r>
              <a:rPr lang="pt-PT" sz="26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2600" dirty="0" err="1">
                <a:solidFill>
                  <a:schemeClr val="tx1"/>
                </a:solidFill>
                <a:latin typeface="Calibri" panose="020F0502020204030204" pitchFamily="34" charset="0"/>
              </a:rPr>
              <a:t>it</a:t>
            </a:r>
            <a:r>
              <a:rPr lang="pt-PT" sz="26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2600" dirty="0" err="1">
                <a:solidFill>
                  <a:schemeClr val="tx1"/>
                </a:solidFill>
                <a:latin typeface="Calibri" panose="020F0502020204030204" pitchFamily="34" charset="0"/>
              </a:rPr>
              <a:t>quickly</a:t>
            </a:r>
            <a:r>
              <a:rPr lang="pt-PT" sz="2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pt-PT" sz="2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2DAA7E-E923-4B8C-B129-2D14BF24BC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1" t="3355"/>
          <a:stretch/>
        </p:blipFill>
        <p:spPr>
          <a:xfrm>
            <a:off x="4932040" y="3341887"/>
            <a:ext cx="3360420" cy="2304351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971600" y="1433047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3728" y="2024175"/>
            <a:ext cx="15121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324036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61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611560" y="1268760"/>
            <a:ext cx="7886700" cy="1390219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Tx/>
              <a:buFontTx/>
              <a:buChar char="-"/>
            </a:pPr>
            <a:r>
              <a:rPr lang="pt-PT" dirty="0" smtClean="0">
                <a:latin typeface="Calibri" panose="020F0502020204030204" pitchFamily="34" charset="0"/>
              </a:rPr>
              <a:t>________ </a:t>
            </a:r>
            <a:r>
              <a:rPr lang="pt-PT" dirty="0" err="1" smtClean="0">
                <a:latin typeface="Calibri" panose="020F0502020204030204" pitchFamily="34" charset="0"/>
              </a:rPr>
              <a:t>the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Smiths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go</a:t>
            </a:r>
            <a:r>
              <a:rPr lang="pt-PT" dirty="0">
                <a:latin typeface="Calibri" panose="020F0502020204030204" pitchFamily="34" charset="0"/>
              </a:rPr>
              <a:t> to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beach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last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Saturday</a:t>
            </a:r>
            <a:r>
              <a:rPr lang="pt-PT" dirty="0" smtClean="0">
                <a:latin typeface="Calibri" panose="020F0502020204030204" pitchFamily="34" charset="0"/>
              </a:rPr>
              <a:t>?</a:t>
            </a:r>
          </a:p>
          <a:p>
            <a:pPr>
              <a:lnSpc>
                <a:spcPct val="150000"/>
              </a:lnSpc>
              <a:buClrTx/>
              <a:buFontTx/>
              <a:buChar char="-"/>
            </a:pPr>
            <a:r>
              <a:rPr lang="pt-PT" dirty="0" smtClean="0">
                <a:latin typeface="Calibri" panose="020F0502020204030204" pitchFamily="34" charset="0"/>
              </a:rPr>
              <a:t>No, </a:t>
            </a:r>
            <a:r>
              <a:rPr lang="pt-PT" dirty="0" err="1">
                <a:latin typeface="Calibri" panose="020F0502020204030204" pitchFamily="34" charset="0"/>
              </a:rPr>
              <a:t>they</a:t>
            </a:r>
            <a:r>
              <a:rPr lang="pt-PT" dirty="0">
                <a:latin typeface="Calibri" panose="020F0502020204030204" pitchFamily="34" charset="0"/>
              </a:rPr>
              <a:t> _________. </a:t>
            </a:r>
            <a:r>
              <a:rPr lang="pt-PT" dirty="0" err="1">
                <a:latin typeface="Calibri" panose="020F0502020204030204" pitchFamily="34" charset="0"/>
              </a:rPr>
              <a:t>They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went</a:t>
            </a:r>
            <a:r>
              <a:rPr lang="pt-PT" dirty="0">
                <a:latin typeface="Calibri" panose="020F0502020204030204" pitchFamily="34" charset="0"/>
              </a:rPr>
              <a:t> to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park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856710-5AC5-4C39-A99E-F0051D074E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40" t="675" r="6535" b="-675"/>
          <a:stretch/>
        </p:blipFill>
        <p:spPr>
          <a:xfrm>
            <a:off x="5229842" y="3078984"/>
            <a:ext cx="3075709" cy="3080787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888967" y="1373252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2781" y="2039381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didn’t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24036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4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89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3573</TotalTime>
  <Words>327</Words>
  <Application>Microsoft Office PowerPoint</Application>
  <PresentationFormat>On-screen Show (4:3)</PresentationFormat>
  <Paragraphs>103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Wingdings 2</vt:lpstr>
      <vt:lpstr>Verdana</vt:lpstr>
      <vt:lpstr>Calibri</vt:lpstr>
      <vt:lpstr>Constantia</vt:lpstr>
      <vt:lpstr>2_Flow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-  ________ Mary do her homework yesterday? -  Yes, she _________. She did it quickly.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Sofia Veiga Barbosa</cp:lastModifiedBy>
  <cp:revision>234</cp:revision>
  <dcterms:created xsi:type="dcterms:W3CDTF">2012-06-11T12:30:49Z</dcterms:created>
  <dcterms:modified xsi:type="dcterms:W3CDTF">2018-05-28T13:40:19Z</dcterms:modified>
</cp:coreProperties>
</file>