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e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06" r:id="rId1"/>
  </p:sldMasterIdLst>
  <p:notesMasterIdLst>
    <p:notesMasterId r:id="rId25"/>
  </p:notesMasterIdLst>
  <p:sldIdLst>
    <p:sldId id="277" r:id="rId2"/>
    <p:sldId id="29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  <p:sldId id="316" r:id="rId22"/>
    <p:sldId id="317" r:id="rId23"/>
    <p:sldId id="278" r:id="rId24"/>
  </p:sldIdLst>
  <p:sldSz cx="9144000" cy="6858000" type="screen4x3"/>
  <p:notesSz cx="6858000" cy="9144000"/>
  <p:embeddedFontLst>
    <p:embeddedFont>
      <p:font typeface="Wingdings 2" panose="05020102010507070707" pitchFamily="18" charset="2"/>
      <p:regular r:id="rId26"/>
    </p:embeddedFont>
    <p:embeddedFont>
      <p:font typeface="Verdana" panose="020B0604030504040204" pitchFamily="34" charset="0"/>
      <p:regular r:id="rId27"/>
      <p:bold r:id="rId28"/>
      <p:italic r:id="rId29"/>
      <p:boldItalic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onstantia" panose="02030602050306030303" pitchFamily="18" charset="0"/>
      <p:regular r:id="rId35"/>
      <p:bold r:id="rId36"/>
      <p:italic r:id="rId37"/>
      <p:boldItalic r:id="rId38"/>
    </p:embeddedFont>
  </p:embeddedFont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431" userDrawn="1">
          <p15:clr>
            <a:srgbClr val="A4A3A4"/>
          </p15:clr>
        </p15:guide>
        <p15:guide id="4" orient="horz" pos="5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0000"/>
    <a:srgbClr val="009592"/>
    <a:srgbClr val="FEFEFE"/>
    <a:srgbClr val="005A58"/>
    <a:srgbClr val="006666"/>
    <a:srgbClr val="00A8A4"/>
    <a:srgbClr val="E5F3F7"/>
    <a:srgbClr val="F0F8FA"/>
    <a:srgbClr val="009999"/>
    <a:srgbClr val="F6E7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5" d="100"/>
          <a:sy n="155" d="100"/>
        </p:scale>
        <p:origin x="1974" y="174"/>
      </p:cViewPr>
      <p:guideLst>
        <p:guide orient="horz" pos="2160"/>
        <p:guide pos="2880"/>
        <p:guide pos="431"/>
        <p:guide orient="horz" pos="5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AFD9E-87E6-4E7D-B353-9AEE63B25588}" type="datetimeFigureOut">
              <a:rPr lang="pt-PT" smtClean="0"/>
              <a:t>28/05/2018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66D74-4AD2-4340-A02C-C82BB2195AD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6850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3332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 userDrawn="1"/>
        </p:nvSpPr>
        <p:spPr>
          <a:xfrm>
            <a:off x="334111" y="25460"/>
            <a:ext cx="7008329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PAST SIMPLE: REGULAR VERBS -</a:t>
            </a:r>
            <a:r>
              <a:rPr lang="pt-PT" sz="2800" b="1" baseline="0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AFFIRMATIVE</a:t>
            </a:r>
            <a:endParaRPr lang="pt-PT" sz="2400" b="1" dirty="0" smtClean="0">
              <a:ln w="10160">
                <a:noFill/>
                <a:prstDash val="solid"/>
              </a:ln>
              <a:solidFill>
                <a:srgbClr val="007774"/>
              </a:solidFill>
              <a:latin typeface="Calibri" panose="020F050202020403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101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56CED6E-0E18-46A1-85C4-058EC53316BA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28/05/2018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307AAEB-88AC-4D02-B9D6-089AF491561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911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FBE61DB-98C3-4DB9-8C0C-1DF09D10E68C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28/05/2018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8AE52A7-76FC-4E79-8C00-01D8724FB16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769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9151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22" r:id="rId4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168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395536" y="1099716"/>
            <a:ext cx="8352928" cy="6731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pt-PT" sz="4000" b="1" dirty="0" err="1">
                <a:solidFill>
                  <a:srgbClr val="006666"/>
                </a:solidFill>
              </a:rPr>
              <a:t>Let’s</a:t>
            </a:r>
            <a:r>
              <a:rPr lang="pt-PT" sz="4000" b="1" dirty="0">
                <a:solidFill>
                  <a:srgbClr val="006666"/>
                </a:solidFill>
              </a:rPr>
              <a:t> </a:t>
            </a:r>
            <a:r>
              <a:rPr lang="pt-PT" sz="4000" b="1" dirty="0" err="1">
                <a:solidFill>
                  <a:srgbClr val="006666"/>
                </a:solidFill>
              </a:rPr>
              <a:t>learn</a:t>
            </a:r>
            <a:r>
              <a:rPr lang="pt-PT" sz="4000" b="1" dirty="0">
                <a:solidFill>
                  <a:srgbClr val="006666"/>
                </a:solidFill>
              </a:rPr>
              <a:t> </a:t>
            </a:r>
            <a:r>
              <a:rPr lang="pt-PT" sz="4000" b="1" dirty="0" err="1">
                <a:solidFill>
                  <a:srgbClr val="006666"/>
                </a:solidFill>
              </a:rPr>
              <a:t>about</a:t>
            </a:r>
            <a:r>
              <a:rPr lang="pt-PT" sz="4000" b="1" dirty="0">
                <a:solidFill>
                  <a:srgbClr val="006666"/>
                </a:solidFill>
              </a:rPr>
              <a:t> </a:t>
            </a:r>
            <a:r>
              <a:rPr lang="pt-PT" sz="4000" b="1" dirty="0" err="1">
                <a:solidFill>
                  <a:srgbClr val="006666"/>
                </a:solidFill>
              </a:rPr>
              <a:t>the</a:t>
            </a:r>
            <a:endParaRPr lang="pt-PT" sz="4000" b="1" dirty="0">
              <a:solidFill>
                <a:srgbClr val="006666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141" y="2217973"/>
            <a:ext cx="4219718" cy="308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8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83568" y="692697"/>
            <a:ext cx="2664296" cy="720080"/>
          </a:xfrm>
          <a:prstGeom prst="rect">
            <a:avLst/>
          </a:prstGeom>
        </p:spPr>
        <p:txBody>
          <a:bodyPr/>
          <a:lstStyle/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Past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simple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683568" y="1556792"/>
            <a:ext cx="7992888" cy="435133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PT" dirty="0" err="1">
                <a:latin typeface="+mj-lt"/>
              </a:rPr>
              <a:t>It</a:t>
            </a:r>
            <a:r>
              <a:rPr lang="pt-PT" dirty="0">
                <a:latin typeface="+mj-lt"/>
              </a:rPr>
              <a:t> </a:t>
            </a:r>
            <a:r>
              <a:rPr lang="pt-PT" dirty="0" err="1">
                <a:latin typeface="+mj-lt"/>
              </a:rPr>
              <a:t>is</a:t>
            </a:r>
            <a:r>
              <a:rPr lang="pt-PT" dirty="0">
                <a:latin typeface="+mj-lt"/>
              </a:rPr>
              <a:t> </a:t>
            </a:r>
            <a:r>
              <a:rPr lang="pt-PT" dirty="0" err="1">
                <a:latin typeface="+mj-lt"/>
              </a:rPr>
              <a:t>used</a:t>
            </a:r>
            <a:r>
              <a:rPr lang="pt-PT" dirty="0">
                <a:latin typeface="+mj-lt"/>
              </a:rPr>
              <a:t> </a:t>
            </a:r>
            <a:r>
              <a:rPr lang="pt-PT" dirty="0" err="1">
                <a:latin typeface="+mj-lt"/>
              </a:rPr>
              <a:t>with</a:t>
            </a:r>
            <a:r>
              <a:rPr lang="pt-PT" dirty="0">
                <a:latin typeface="+mj-lt"/>
              </a:rPr>
              <a:t> </a:t>
            </a:r>
            <a:r>
              <a:rPr lang="pt-PT" dirty="0" err="1">
                <a:latin typeface="+mj-lt"/>
              </a:rPr>
              <a:t>finished</a:t>
            </a:r>
            <a:r>
              <a:rPr lang="pt-PT" dirty="0">
                <a:latin typeface="+mj-lt"/>
              </a:rPr>
              <a:t> </a:t>
            </a:r>
            <a:r>
              <a:rPr lang="pt-PT" dirty="0" err="1">
                <a:latin typeface="+mj-lt"/>
              </a:rPr>
              <a:t>actions</a:t>
            </a:r>
            <a:r>
              <a:rPr lang="pt-PT" dirty="0">
                <a:latin typeface="+mj-lt"/>
              </a:rPr>
              <a:t> in </a:t>
            </a:r>
            <a:r>
              <a:rPr lang="pt-PT" dirty="0" err="1">
                <a:latin typeface="+mj-lt"/>
              </a:rPr>
              <a:t>the</a:t>
            </a:r>
            <a:r>
              <a:rPr lang="pt-PT" dirty="0">
                <a:latin typeface="+mj-lt"/>
              </a:rPr>
              <a:t> </a:t>
            </a:r>
            <a:r>
              <a:rPr lang="pt-PT" dirty="0" err="1">
                <a:latin typeface="+mj-lt"/>
              </a:rPr>
              <a:t>past</a:t>
            </a:r>
            <a:r>
              <a:rPr lang="pt-PT" dirty="0">
                <a:latin typeface="+mj-lt"/>
              </a:rPr>
              <a:t>.</a:t>
            </a:r>
          </a:p>
          <a:p>
            <a:pPr marL="0" indent="0">
              <a:buNone/>
            </a:pPr>
            <a:endParaRPr lang="pt-PT" dirty="0">
              <a:latin typeface="+mj-lt"/>
            </a:endParaRPr>
          </a:p>
          <a:p>
            <a:pPr marL="0" indent="0">
              <a:buNone/>
            </a:pPr>
            <a:r>
              <a:rPr lang="pt-PT" dirty="0">
                <a:latin typeface="+mj-lt"/>
              </a:rPr>
              <a:t>	</a:t>
            </a:r>
            <a:r>
              <a:rPr lang="pt-PT" dirty="0" smtClean="0">
                <a:latin typeface="+mj-lt"/>
              </a:rPr>
              <a:t>  </a:t>
            </a:r>
            <a:r>
              <a:rPr lang="pt-PT" dirty="0">
                <a:latin typeface="+mj-lt"/>
              </a:rPr>
              <a:t>x</a:t>
            </a:r>
          </a:p>
          <a:p>
            <a:pPr marL="0" indent="0">
              <a:buNone/>
            </a:pPr>
            <a:endParaRPr lang="pt-PT" dirty="0">
              <a:latin typeface="+mj-lt"/>
            </a:endParaRPr>
          </a:p>
          <a:p>
            <a:pPr marL="0" indent="0">
              <a:buNone/>
            </a:pPr>
            <a:r>
              <a:rPr lang="pt-PT" dirty="0">
                <a:latin typeface="+mj-lt"/>
              </a:rPr>
              <a:t>	</a:t>
            </a:r>
            <a:r>
              <a:rPr lang="pt-PT" dirty="0" err="1" smtClean="0">
                <a:latin typeface="+mj-lt"/>
              </a:rPr>
              <a:t>Past</a:t>
            </a:r>
            <a:r>
              <a:rPr lang="pt-PT" dirty="0">
                <a:latin typeface="+mj-lt"/>
              </a:rPr>
              <a:t>		</a:t>
            </a:r>
            <a:r>
              <a:rPr lang="pt-PT" dirty="0" smtClean="0">
                <a:latin typeface="+mj-lt"/>
              </a:rPr>
              <a:t> </a:t>
            </a:r>
            <a:r>
              <a:rPr lang="pt-PT" dirty="0" err="1" smtClean="0">
                <a:latin typeface="+mj-lt"/>
              </a:rPr>
              <a:t>Present</a:t>
            </a:r>
            <a:r>
              <a:rPr lang="pt-PT" dirty="0" smtClean="0">
                <a:latin typeface="+mj-lt"/>
              </a:rPr>
              <a:t>               Future</a:t>
            </a:r>
            <a:endParaRPr lang="pt-PT" dirty="0">
              <a:latin typeface="+mj-lt"/>
            </a:endParaRPr>
          </a:p>
          <a:p>
            <a:pPr marL="0" indent="0">
              <a:buNone/>
            </a:pPr>
            <a:endParaRPr lang="pt-PT" dirty="0">
              <a:latin typeface="+mj-lt"/>
            </a:endParaRPr>
          </a:p>
          <a:p>
            <a:pPr marL="0" indent="0">
              <a:buNone/>
            </a:pPr>
            <a:r>
              <a:rPr lang="pt-PT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Time </a:t>
            </a:r>
            <a:r>
              <a:rPr lang="pt-PT" b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expressions</a:t>
            </a:r>
            <a:r>
              <a:rPr lang="pt-PT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: </a:t>
            </a:r>
          </a:p>
          <a:p>
            <a:pPr marL="0" indent="0">
              <a:buNone/>
            </a:pPr>
            <a:r>
              <a:rPr lang="pt-PT" b="1" dirty="0" err="1">
                <a:latin typeface="+mj-lt"/>
              </a:rPr>
              <a:t>yesterday</a:t>
            </a:r>
            <a:r>
              <a:rPr lang="pt-PT" b="1" dirty="0">
                <a:latin typeface="+mj-lt"/>
              </a:rPr>
              <a:t>, </a:t>
            </a:r>
            <a:r>
              <a:rPr lang="pt-PT" b="1" dirty="0" err="1">
                <a:latin typeface="+mj-lt"/>
              </a:rPr>
              <a:t>last</a:t>
            </a:r>
            <a:r>
              <a:rPr lang="pt-PT" b="1" dirty="0">
                <a:latin typeface="+mj-lt"/>
              </a:rPr>
              <a:t> </a:t>
            </a:r>
            <a:r>
              <a:rPr lang="pt-PT" b="1" dirty="0" err="1">
                <a:latin typeface="+mj-lt"/>
              </a:rPr>
              <a:t>week</a:t>
            </a:r>
            <a:r>
              <a:rPr lang="pt-PT" b="1" dirty="0">
                <a:latin typeface="+mj-lt"/>
              </a:rPr>
              <a:t>/</a:t>
            </a:r>
            <a:r>
              <a:rPr lang="pt-PT" b="1" dirty="0" err="1">
                <a:latin typeface="+mj-lt"/>
              </a:rPr>
              <a:t>month</a:t>
            </a:r>
            <a:r>
              <a:rPr lang="pt-PT" b="1" dirty="0">
                <a:latin typeface="+mj-lt"/>
              </a:rPr>
              <a:t>/</a:t>
            </a:r>
            <a:r>
              <a:rPr lang="pt-PT" b="1" dirty="0" err="1">
                <a:latin typeface="+mj-lt"/>
              </a:rPr>
              <a:t>year</a:t>
            </a:r>
            <a:r>
              <a:rPr lang="pt-PT" b="1" dirty="0">
                <a:latin typeface="+mj-lt"/>
              </a:rPr>
              <a:t>, a </a:t>
            </a:r>
            <a:r>
              <a:rPr lang="pt-PT" b="1" dirty="0" err="1">
                <a:latin typeface="+mj-lt"/>
              </a:rPr>
              <a:t>year</a:t>
            </a:r>
            <a:r>
              <a:rPr lang="pt-PT" b="1" dirty="0">
                <a:latin typeface="+mj-lt"/>
              </a:rPr>
              <a:t> ago, in 2010</a:t>
            </a:r>
          </a:p>
        </p:txBody>
      </p:sp>
      <p:sp>
        <p:nvSpPr>
          <p:cNvPr id="7" name="Seta para a direita 6"/>
          <p:cNvSpPr/>
          <p:nvPr/>
        </p:nvSpPr>
        <p:spPr>
          <a:xfrm>
            <a:off x="1331640" y="3068960"/>
            <a:ext cx="5998191" cy="296839"/>
          </a:xfrm>
          <a:prstGeom prst="rightArrow">
            <a:avLst/>
          </a:prstGeom>
          <a:solidFill>
            <a:srgbClr val="009592"/>
          </a:solidFill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350">
              <a:solidFill>
                <a:prstClr val="white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087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717748" y="1628800"/>
            <a:ext cx="7886700" cy="435133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PT" dirty="0">
                <a:latin typeface="+mj-lt"/>
              </a:rPr>
              <a:t>A regular </a:t>
            </a:r>
            <a:r>
              <a:rPr lang="pt-PT" dirty="0" err="1">
                <a:latin typeface="+mj-lt"/>
              </a:rPr>
              <a:t>verb</a:t>
            </a:r>
            <a:r>
              <a:rPr lang="pt-PT" dirty="0">
                <a:latin typeface="+mj-lt"/>
              </a:rPr>
              <a:t> </a:t>
            </a:r>
            <a:r>
              <a:rPr lang="pt-PT" dirty="0" err="1">
                <a:latin typeface="+mj-lt"/>
              </a:rPr>
              <a:t>forms</a:t>
            </a:r>
            <a:r>
              <a:rPr lang="pt-PT" dirty="0">
                <a:latin typeface="+mj-lt"/>
              </a:rPr>
              <a:t> </a:t>
            </a:r>
            <a:r>
              <a:rPr lang="pt-PT" dirty="0" err="1">
                <a:latin typeface="+mj-lt"/>
              </a:rPr>
              <a:t>its</a:t>
            </a:r>
            <a:r>
              <a:rPr lang="pt-PT" dirty="0">
                <a:latin typeface="+mj-lt"/>
              </a:rPr>
              <a:t> </a:t>
            </a:r>
            <a:r>
              <a:rPr lang="pt-PT" dirty="0" err="1">
                <a:latin typeface="+mj-lt"/>
              </a:rPr>
              <a:t>past</a:t>
            </a:r>
            <a:r>
              <a:rPr lang="pt-PT" dirty="0">
                <a:latin typeface="+mj-lt"/>
              </a:rPr>
              <a:t> </a:t>
            </a:r>
            <a:r>
              <a:rPr lang="pt-PT" dirty="0" err="1">
                <a:latin typeface="+mj-lt"/>
              </a:rPr>
              <a:t>tense</a:t>
            </a:r>
            <a:r>
              <a:rPr lang="pt-PT" dirty="0">
                <a:latin typeface="+mj-lt"/>
              </a:rPr>
              <a:t> </a:t>
            </a:r>
            <a:r>
              <a:rPr lang="pt-PT" dirty="0" err="1">
                <a:latin typeface="+mj-lt"/>
              </a:rPr>
              <a:t>by</a:t>
            </a:r>
            <a:r>
              <a:rPr lang="pt-PT" dirty="0">
                <a:latin typeface="+mj-lt"/>
              </a:rPr>
              <a:t> </a:t>
            </a:r>
            <a:r>
              <a:rPr lang="pt-PT" dirty="0" err="1">
                <a:latin typeface="+mj-lt"/>
              </a:rPr>
              <a:t>adding</a:t>
            </a:r>
            <a:endParaRPr lang="pt-PT" dirty="0">
              <a:latin typeface="+mj-lt"/>
            </a:endParaRPr>
          </a:p>
          <a:p>
            <a:pPr marL="0" indent="0">
              <a:buNone/>
            </a:pPr>
            <a:endParaRPr lang="pt-PT" dirty="0">
              <a:latin typeface="+mj-lt"/>
            </a:endParaRPr>
          </a:p>
          <a:p>
            <a:pPr marL="0" indent="0" algn="ctr">
              <a:buNone/>
            </a:pPr>
            <a:endParaRPr lang="pt-PT" dirty="0" smtClean="0">
              <a:latin typeface="+mj-lt"/>
            </a:endParaRPr>
          </a:p>
          <a:p>
            <a:pPr marL="0" indent="0" algn="ctr">
              <a:buNone/>
            </a:pPr>
            <a:r>
              <a:rPr lang="pt-PT" sz="4400" b="1" dirty="0" smtClean="0">
                <a:solidFill>
                  <a:srgbClr val="C00000"/>
                </a:solidFill>
                <a:latin typeface="+mj-lt"/>
              </a:rPr>
              <a:t>-</a:t>
            </a:r>
            <a:r>
              <a:rPr lang="pt-PT" sz="4400" b="1" i="1" dirty="0" smtClean="0">
                <a:solidFill>
                  <a:srgbClr val="C00000"/>
                </a:solidFill>
                <a:latin typeface="+mj-lt"/>
              </a:rPr>
              <a:t>ed</a:t>
            </a:r>
          </a:p>
          <a:p>
            <a:pPr marL="0" indent="0">
              <a:buNone/>
            </a:pPr>
            <a:endParaRPr lang="pt-PT" sz="3600" i="1" dirty="0" smtClean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pt-PT" dirty="0" smtClean="0">
                <a:latin typeface="+mj-lt"/>
              </a:rPr>
              <a:t>to the infinitive (with some exceptions, of course).</a:t>
            </a:r>
            <a:endParaRPr lang="pt-PT" dirty="0">
              <a:latin typeface="+mj-lt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683568" y="692697"/>
            <a:ext cx="3024336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Regular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verbs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3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683568" y="1412776"/>
            <a:ext cx="7886700" cy="489654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PT" dirty="0" err="1">
                <a:latin typeface="+mj-lt"/>
              </a:rPr>
              <a:t>It</a:t>
            </a:r>
            <a:r>
              <a:rPr lang="pt-PT" dirty="0">
                <a:latin typeface="+mj-lt"/>
              </a:rPr>
              <a:t> </a:t>
            </a:r>
            <a:r>
              <a:rPr lang="pt-PT" dirty="0" err="1">
                <a:latin typeface="+mj-lt"/>
              </a:rPr>
              <a:t>is</a:t>
            </a:r>
            <a:r>
              <a:rPr lang="pt-PT" dirty="0">
                <a:latin typeface="+mj-lt"/>
              </a:rPr>
              <a:t> </a:t>
            </a:r>
            <a:r>
              <a:rPr lang="pt-PT" dirty="0" err="1">
                <a:latin typeface="+mj-lt"/>
              </a:rPr>
              <a:t>the</a:t>
            </a:r>
            <a:r>
              <a:rPr lang="pt-PT" dirty="0">
                <a:latin typeface="+mj-lt"/>
              </a:rPr>
              <a:t> </a:t>
            </a:r>
            <a:r>
              <a:rPr lang="pt-PT" dirty="0" err="1">
                <a:latin typeface="+mj-lt"/>
              </a:rPr>
              <a:t>same</a:t>
            </a:r>
            <a:r>
              <a:rPr lang="pt-PT" dirty="0">
                <a:latin typeface="+mj-lt"/>
              </a:rPr>
              <a:t> for </a:t>
            </a:r>
            <a:r>
              <a:rPr lang="pt-PT" sz="3200" b="1" dirty="0" err="1">
                <a:latin typeface="+mj-lt"/>
              </a:rPr>
              <a:t>all</a:t>
            </a:r>
            <a:r>
              <a:rPr lang="pt-PT" dirty="0">
                <a:latin typeface="+mj-lt"/>
              </a:rPr>
              <a:t> </a:t>
            </a:r>
            <a:r>
              <a:rPr lang="pt-PT" dirty="0" err="1">
                <a:latin typeface="+mj-lt"/>
              </a:rPr>
              <a:t>the</a:t>
            </a:r>
            <a:r>
              <a:rPr lang="pt-PT" dirty="0">
                <a:latin typeface="+mj-lt"/>
              </a:rPr>
              <a:t> </a:t>
            </a:r>
            <a:r>
              <a:rPr lang="pt-PT" dirty="0" err="1">
                <a:latin typeface="+mj-lt"/>
              </a:rPr>
              <a:t>persons</a:t>
            </a:r>
            <a:r>
              <a:rPr lang="pt-PT" dirty="0" smtClean="0">
                <a:latin typeface="+mj-lt"/>
              </a:rPr>
              <a:t>.</a:t>
            </a:r>
            <a:endParaRPr lang="pt-PT" dirty="0">
              <a:latin typeface="+mj-lt"/>
            </a:endParaRPr>
          </a:p>
          <a:p>
            <a:pPr marL="0" indent="0">
              <a:buNone/>
            </a:pPr>
            <a:r>
              <a:rPr lang="pt-PT" dirty="0">
                <a:latin typeface="+mj-lt"/>
              </a:rPr>
              <a:t>	</a:t>
            </a:r>
            <a:r>
              <a:rPr lang="pt-PT" dirty="0" smtClean="0">
                <a:latin typeface="+mj-lt"/>
              </a:rPr>
              <a:t>  I</a:t>
            </a:r>
            <a:endParaRPr lang="pt-PT" dirty="0">
              <a:latin typeface="+mj-lt"/>
            </a:endParaRPr>
          </a:p>
          <a:p>
            <a:pPr marL="0" indent="0">
              <a:buNone/>
            </a:pPr>
            <a:r>
              <a:rPr lang="pt-PT" dirty="0">
                <a:latin typeface="+mj-lt"/>
              </a:rPr>
              <a:t>	</a:t>
            </a:r>
            <a:r>
              <a:rPr lang="pt-PT" dirty="0" err="1">
                <a:latin typeface="+mj-lt"/>
              </a:rPr>
              <a:t>You</a:t>
            </a:r>
            <a:endParaRPr lang="pt-PT" dirty="0">
              <a:latin typeface="+mj-lt"/>
            </a:endParaRPr>
          </a:p>
          <a:p>
            <a:pPr marL="0" indent="0">
              <a:buNone/>
            </a:pPr>
            <a:r>
              <a:rPr lang="pt-PT" dirty="0">
                <a:latin typeface="+mj-lt"/>
              </a:rPr>
              <a:t>	</a:t>
            </a:r>
            <a:r>
              <a:rPr lang="pt-PT" dirty="0" smtClean="0">
                <a:latin typeface="+mj-lt"/>
              </a:rPr>
              <a:t> </a:t>
            </a:r>
            <a:r>
              <a:rPr lang="pt-PT" dirty="0" err="1" smtClean="0">
                <a:latin typeface="+mj-lt"/>
              </a:rPr>
              <a:t>He</a:t>
            </a:r>
            <a:endParaRPr lang="pt-PT" dirty="0">
              <a:latin typeface="+mj-lt"/>
            </a:endParaRPr>
          </a:p>
          <a:p>
            <a:pPr marL="0" indent="0">
              <a:buNone/>
            </a:pPr>
            <a:r>
              <a:rPr lang="pt-PT" dirty="0">
                <a:latin typeface="+mj-lt"/>
              </a:rPr>
              <a:t>	</a:t>
            </a:r>
            <a:r>
              <a:rPr lang="pt-PT" dirty="0" err="1">
                <a:latin typeface="+mj-lt"/>
              </a:rPr>
              <a:t>She</a:t>
            </a:r>
            <a:r>
              <a:rPr lang="pt-PT" dirty="0">
                <a:latin typeface="+mj-lt"/>
              </a:rPr>
              <a:t>		</a:t>
            </a:r>
            <a:r>
              <a:rPr lang="pt-PT" dirty="0" smtClean="0">
                <a:latin typeface="+mj-lt"/>
              </a:rPr>
              <a:t>    </a:t>
            </a:r>
            <a:r>
              <a:rPr lang="pt-PT" dirty="0">
                <a:latin typeface="+mj-lt"/>
              </a:rPr>
              <a:t>		</a:t>
            </a:r>
          </a:p>
          <a:p>
            <a:pPr marL="0" indent="0">
              <a:buNone/>
            </a:pPr>
            <a:r>
              <a:rPr lang="pt-PT" dirty="0">
                <a:latin typeface="+mj-lt"/>
              </a:rPr>
              <a:t>	</a:t>
            </a:r>
            <a:r>
              <a:rPr lang="pt-PT" dirty="0" smtClean="0">
                <a:latin typeface="+mj-lt"/>
              </a:rPr>
              <a:t>  </a:t>
            </a:r>
            <a:r>
              <a:rPr lang="pt-PT" dirty="0" err="1" smtClean="0">
                <a:latin typeface="+mj-lt"/>
              </a:rPr>
              <a:t>It</a:t>
            </a:r>
            <a:endParaRPr lang="pt-PT" dirty="0">
              <a:latin typeface="+mj-lt"/>
            </a:endParaRPr>
          </a:p>
          <a:p>
            <a:pPr marL="0" indent="0">
              <a:buNone/>
            </a:pPr>
            <a:r>
              <a:rPr lang="pt-PT" dirty="0">
                <a:latin typeface="+mj-lt"/>
              </a:rPr>
              <a:t>	</a:t>
            </a:r>
            <a:r>
              <a:rPr lang="pt-PT" dirty="0" smtClean="0">
                <a:latin typeface="+mj-lt"/>
              </a:rPr>
              <a:t> </a:t>
            </a:r>
            <a:r>
              <a:rPr lang="pt-PT" dirty="0" err="1" smtClean="0">
                <a:latin typeface="+mj-lt"/>
              </a:rPr>
              <a:t>We</a:t>
            </a:r>
            <a:endParaRPr lang="pt-PT" dirty="0">
              <a:latin typeface="+mj-lt"/>
            </a:endParaRPr>
          </a:p>
          <a:p>
            <a:pPr marL="0" indent="0">
              <a:buNone/>
            </a:pPr>
            <a:r>
              <a:rPr lang="pt-PT" dirty="0">
                <a:latin typeface="+mj-lt"/>
              </a:rPr>
              <a:t>	</a:t>
            </a:r>
            <a:r>
              <a:rPr lang="pt-PT" dirty="0" err="1">
                <a:latin typeface="+mj-lt"/>
              </a:rPr>
              <a:t>You</a:t>
            </a:r>
            <a:endParaRPr lang="pt-PT" dirty="0">
              <a:latin typeface="+mj-lt"/>
            </a:endParaRPr>
          </a:p>
          <a:p>
            <a:pPr marL="0" indent="0">
              <a:buNone/>
            </a:pPr>
            <a:r>
              <a:rPr lang="pt-PT" dirty="0">
                <a:latin typeface="+mj-lt"/>
              </a:rPr>
              <a:t>	</a:t>
            </a:r>
            <a:r>
              <a:rPr lang="pt-PT" dirty="0" err="1">
                <a:latin typeface="+mj-lt"/>
              </a:rPr>
              <a:t>They</a:t>
            </a:r>
            <a:endParaRPr lang="pt-PT" dirty="0">
              <a:latin typeface="+mj-lt"/>
            </a:endParaRPr>
          </a:p>
          <a:p>
            <a:pPr marL="0" indent="0">
              <a:buNone/>
            </a:pPr>
            <a:endParaRPr lang="pt-PT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06A168-D5B3-4906-955E-E40D2F8EE9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78" t="1575" r="2917"/>
          <a:stretch/>
        </p:blipFill>
        <p:spPr>
          <a:xfrm>
            <a:off x="5383727" y="4077072"/>
            <a:ext cx="3076705" cy="2242411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683568" y="692697"/>
            <a:ext cx="3024336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Regular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verbs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195736" y="2244839"/>
            <a:ext cx="1656184" cy="1256169"/>
          </a:xfrm>
          <a:prstGeom prst="straightConnector1">
            <a:avLst/>
          </a:prstGeom>
          <a:ln w="12700">
            <a:solidFill>
              <a:srgbClr val="005A58"/>
            </a:solidFill>
            <a:headEnd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309085" y="2741594"/>
            <a:ext cx="1470827" cy="831422"/>
          </a:xfrm>
          <a:prstGeom prst="straightConnector1">
            <a:avLst/>
          </a:prstGeom>
          <a:ln w="12700">
            <a:solidFill>
              <a:srgbClr val="005A58"/>
            </a:solidFill>
            <a:headEnd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309085" y="3210756"/>
            <a:ext cx="1398819" cy="504056"/>
          </a:xfrm>
          <a:prstGeom prst="straightConnector1">
            <a:avLst/>
          </a:prstGeom>
          <a:ln w="12700">
            <a:solidFill>
              <a:srgbClr val="005A58"/>
            </a:solidFill>
            <a:headEnd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309085" y="3789040"/>
            <a:ext cx="1357141" cy="23835"/>
          </a:xfrm>
          <a:prstGeom prst="straightConnector1">
            <a:avLst/>
          </a:prstGeom>
          <a:ln w="12700">
            <a:solidFill>
              <a:srgbClr val="005A58"/>
            </a:solidFill>
            <a:headEnd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2309085" y="3916392"/>
            <a:ext cx="1383021" cy="345782"/>
          </a:xfrm>
          <a:prstGeom prst="straightConnector1">
            <a:avLst/>
          </a:prstGeom>
          <a:ln w="12700">
            <a:solidFill>
              <a:srgbClr val="005A58"/>
            </a:solidFill>
            <a:headEnd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2483768" y="4149080"/>
            <a:ext cx="1440160" cy="1511058"/>
          </a:xfrm>
          <a:prstGeom prst="straightConnector1">
            <a:avLst/>
          </a:prstGeom>
          <a:ln w="12700">
            <a:solidFill>
              <a:srgbClr val="005A58"/>
            </a:solidFill>
            <a:headEnd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2339752" y="4005064"/>
            <a:ext cx="1440160" cy="691379"/>
          </a:xfrm>
          <a:prstGeom prst="straightConnector1">
            <a:avLst/>
          </a:prstGeom>
          <a:ln w="12700">
            <a:solidFill>
              <a:srgbClr val="005A58"/>
            </a:solidFill>
            <a:headEnd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2339752" y="4077072"/>
            <a:ext cx="1512168" cy="1082983"/>
          </a:xfrm>
          <a:prstGeom prst="straightConnector1">
            <a:avLst/>
          </a:prstGeom>
          <a:ln w="12700">
            <a:solidFill>
              <a:srgbClr val="005A58"/>
            </a:solidFill>
            <a:headEnd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3779912" y="3490865"/>
            <a:ext cx="23866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 err="1">
                <a:solidFill>
                  <a:prstClr val="black"/>
                </a:solidFill>
                <a:latin typeface="Calibri"/>
              </a:rPr>
              <a:t>liked</a:t>
            </a:r>
            <a:r>
              <a:rPr lang="pt-PT" sz="2600" dirty="0">
                <a:solidFill>
                  <a:prstClr val="black"/>
                </a:solidFill>
                <a:latin typeface="Calibri"/>
              </a:rPr>
              <a:t>  </a:t>
            </a:r>
            <a:r>
              <a:rPr lang="pt-PT" sz="2600" dirty="0" err="1">
                <a:solidFill>
                  <a:prstClr val="black"/>
                </a:solidFill>
                <a:latin typeface="Calibri"/>
              </a:rPr>
              <a:t>the</a:t>
            </a:r>
            <a:r>
              <a:rPr lang="pt-PT" sz="2600" dirty="0">
                <a:solidFill>
                  <a:prstClr val="black"/>
                </a:solidFill>
                <a:latin typeface="Calibri"/>
              </a:rPr>
              <a:t> </a:t>
            </a:r>
            <a:r>
              <a:rPr lang="pt-PT" sz="2600" dirty="0" err="1">
                <a:solidFill>
                  <a:prstClr val="black"/>
                </a:solidFill>
                <a:latin typeface="Calibri"/>
              </a:rPr>
              <a:t>walk</a:t>
            </a:r>
            <a:r>
              <a:rPr lang="pt-PT" sz="2600" dirty="0">
                <a:solidFill>
                  <a:prstClr val="black"/>
                </a:solidFill>
                <a:latin typeface="Calibri"/>
              </a:rPr>
              <a:t>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871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827584" y="1628800"/>
            <a:ext cx="7886700" cy="435133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pt-PT" dirty="0" err="1">
                <a:latin typeface="Calibri" panose="020F0502020204030204" pitchFamily="34" charset="0"/>
              </a:rPr>
              <a:t>Infinitive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ending</a:t>
            </a:r>
            <a:r>
              <a:rPr lang="pt-PT" dirty="0">
                <a:latin typeface="Calibri" panose="020F0502020204030204" pitchFamily="34" charset="0"/>
              </a:rPr>
              <a:t> in </a:t>
            </a:r>
            <a:r>
              <a:rPr lang="pt-PT" dirty="0" err="1">
                <a:latin typeface="Calibri" panose="020F0502020204030204" pitchFamily="34" charset="0"/>
              </a:rPr>
              <a:t>consonant</a:t>
            </a:r>
            <a:r>
              <a:rPr lang="pt-PT" dirty="0">
                <a:latin typeface="Calibri" panose="020F0502020204030204" pitchFamily="34" charset="0"/>
              </a:rPr>
              <a:t>:</a:t>
            </a: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pt-PT" dirty="0">
                <a:latin typeface="Calibri" panose="020F0502020204030204" pitchFamily="34" charset="0"/>
              </a:rPr>
              <a:t>	</a:t>
            </a:r>
            <a:r>
              <a:rPr lang="pt-PT" dirty="0" err="1" smtClean="0">
                <a:latin typeface="Calibri" panose="020F0502020204030204" pitchFamily="34" charset="0"/>
              </a:rPr>
              <a:t>wor</a:t>
            </a:r>
            <a:r>
              <a:rPr lang="pt-PT" b="1" dirty="0" err="1" smtClean="0">
                <a:latin typeface="Calibri" panose="020F0502020204030204" pitchFamily="34" charset="0"/>
              </a:rPr>
              <a:t>k</a:t>
            </a: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dirty="0">
                <a:latin typeface="Calibri" panose="020F0502020204030204" pitchFamily="34" charset="0"/>
              </a:rPr>
              <a:t>– </a:t>
            </a:r>
            <a:r>
              <a:rPr lang="pt-PT" dirty="0" err="1">
                <a:solidFill>
                  <a:srgbClr val="A20000"/>
                </a:solidFill>
                <a:latin typeface="Calibri" panose="020F0502020204030204" pitchFamily="34" charset="0"/>
              </a:rPr>
              <a:t>work</a:t>
            </a:r>
            <a:r>
              <a:rPr lang="pt-PT" b="1" dirty="0" err="1">
                <a:solidFill>
                  <a:srgbClr val="A20000"/>
                </a:solidFill>
                <a:latin typeface="Calibri" panose="020F0502020204030204" pitchFamily="34" charset="0"/>
              </a:rPr>
              <a:t>ed</a:t>
            </a:r>
            <a:r>
              <a:rPr lang="pt-PT" b="1" dirty="0">
                <a:solidFill>
                  <a:srgbClr val="00B0F0"/>
                </a:solidFill>
                <a:latin typeface="Calibri" panose="020F0502020204030204" pitchFamily="34" charset="0"/>
              </a:rPr>
              <a:t>	</a:t>
            </a: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pt-PT" b="1" dirty="0">
                <a:solidFill>
                  <a:srgbClr val="FF0000"/>
                </a:solidFill>
                <a:latin typeface="Calibri" panose="020F0502020204030204" pitchFamily="34" charset="0"/>
              </a:rPr>
              <a:t>	</a:t>
            </a:r>
            <a:r>
              <a:rPr lang="pt-PT" dirty="0" err="1" smtClean="0">
                <a:latin typeface="Calibri" panose="020F0502020204030204" pitchFamily="34" charset="0"/>
              </a:rPr>
              <a:t>liste</a:t>
            </a:r>
            <a:r>
              <a:rPr lang="pt-PT" b="1" dirty="0" err="1" smtClean="0">
                <a:latin typeface="Calibri" panose="020F0502020204030204" pitchFamily="34" charset="0"/>
              </a:rPr>
              <a:t>n</a:t>
            </a:r>
            <a:r>
              <a:rPr lang="pt-PT" b="1" dirty="0" smtClean="0">
                <a:latin typeface="Calibri" panose="020F0502020204030204" pitchFamily="34" charset="0"/>
              </a:rPr>
              <a:t> </a:t>
            </a:r>
            <a:r>
              <a:rPr lang="pt-PT" b="1" dirty="0">
                <a:latin typeface="Calibri" panose="020F0502020204030204" pitchFamily="34" charset="0"/>
              </a:rPr>
              <a:t>–</a:t>
            </a:r>
            <a:r>
              <a:rPr lang="pt-PT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pt-PT" dirty="0" err="1">
                <a:solidFill>
                  <a:srgbClr val="A20000"/>
                </a:solidFill>
                <a:latin typeface="Calibri" panose="020F0502020204030204" pitchFamily="34" charset="0"/>
              </a:rPr>
              <a:t>listen</a:t>
            </a:r>
            <a:r>
              <a:rPr lang="pt-PT" b="1" dirty="0" err="1">
                <a:solidFill>
                  <a:srgbClr val="A20000"/>
                </a:solidFill>
                <a:latin typeface="Calibri" panose="020F0502020204030204" pitchFamily="34" charset="0"/>
              </a:rPr>
              <a:t>ed</a:t>
            </a:r>
            <a:endParaRPr lang="pt-PT" b="1" dirty="0">
              <a:solidFill>
                <a:srgbClr val="A20000"/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pt-PT" b="1" dirty="0">
                <a:solidFill>
                  <a:srgbClr val="FF0000"/>
                </a:solidFill>
                <a:latin typeface="Calibri" panose="020F0502020204030204" pitchFamily="34" charset="0"/>
              </a:rPr>
              <a:t>	</a:t>
            </a:r>
            <a:r>
              <a:rPr lang="pt-PT" dirty="0" err="1" smtClean="0">
                <a:latin typeface="Calibri" panose="020F0502020204030204" pitchFamily="34" charset="0"/>
              </a:rPr>
              <a:t>hel</a:t>
            </a:r>
            <a:r>
              <a:rPr lang="pt-PT" b="1" dirty="0" err="1" smtClean="0">
                <a:latin typeface="Calibri" panose="020F0502020204030204" pitchFamily="34" charset="0"/>
              </a:rPr>
              <a:t>p</a:t>
            </a: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dirty="0">
                <a:latin typeface="Calibri" panose="020F0502020204030204" pitchFamily="34" charset="0"/>
              </a:rPr>
              <a:t>–</a:t>
            </a:r>
            <a:r>
              <a:rPr lang="pt-PT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pt-PT" dirty="0" err="1">
                <a:solidFill>
                  <a:srgbClr val="A20000"/>
                </a:solidFill>
                <a:latin typeface="Calibri" panose="020F0502020204030204" pitchFamily="34" charset="0"/>
              </a:rPr>
              <a:t>help</a:t>
            </a:r>
            <a:r>
              <a:rPr lang="pt-PT" b="1" dirty="0" err="1">
                <a:solidFill>
                  <a:srgbClr val="A20000"/>
                </a:solidFill>
                <a:latin typeface="Calibri" panose="020F0502020204030204" pitchFamily="34" charset="0"/>
              </a:rPr>
              <a:t>ed</a:t>
            </a:r>
            <a:endParaRPr lang="pt-PT" b="1" dirty="0">
              <a:solidFill>
                <a:srgbClr val="A20000"/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endParaRPr lang="pt-PT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450"/>
              </a:spcAft>
              <a:buNone/>
            </a:pPr>
            <a:r>
              <a:rPr lang="pt-PT" dirty="0">
                <a:latin typeface="Calibri" panose="020F0502020204030204" pitchFamily="34" charset="0"/>
              </a:rPr>
              <a:t>	</a:t>
            </a:r>
            <a:r>
              <a:rPr lang="pt-PT" dirty="0" err="1" smtClean="0">
                <a:latin typeface="Calibri" panose="020F0502020204030204" pitchFamily="34" charset="0"/>
              </a:rPr>
              <a:t>Yesterday</a:t>
            </a: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dirty="0">
                <a:latin typeface="Calibri" panose="020F0502020204030204" pitchFamily="34" charset="0"/>
              </a:rPr>
              <a:t>I </a:t>
            </a:r>
            <a:r>
              <a:rPr lang="pt-PT" b="1" dirty="0" err="1">
                <a:solidFill>
                  <a:srgbClr val="A20000"/>
                </a:solidFill>
                <a:latin typeface="Calibri" panose="020F0502020204030204" pitchFamily="34" charset="0"/>
              </a:rPr>
              <a:t>worked</a:t>
            </a:r>
            <a:r>
              <a:rPr lang="pt-PT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very</a:t>
            </a:r>
            <a:r>
              <a:rPr lang="pt-PT" dirty="0">
                <a:latin typeface="Calibri" panose="020F0502020204030204" pitchFamily="34" charset="0"/>
              </a:rPr>
              <a:t> hard.				</a:t>
            </a: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273ED6-BE99-495B-87C9-4897F44F9C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28" t="2990"/>
          <a:stretch/>
        </p:blipFill>
        <p:spPr>
          <a:xfrm>
            <a:off x="4932039" y="2172373"/>
            <a:ext cx="3447873" cy="2336747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3024336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Regular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verbs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22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827584" y="1628800"/>
            <a:ext cx="7886700" cy="435133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pt-PT" dirty="0" err="1">
                <a:latin typeface="Calibri" panose="020F0502020204030204" pitchFamily="34" charset="0"/>
              </a:rPr>
              <a:t>Infinitive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ending</a:t>
            </a:r>
            <a:r>
              <a:rPr lang="pt-PT" dirty="0">
                <a:latin typeface="Calibri" panose="020F0502020204030204" pitchFamily="34" charset="0"/>
              </a:rPr>
              <a:t> in </a:t>
            </a:r>
            <a:r>
              <a:rPr lang="pt-PT" b="1" dirty="0">
                <a:solidFill>
                  <a:srgbClr val="A20000"/>
                </a:solidFill>
                <a:latin typeface="Calibri" panose="020F0502020204030204" pitchFamily="34" charset="0"/>
              </a:rPr>
              <a:t>-</a:t>
            </a:r>
            <a:r>
              <a:rPr lang="pt-PT" b="1" i="1" dirty="0">
                <a:solidFill>
                  <a:srgbClr val="A20000"/>
                </a:solidFill>
                <a:latin typeface="Calibri" panose="020F0502020204030204" pitchFamily="34" charset="0"/>
              </a:rPr>
              <a:t>e</a:t>
            </a:r>
            <a:r>
              <a:rPr lang="pt-PT" dirty="0">
                <a:latin typeface="Calibri" panose="020F0502020204030204" pitchFamily="34" charset="0"/>
              </a:rPr>
              <a:t>: 			</a:t>
            </a: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pt-PT" dirty="0">
                <a:latin typeface="Calibri" panose="020F0502020204030204" pitchFamily="34" charset="0"/>
              </a:rPr>
              <a:t>	</a:t>
            </a:r>
            <a:r>
              <a:rPr lang="pt-PT" dirty="0" smtClean="0">
                <a:latin typeface="Calibri" panose="020F0502020204030204" pitchFamily="34" charset="0"/>
              </a:rPr>
              <a:t>danc</a:t>
            </a:r>
            <a:r>
              <a:rPr lang="pt-PT" b="1" dirty="0" smtClean="0">
                <a:latin typeface="Calibri" panose="020F0502020204030204" pitchFamily="34" charset="0"/>
              </a:rPr>
              <a:t>e</a:t>
            </a: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dirty="0">
                <a:latin typeface="Calibri" panose="020F0502020204030204" pitchFamily="34" charset="0"/>
              </a:rPr>
              <a:t>– </a:t>
            </a:r>
            <a:r>
              <a:rPr lang="pt-PT" dirty="0" err="1">
                <a:solidFill>
                  <a:srgbClr val="A20000"/>
                </a:solidFill>
                <a:latin typeface="Calibri" panose="020F0502020204030204" pitchFamily="34" charset="0"/>
              </a:rPr>
              <a:t>dance</a:t>
            </a:r>
            <a:r>
              <a:rPr lang="pt-PT" b="1" dirty="0" err="1">
                <a:solidFill>
                  <a:srgbClr val="A20000"/>
                </a:solidFill>
                <a:latin typeface="Calibri" panose="020F0502020204030204" pitchFamily="34" charset="0"/>
              </a:rPr>
              <a:t>d</a:t>
            </a:r>
            <a:endParaRPr lang="pt-PT" b="1" dirty="0">
              <a:solidFill>
                <a:srgbClr val="A20000"/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pt-PT" b="1" dirty="0">
                <a:solidFill>
                  <a:srgbClr val="FF0000"/>
                </a:solidFill>
                <a:latin typeface="Calibri" panose="020F0502020204030204" pitchFamily="34" charset="0"/>
              </a:rPr>
              <a:t>	</a:t>
            </a:r>
            <a:r>
              <a:rPr lang="pt-PT" dirty="0" err="1" smtClean="0">
                <a:latin typeface="Calibri" panose="020F0502020204030204" pitchFamily="34" charset="0"/>
              </a:rPr>
              <a:t>lik</a:t>
            </a:r>
            <a:r>
              <a:rPr lang="pt-PT" b="1" dirty="0" err="1" smtClean="0">
                <a:latin typeface="Calibri" panose="020F0502020204030204" pitchFamily="34" charset="0"/>
              </a:rPr>
              <a:t>e</a:t>
            </a: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dirty="0">
                <a:latin typeface="Calibri" panose="020F0502020204030204" pitchFamily="34" charset="0"/>
              </a:rPr>
              <a:t>– </a:t>
            </a:r>
            <a:r>
              <a:rPr lang="pt-PT" dirty="0" err="1">
                <a:solidFill>
                  <a:srgbClr val="A20000"/>
                </a:solidFill>
                <a:latin typeface="Calibri" panose="020F0502020204030204" pitchFamily="34" charset="0"/>
              </a:rPr>
              <a:t>like</a:t>
            </a:r>
            <a:r>
              <a:rPr lang="pt-PT" b="1" dirty="0" err="1">
                <a:solidFill>
                  <a:srgbClr val="A20000"/>
                </a:solidFill>
                <a:latin typeface="Calibri" panose="020F0502020204030204" pitchFamily="34" charset="0"/>
              </a:rPr>
              <a:t>d</a:t>
            </a:r>
            <a:endParaRPr lang="pt-PT" b="1" dirty="0">
              <a:solidFill>
                <a:srgbClr val="A20000"/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pt-PT" dirty="0">
                <a:latin typeface="Calibri" panose="020F0502020204030204" pitchFamily="34" charset="0"/>
              </a:rPr>
              <a:t>	</a:t>
            </a:r>
            <a:r>
              <a:rPr lang="pt-PT" dirty="0" err="1" smtClean="0">
                <a:latin typeface="Calibri" panose="020F0502020204030204" pitchFamily="34" charset="0"/>
              </a:rPr>
              <a:t>arriv</a:t>
            </a:r>
            <a:r>
              <a:rPr lang="pt-PT" b="1" dirty="0" err="1" smtClean="0">
                <a:latin typeface="Calibri" panose="020F0502020204030204" pitchFamily="34" charset="0"/>
              </a:rPr>
              <a:t>e</a:t>
            </a: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dirty="0">
                <a:latin typeface="Calibri" panose="020F0502020204030204" pitchFamily="34" charset="0"/>
              </a:rPr>
              <a:t>– </a:t>
            </a:r>
            <a:r>
              <a:rPr lang="pt-PT" dirty="0" err="1">
                <a:solidFill>
                  <a:srgbClr val="A20000"/>
                </a:solidFill>
                <a:latin typeface="Calibri" panose="020F0502020204030204" pitchFamily="34" charset="0"/>
              </a:rPr>
              <a:t>arrive</a:t>
            </a:r>
            <a:r>
              <a:rPr lang="pt-PT" b="1" dirty="0" err="1">
                <a:solidFill>
                  <a:srgbClr val="A20000"/>
                </a:solidFill>
                <a:latin typeface="Calibri" panose="020F0502020204030204" pitchFamily="34" charset="0"/>
              </a:rPr>
              <a:t>d</a:t>
            </a:r>
            <a:endParaRPr lang="pt-PT" b="1" dirty="0">
              <a:solidFill>
                <a:srgbClr val="A20000"/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endParaRPr lang="pt-PT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pt-PT" dirty="0">
                <a:latin typeface="Calibri" panose="020F0502020204030204" pitchFamily="34" charset="0"/>
              </a:rPr>
              <a:t>	</a:t>
            </a:r>
            <a:r>
              <a:rPr lang="pt-PT" dirty="0" err="1" smtClean="0">
                <a:latin typeface="Calibri" panose="020F0502020204030204" pitchFamily="34" charset="0"/>
              </a:rPr>
              <a:t>They</a:t>
            </a: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b="1" dirty="0" err="1">
                <a:solidFill>
                  <a:srgbClr val="A20000"/>
                </a:solidFill>
                <a:latin typeface="Calibri" panose="020F0502020204030204" pitchFamily="34" charset="0"/>
              </a:rPr>
              <a:t>danced</a:t>
            </a:r>
            <a:r>
              <a:rPr lang="pt-PT" dirty="0">
                <a:solidFill>
                  <a:srgbClr val="A20000"/>
                </a:solidFill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all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night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at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party</a:t>
            </a:r>
            <a:r>
              <a:rPr lang="pt-PT" dirty="0">
                <a:latin typeface="Calibri" panose="020F050202020403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endParaRPr lang="pt-PT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450"/>
              </a:spcAft>
              <a:buNone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3D6665-6B92-4656-AA78-A7D85E2B90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8" t="3314"/>
          <a:stretch/>
        </p:blipFill>
        <p:spPr>
          <a:xfrm>
            <a:off x="4788024" y="2132856"/>
            <a:ext cx="3605475" cy="2100376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3024336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Regular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verbs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07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3024336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Regular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verbs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8" name="Marcador de Posição de Conteúdo 2"/>
          <p:cNvSpPr txBox="1">
            <a:spLocks/>
          </p:cNvSpPr>
          <p:nvPr/>
        </p:nvSpPr>
        <p:spPr>
          <a:xfrm>
            <a:off x="827584" y="1628800"/>
            <a:ext cx="7886700" cy="4351338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900"/>
              </a:spcAft>
              <a:buFont typeface="Wingdings 2"/>
              <a:buNone/>
            </a:pPr>
            <a:r>
              <a:rPr lang="pt-PT" dirty="0" err="1" smtClean="0">
                <a:latin typeface="Calibri" panose="020F0502020204030204" pitchFamily="34" charset="0"/>
              </a:rPr>
              <a:t>Infinitive</a:t>
            </a: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dirty="0" err="1" smtClean="0">
                <a:latin typeface="Calibri" panose="020F0502020204030204" pitchFamily="34" charset="0"/>
              </a:rPr>
              <a:t>ending</a:t>
            </a:r>
            <a:r>
              <a:rPr lang="pt-PT" dirty="0" smtClean="0">
                <a:latin typeface="Calibri" panose="020F0502020204030204" pitchFamily="34" charset="0"/>
              </a:rPr>
              <a:t> in </a:t>
            </a:r>
            <a:r>
              <a:rPr lang="pt-PT" dirty="0" err="1" smtClean="0">
                <a:latin typeface="Calibri" panose="020F0502020204030204" pitchFamily="34" charset="0"/>
              </a:rPr>
              <a:t>vowel</a:t>
            </a: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b="1" dirty="0" smtClean="0">
                <a:solidFill>
                  <a:srgbClr val="A20000"/>
                </a:solidFill>
                <a:latin typeface="Calibri" panose="020F0502020204030204" pitchFamily="34" charset="0"/>
              </a:rPr>
              <a:t>+ -</a:t>
            </a:r>
            <a:r>
              <a:rPr lang="pt-PT" b="1" i="1" dirty="0" smtClean="0">
                <a:solidFill>
                  <a:srgbClr val="A20000"/>
                </a:solidFill>
                <a:latin typeface="Calibri" panose="020F0502020204030204" pitchFamily="34" charset="0"/>
              </a:rPr>
              <a:t>y</a:t>
            </a:r>
            <a:r>
              <a:rPr lang="pt-PT" dirty="0" smtClean="0">
                <a:latin typeface="Calibri" panose="020F0502020204030204" pitchFamily="34" charset="0"/>
              </a:rPr>
              <a:t>: 		</a:t>
            </a:r>
          </a:p>
          <a:p>
            <a:pPr marL="0" indent="0">
              <a:spcAft>
                <a:spcPts val="900"/>
              </a:spcAft>
              <a:buFont typeface="Wingdings 2"/>
              <a:buNone/>
            </a:pPr>
            <a:r>
              <a:rPr lang="pt-PT" dirty="0" smtClean="0">
                <a:latin typeface="Calibri" panose="020F0502020204030204" pitchFamily="34" charset="0"/>
              </a:rPr>
              <a:t>	pl</a:t>
            </a:r>
            <a:r>
              <a:rPr lang="pt-PT" b="1" dirty="0" smtClean="0">
                <a:latin typeface="Calibri" panose="020F0502020204030204" pitchFamily="34" charset="0"/>
              </a:rPr>
              <a:t>ay</a:t>
            </a:r>
            <a:r>
              <a:rPr lang="pt-PT" dirty="0" smtClean="0">
                <a:latin typeface="Calibri" panose="020F0502020204030204" pitchFamily="34" charset="0"/>
              </a:rPr>
              <a:t> – </a:t>
            </a:r>
            <a:r>
              <a:rPr lang="pt-PT" dirty="0" err="1" smtClean="0">
                <a:solidFill>
                  <a:srgbClr val="A20000"/>
                </a:solidFill>
                <a:latin typeface="Calibri" panose="020F0502020204030204" pitchFamily="34" charset="0"/>
              </a:rPr>
              <a:t>play</a:t>
            </a:r>
            <a:r>
              <a:rPr lang="pt-PT" b="1" dirty="0" err="1" smtClean="0">
                <a:solidFill>
                  <a:srgbClr val="A20000"/>
                </a:solidFill>
                <a:latin typeface="Calibri" panose="020F0502020204030204" pitchFamily="34" charset="0"/>
              </a:rPr>
              <a:t>ed</a:t>
            </a:r>
            <a:endParaRPr lang="pt-PT" b="1" dirty="0" smtClean="0">
              <a:solidFill>
                <a:srgbClr val="A20000"/>
              </a:solidFill>
              <a:latin typeface="Calibri" panose="020F0502020204030204" pitchFamily="34" charset="0"/>
            </a:endParaRPr>
          </a:p>
          <a:p>
            <a:pPr marL="0" indent="0">
              <a:spcAft>
                <a:spcPts val="900"/>
              </a:spcAft>
              <a:buFont typeface="Wingdings 2"/>
              <a:buNone/>
            </a:pPr>
            <a:r>
              <a:rPr lang="pt-PT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	</a:t>
            </a:r>
            <a:r>
              <a:rPr lang="pt-PT" dirty="0" err="1" smtClean="0">
                <a:latin typeface="Calibri" panose="020F0502020204030204" pitchFamily="34" charset="0"/>
              </a:rPr>
              <a:t>st</a:t>
            </a:r>
            <a:r>
              <a:rPr lang="pt-PT" b="1" dirty="0" err="1" smtClean="0">
                <a:latin typeface="Calibri" panose="020F0502020204030204" pitchFamily="34" charset="0"/>
              </a:rPr>
              <a:t>ay</a:t>
            </a:r>
            <a:r>
              <a:rPr lang="pt-PT" dirty="0" smtClean="0">
                <a:latin typeface="Calibri" panose="020F0502020204030204" pitchFamily="34" charset="0"/>
              </a:rPr>
              <a:t> – </a:t>
            </a:r>
            <a:r>
              <a:rPr lang="pt-PT" dirty="0" err="1" smtClean="0">
                <a:solidFill>
                  <a:srgbClr val="A20000"/>
                </a:solidFill>
                <a:latin typeface="Calibri" panose="020F0502020204030204" pitchFamily="34" charset="0"/>
              </a:rPr>
              <a:t>stay</a:t>
            </a:r>
            <a:r>
              <a:rPr lang="pt-PT" b="1" dirty="0" err="1" smtClean="0">
                <a:solidFill>
                  <a:srgbClr val="A20000"/>
                </a:solidFill>
                <a:latin typeface="Calibri" panose="020F0502020204030204" pitchFamily="34" charset="0"/>
              </a:rPr>
              <a:t>ed</a:t>
            </a:r>
            <a:endParaRPr lang="pt-PT" b="1" dirty="0" smtClean="0">
              <a:solidFill>
                <a:srgbClr val="A20000"/>
              </a:solidFill>
              <a:latin typeface="Calibri" panose="020F0502020204030204" pitchFamily="34" charset="0"/>
            </a:endParaRPr>
          </a:p>
          <a:p>
            <a:pPr marL="0" indent="0">
              <a:spcAft>
                <a:spcPts val="900"/>
              </a:spcAft>
              <a:buFont typeface="Wingdings 2"/>
              <a:buNone/>
            </a:pPr>
            <a:r>
              <a:rPr lang="pt-PT" b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	</a:t>
            </a:r>
            <a:r>
              <a:rPr lang="pt-PT" dirty="0" err="1" smtClean="0">
                <a:latin typeface="Calibri" panose="020F0502020204030204" pitchFamily="34" charset="0"/>
              </a:rPr>
              <a:t>enj</a:t>
            </a:r>
            <a:r>
              <a:rPr lang="pt-PT" b="1" dirty="0" err="1" smtClean="0">
                <a:latin typeface="Calibri" panose="020F0502020204030204" pitchFamily="34" charset="0"/>
              </a:rPr>
              <a:t>oy</a:t>
            </a:r>
            <a:r>
              <a:rPr lang="pt-PT" b="1" dirty="0" smtClean="0">
                <a:latin typeface="Calibri" panose="020F0502020204030204" pitchFamily="34" charset="0"/>
              </a:rPr>
              <a:t> – </a:t>
            </a:r>
            <a:r>
              <a:rPr lang="pt-PT" dirty="0" err="1" smtClean="0">
                <a:solidFill>
                  <a:srgbClr val="A20000"/>
                </a:solidFill>
                <a:latin typeface="Calibri" panose="020F0502020204030204" pitchFamily="34" charset="0"/>
              </a:rPr>
              <a:t>enjoy</a:t>
            </a:r>
            <a:r>
              <a:rPr lang="pt-PT" b="1" dirty="0" err="1" smtClean="0">
                <a:solidFill>
                  <a:srgbClr val="A20000"/>
                </a:solidFill>
                <a:latin typeface="Calibri" panose="020F0502020204030204" pitchFamily="34" charset="0"/>
              </a:rPr>
              <a:t>ed</a:t>
            </a:r>
            <a:endParaRPr lang="pt-PT" b="1" dirty="0" smtClean="0">
              <a:solidFill>
                <a:srgbClr val="A20000"/>
              </a:solidFill>
              <a:latin typeface="Calibri" panose="020F0502020204030204" pitchFamily="34" charset="0"/>
            </a:endParaRPr>
          </a:p>
          <a:p>
            <a:pPr marL="0" indent="0">
              <a:spcAft>
                <a:spcPts val="900"/>
              </a:spcAft>
              <a:buFont typeface="Wingdings 2"/>
              <a:buNone/>
            </a:pPr>
            <a:endParaRPr lang="pt-PT" b="1" dirty="0" smtClean="0">
              <a:solidFill>
                <a:srgbClr val="92D050"/>
              </a:solidFill>
              <a:latin typeface="Calibri" panose="020F0502020204030204" pitchFamily="34" charset="0"/>
            </a:endParaRPr>
          </a:p>
          <a:p>
            <a:pPr marL="0" indent="0">
              <a:spcAft>
                <a:spcPts val="900"/>
              </a:spcAft>
              <a:buFont typeface="Wingdings 2"/>
              <a:buNone/>
            </a:pPr>
            <a:r>
              <a:rPr lang="pt-PT" dirty="0" smtClean="0">
                <a:latin typeface="Calibri" panose="020F0502020204030204" pitchFamily="34" charset="0"/>
              </a:rPr>
              <a:t>	John </a:t>
            </a:r>
            <a:r>
              <a:rPr lang="pt-PT" b="1" dirty="0" err="1" smtClean="0">
                <a:solidFill>
                  <a:srgbClr val="A20000"/>
                </a:solidFill>
                <a:latin typeface="Calibri" panose="020F0502020204030204" pitchFamily="34" charset="0"/>
              </a:rPr>
              <a:t>played</a:t>
            </a:r>
            <a:r>
              <a:rPr lang="pt-PT" dirty="0" smtClean="0">
                <a:solidFill>
                  <a:srgbClr val="A20000"/>
                </a:solidFill>
                <a:latin typeface="Calibri" panose="020F0502020204030204" pitchFamily="34" charset="0"/>
              </a:rPr>
              <a:t> </a:t>
            </a:r>
            <a:r>
              <a:rPr lang="pt-PT" dirty="0" err="1" smtClean="0">
                <a:latin typeface="Calibri" panose="020F0502020204030204" pitchFamily="34" charset="0"/>
              </a:rPr>
              <a:t>his</a:t>
            </a: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dirty="0" err="1" smtClean="0">
                <a:latin typeface="Calibri" panose="020F0502020204030204" pitchFamily="34" charset="0"/>
              </a:rPr>
              <a:t>favourite</a:t>
            </a: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dirty="0" err="1" smtClean="0">
                <a:latin typeface="Calibri" panose="020F0502020204030204" pitchFamily="34" charset="0"/>
              </a:rPr>
              <a:t>video</a:t>
            </a:r>
            <a:r>
              <a:rPr lang="pt-PT" dirty="0" smtClean="0">
                <a:latin typeface="Calibri" panose="020F0502020204030204" pitchFamily="34" charset="0"/>
              </a:rPr>
              <a:t> game.</a:t>
            </a:r>
          </a:p>
          <a:p>
            <a:pPr marL="0" indent="0">
              <a:spcAft>
                <a:spcPts val="900"/>
              </a:spcAft>
              <a:buFont typeface="Wingdings 2"/>
              <a:buNone/>
            </a:pPr>
            <a:endParaRPr lang="pt-PT" b="1" dirty="0" smtClean="0">
              <a:solidFill>
                <a:srgbClr val="92D050"/>
              </a:solidFill>
              <a:latin typeface="Calibri" panose="020F0502020204030204" pitchFamily="34" charset="0"/>
            </a:endParaRPr>
          </a:p>
          <a:p>
            <a:pPr marL="0" indent="0">
              <a:spcAft>
                <a:spcPts val="900"/>
              </a:spcAft>
              <a:buFont typeface="Wingdings 2"/>
              <a:buNone/>
            </a:pPr>
            <a:endParaRPr lang="pt-PT" dirty="0" smtClean="0">
              <a:latin typeface="Calibri" panose="020F0502020204030204" pitchFamily="34" charset="0"/>
            </a:endParaRPr>
          </a:p>
          <a:p>
            <a:pPr marL="0" indent="0">
              <a:buFont typeface="Wingdings 2"/>
              <a:buNone/>
            </a:pP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2E6C10-7C1C-4E9E-9D6A-703A215AE4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1" t="2952"/>
          <a:stretch/>
        </p:blipFill>
        <p:spPr>
          <a:xfrm>
            <a:off x="4932040" y="2141529"/>
            <a:ext cx="3600123" cy="236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05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827584" y="1628800"/>
            <a:ext cx="7886700" cy="396044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pt-PT" dirty="0" err="1">
                <a:latin typeface="+mj-lt"/>
              </a:rPr>
              <a:t>Infinitive</a:t>
            </a:r>
            <a:r>
              <a:rPr lang="pt-PT" dirty="0">
                <a:latin typeface="+mj-lt"/>
              </a:rPr>
              <a:t> </a:t>
            </a:r>
            <a:r>
              <a:rPr lang="pt-PT" dirty="0" err="1">
                <a:latin typeface="+mj-lt"/>
              </a:rPr>
              <a:t>ending</a:t>
            </a:r>
            <a:r>
              <a:rPr lang="pt-PT" dirty="0">
                <a:latin typeface="+mj-lt"/>
              </a:rPr>
              <a:t> in </a:t>
            </a:r>
            <a:r>
              <a:rPr lang="pt-PT" dirty="0" err="1">
                <a:latin typeface="+mj-lt"/>
              </a:rPr>
              <a:t>consonant</a:t>
            </a:r>
            <a:r>
              <a:rPr lang="pt-PT" dirty="0">
                <a:latin typeface="+mj-lt"/>
              </a:rPr>
              <a:t> </a:t>
            </a:r>
            <a:r>
              <a:rPr lang="pt-PT" b="1" dirty="0">
                <a:solidFill>
                  <a:srgbClr val="A20000"/>
                </a:solidFill>
                <a:latin typeface="+mj-lt"/>
              </a:rPr>
              <a:t>+ -</a:t>
            </a:r>
            <a:r>
              <a:rPr lang="pt-PT" b="1" i="1" dirty="0">
                <a:solidFill>
                  <a:srgbClr val="A20000"/>
                </a:solidFill>
                <a:latin typeface="+mj-lt"/>
              </a:rPr>
              <a:t>y</a:t>
            </a:r>
            <a:r>
              <a:rPr lang="pt-PT" dirty="0">
                <a:latin typeface="+mj-lt"/>
              </a:rPr>
              <a:t>: </a:t>
            </a: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pt-PT" dirty="0">
                <a:latin typeface="+mj-lt"/>
              </a:rPr>
              <a:t>	</a:t>
            </a:r>
            <a:r>
              <a:rPr lang="pt-PT" dirty="0" err="1" smtClean="0">
                <a:latin typeface="+mj-lt"/>
              </a:rPr>
              <a:t>stu</a:t>
            </a:r>
            <a:r>
              <a:rPr lang="pt-PT" b="1" dirty="0" err="1" smtClean="0">
                <a:latin typeface="+mj-lt"/>
              </a:rPr>
              <a:t>dy</a:t>
            </a:r>
            <a:r>
              <a:rPr lang="pt-PT" dirty="0" smtClean="0">
                <a:latin typeface="+mj-lt"/>
              </a:rPr>
              <a:t> </a:t>
            </a:r>
            <a:r>
              <a:rPr lang="pt-PT" dirty="0">
                <a:latin typeface="+mj-lt"/>
              </a:rPr>
              <a:t>– </a:t>
            </a:r>
            <a:r>
              <a:rPr lang="pt-PT" dirty="0" err="1">
                <a:solidFill>
                  <a:srgbClr val="A20000"/>
                </a:solidFill>
                <a:latin typeface="+mj-lt"/>
              </a:rPr>
              <a:t>stud</a:t>
            </a:r>
            <a:r>
              <a:rPr lang="pt-PT" b="1" dirty="0" err="1">
                <a:solidFill>
                  <a:srgbClr val="A20000"/>
                </a:solidFill>
                <a:latin typeface="+mj-lt"/>
              </a:rPr>
              <a:t>ied</a:t>
            </a:r>
            <a:endParaRPr lang="pt-PT" b="1" dirty="0">
              <a:solidFill>
                <a:srgbClr val="A20000"/>
              </a:solidFill>
              <a:latin typeface="+mj-lt"/>
            </a:endParaRP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pt-PT" b="1" dirty="0">
                <a:solidFill>
                  <a:srgbClr val="FF0000"/>
                </a:solidFill>
                <a:latin typeface="+mj-lt"/>
              </a:rPr>
              <a:t>	</a:t>
            </a:r>
            <a:r>
              <a:rPr lang="pt-PT" dirty="0" err="1" smtClean="0">
                <a:latin typeface="+mj-lt"/>
              </a:rPr>
              <a:t>ti</a:t>
            </a:r>
            <a:r>
              <a:rPr lang="pt-PT" b="1" dirty="0" err="1" smtClean="0">
                <a:latin typeface="+mj-lt"/>
              </a:rPr>
              <a:t>dy</a:t>
            </a:r>
            <a:r>
              <a:rPr lang="pt-PT" dirty="0" smtClean="0">
                <a:latin typeface="+mj-lt"/>
              </a:rPr>
              <a:t> </a:t>
            </a:r>
            <a:r>
              <a:rPr lang="pt-PT" b="1" dirty="0">
                <a:latin typeface="+mj-lt"/>
              </a:rPr>
              <a:t>– </a:t>
            </a:r>
            <a:r>
              <a:rPr lang="pt-PT" dirty="0" err="1">
                <a:solidFill>
                  <a:srgbClr val="A20000"/>
                </a:solidFill>
                <a:latin typeface="+mj-lt"/>
              </a:rPr>
              <a:t>tid</a:t>
            </a:r>
            <a:r>
              <a:rPr lang="pt-PT" b="1" dirty="0" err="1">
                <a:solidFill>
                  <a:srgbClr val="A20000"/>
                </a:solidFill>
                <a:latin typeface="+mj-lt"/>
              </a:rPr>
              <a:t>ied</a:t>
            </a:r>
            <a:endParaRPr lang="pt-PT" b="1" dirty="0">
              <a:solidFill>
                <a:srgbClr val="A20000"/>
              </a:solidFill>
              <a:latin typeface="+mj-lt"/>
            </a:endParaRP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pt-PT" b="1" dirty="0">
                <a:solidFill>
                  <a:srgbClr val="FFC000"/>
                </a:solidFill>
                <a:latin typeface="+mj-lt"/>
              </a:rPr>
              <a:t>	</a:t>
            </a:r>
            <a:r>
              <a:rPr lang="pt-PT" dirty="0" err="1" smtClean="0">
                <a:latin typeface="+mj-lt"/>
              </a:rPr>
              <a:t>mar</a:t>
            </a:r>
            <a:r>
              <a:rPr lang="pt-PT" b="1" dirty="0" err="1" smtClean="0">
                <a:latin typeface="+mj-lt"/>
              </a:rPr>
              <a:t>ry</a:t>
            </a:r>
            <a:r>
              <a:rPr lang="pt-PT" dirty="0" smtClean="0">
                <a:latin typeface="+mj-lt"/>
              </a:rPr>
              <a:t> </a:t>
            </a:r>
            <a:r>
              <a:rPr lang="pt-PT" dirty="0">
                <a:latin typeface="+mj-lt"/>
              </a:rPr>
              <a:t>– </a:t>
            </a:r>
            <a:r>
              <a:rPr lang="pt-PT" dirty="0" err="1">
                <a:solidFill>
                  <a:srgbClr val="A20000"/>
                </a:solidFill>
                <a:latin typeface="+mj-lt"/>
              </a:rPr>
              <a:t>marr</a:t>
            </a:r>
            <a:r>
              <a:rPr lang="pt-PT" b="1" dirty="0" err="1">
                <a:solidFill>
                  <a:srgbClr val="A20000"/>
                </a:solidFill>
                <a:latin typeface="+mj-lt"/>
              </a:rPr>
              <a:t>ied</a:t>
            </a:r>
            <a:endParaRPr lang="pt-PT" b="1" dirty="0">
              <a:solidFill>
                <a:srgbClr val="A20000"/>
              </a:solidFill>
              <a:latin typeface="+mj-lt"/>
            </a:endParaRP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endParaRPr lang="pt-PT" b="1" dirty="0">
              <a:solidFill>
                <a:srgbClr val="FFC000"/>
              </a:solidFill>
              <a:latin typeface="+mj-lt"/>
            </a:endParaRP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pt-PT" dirty="0">
                <a:latin typeface="+mj-lt"/>
              </a:rPr>
              <a:t>	</a:t>
            </a:r>
            <a:r>
              <a:rPr lang="pt-PT" dirty="0" err="1" smtClean="0">
                <a:latin typeface="+mj-lt"/>
              </a:rPr>
              <a:t>Last</a:t>
            </a:r>
            <a:r>
              <a:rPr lang="pt-PT" dirty="0" smtClean="0">
                <a:latin typeface="+mj-lt"/>
              </a:rPr>
              <a:t> </a:t>
            </a:r>
            <a:r>
              <a:rPr lang="pt-PT" dirty="0" err="1">
                <a:latin typeface="+mj-lt"/>
              </a:rPr>
              <a:t>Saturday</a:t>
            </a:r>
            <a:r>
              <a:rPr lang="pt-PT" dirty="0">
                <a:latin typeface="+mj-lt"/>
              </a:rPr>
              <a:t>, </a:t>
            </a:r>
            <a:r>
              <a:rPr lang="pt-PT" dirty="0" err="1">
                <a:latin typeface="+mj-lt"/>
              </a:rPr>
              <a:t>Jill</a:t>
            </a:r>
            <a:r>
              <a:rPr lang="pt-PT" dirty="0">
                <a:latin typeface="+mj-lt"/>
              </a:rPr>
              <a:t> </a:t>
            </a:r>
            <a:r>
              <a:rPr lang="pt-PT" b="1" dirty="0" err="1">
                <a:solidFill>
                  <a:srgbClr val="A20000"/>
                </a:solidFill>
                <a:latin typeface="+mj-lt"/>
              </a:rPr>
              <a:t>tidied</a:t>
            </a:r>
            <a:r>
              <a:rPr lang="pt-PT" dirty="0">
                <a:solidFill>
                  <a:srgbClr val="A20000"/>
                </a:solidFill>
                <a:latin typeface="+mj-lt"/>
              </a:rPr>
              <a:t> </a:t>
            </a:r>
            <a:r>
              <a:rPr lang="pt-PT" dirty="0" err="1">
                <a:latin typeface="+mj-lt"/>
              </a:rPr>
              <a:t>her</a:t>
            </a:r>
            <a:r>
              <a:rPr lang="pt-PT" dirty="0">
                <a:latin typeface="+mj-lt"/>
              </a:rPr>
              <a:t> </a:t>
            </a:r>
            <a:r>
              <a:rPr lang="pt-PT" dirty="0" err="1">
                <a:latin typeface="+mj-lt"/>
              </a:rPr>
              <a:t>room</a:t>
            </a:r>
            <a:r>
              <a:rPr lang="pt-PT" dirty="0" smtClean="0">
                <a:latin typeface="+mj-lt"/>
              </a:rPr>
              <a:t>.</a:t>
            </a:r>
            <a:endParaRPr lang="pt-PT" dirty="0">
              <a:latin typeface="+mj-lt"/>
            </a:endParaRPr>
          </a:p>
          <a:p>
            <a:pPr marL="0" indent="0">
              <a:lnSpc>
                <a:spcPct val="100000"/>
              </a:lnSpc>
              <a:spcAft>
                <a:spcPts val="450"/>
              </a:spcAft>
              <a:buNone/>
            </a:pPr>
            <a:endParaRPr lang="pt-PT" dirty="0">
              <a:latin typeface="+mj-lt"/>
            </a:endParaRPr>
          </a:p>
          <a:p>
            <a:pPr marL="0" indent="0">
              <a:buNone/>
            </a:pPr>
            <a:endParaRPr lang="pt-PT" dirty="0"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92FE84-69E3-4996-913C-585E0DF77C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34" t="6455"/>
          <a:stretch/>
        </p:blipFill>
        <p:spPr>
          <a:xfrm>
            <a:off x="5364088" y="2188801"/>
            <a:ext cx="3165762" cy="2320319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3024336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Regular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verbs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89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827584" y="1628800"/>
            <a:ext cx="7886700" cy="435133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pt-PT" dirty="0" err="1">
                <a:latin typeface="Calibri" panose="020F0502020204030204" pitchFamily="34" charset="0"/>
              </a:rPr>
              <a:t>Infinitive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with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one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syllable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and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ending</a:t>
            </a:r>
            <a:r>
              <a:rPr lang="pt-PT" dirty="0">
                <a:latin typeface="Calibri" panose="020F0502020204030204" pitchFamily="34" charset="0"/>
              </a:rPr>
              <a:t> in </a:t>
            </a:r>
            <a:r>
              <a:rPr lang="pt-PT" dirty="0" err="1">
                <a:latin typeface="Calibri" panose="020F0502020204030204" pitchFamily="34" charset="0"/>
              </a:rPr>
              <a:t>vowel</a:t>
            </a:r>
            <a:r>
              <a:rPr lang="pt-PT" dirty="0">
                <a:latin typeface="Calibri" panose="020F0502020204030204" pitchFamily="34" charset="0"/>
              </a:rPr>
              <a:t> + </a:t>
            </a:r>
            <a:r>
              <a:rPr lang="pt-PT" dirty="0" err="1">
                <a:latin typeface="Calibri" panose="020F0502020204030204" pitchFamily="34" charset="0"/>
              </a:rPr>
              <a:t>consonant</a:t>
            </a:r>
            <a:r>
              <a:rPr lang="pt-PT" dirty="0">
                <a:latin typeface="Calibri" panose="020F0502020204030204" pitchFamily="34" charset="0"/>
              </a:rPr>
              <a:t>: 	</a:t>
            </a: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pt-PT" dirty="0">
                <a:latin typeface="Calibri" panose="020F0502020204030204" pitchFamily="34" charset="0"/>
              </a:rPr>
              <a:t>	</a:t>
            </a:r>
            <a:r>
              <a:rPr lang="pt-PT" dirty="0" smtClean="0">
                <a:latin typeface="Calibri" panose="020F0502020204030204" pitchFamily="34" charset="0"/>
              </a:rPr>
              <a:t>st</a:t>
            </a:r>
            <a:r>
              <a:rPr lang="pt-PT" b="1" dirty="0" smtClean="0">
                <a:latin typeface="Calibri" panose="020F0502020204030204" pitchFamily="34" charset="0"/>
              </a:rPr>
              <a:t>op</a:t>
            </a: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dirty="0">
                <a:latin typeface="Calibri" panose="020F0502020204030204" pitchFamily="34" charset="0"/>
              </a:rPr>
              <a:t>– </a:t>
            </a:r>
            <a:r>
              <a:rPr lang="pt-PT" dirty="0" err="1">
                <a:solidFill>
                  <a:srgbClr val="A20000"/>
                </a:solidFill>
                <a:latin typeface="Calibri" panose="020F0502020204030204" pitchFamily="34" charset="0"/>
              </a:rPr>
              <a:t>stop</a:t>
            </a:r>
            <a:r>
              <a:rPr lang="pt-PT" b="1" dirty="0" err="1">
                <a:solidFill>
                  <a:srgbClr val="A20000"/>
                </a:solidFill>
                <a:latin typeface="Calibri" panose="020F0502020204030204" pitchFamily="34" charset="0"/>
              </a:rPr>
              <a:t>ped</a:t>
            </a:r>
            <a:endParaRPr lang="pt-PT" b="1" dirty="0">
              <a:solidFill>
                <a:srgbClr val="A20000"/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pt-PT" b="1" dirty="0">
                <a:solidFill>
                  <a:srgbClr val="FF0000"/>
                </a:solidFill>
                <a:latin typeface="Calibri" panose="020F0502020204030204" pitchFamily="34" charset="0"/>
              </a:rPr>
              <a:t>	</a:t>
            </a:r>
            <a:r>
              <a:rPr lang="pt-PT" dirty="0" err="1" smtClean="0">
                <a:latin typeface="Calibri" panose="020F0502020204030204" pitchFamily="34" charset="0"/>
              </a:rPr>
              <a:t>pl</a:t>
            </a:r>
            <a:r>
              <a:rPr lang="pt-PT" b="1" dirty="0" err="1" smtClean="0">
                <a:latin typeface="Calibri" panose="020F0502020204030204" pitchFamily="34" charset="0"/>
              </a:rPr>
              <a:t>an</a:t>
            </a:r>
            <a:r>
              <a:rPr lang="pt-PT" b="1" dirty="0" smtClean="0">
                <a:latin typeface="Calibri" panose="020F0502020204030204" pitchFamily="34" charset="0"/>
              </a:rPr>
              <a:t> </a:t>
            </a:r>
            <a:r>
              <a:rPr lang="pt-PT" b="1" dirty="0">
                <a:latin typeface="Calibri" panose="020F0502020204030204" pitchFamily="34" charset="0"/>
              </a:rPr>
              <a:t>–</a:t>
            </a:r>
            <a:r>
              <a:rPr lang="pt-PT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pt-PT" dirty="0" err="1">
                <a:solidFill>
                  <a:srgbClr val="A20000"/>
                </a:solidFill>
                <a:latin typeface="Calibri" panose="020F0502020204030204" pitchFamily="34" charset="0"/>
              </a:rPr>
              <a:t>plan</a:t>
            </a:r>
            <a:r>
              <a:rPr lang="pt-PT" b="1" dirty="0" err="1">
                <a:solidFill>
                  <a:srgbClr val="A20000"/>
                </a:solidFill>
                <a:latin typeface="Calibri" panose="020F0502020204030204" pitchFamily="34" charset="0"/>
              </a:rPr>
              <a:t>ned</a:t>
            </a:r>
            <a:endParaRPr lang="pt-PT" b="1" dirty="0">
              <a:solidFill>
                <a:srgbClr val="A20000"/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pt-PT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lang="pt-PT" dirty="0" err="1" smtClean="0">
                <a:latin typeface="Calibri" panose="020F0502020204030204" pitchFamily="34" charset="0"/>
              </a:rPr>
              <a:t>sh</a:t>
            </a:r>
            <a:r>
              <a:rPr lang="pt-PT" b="1" dirty="0" err="1" smtClean="0">
                <a:latin typeface="Calibri" panose="020F0502020204030204" pitchFamily="34" charset="0"/>
              </a:rPr>
              <a:t>op</a:t>
            </a:r>
            <a:r>
              <a:rPr lang="pt-PT" b="1" dirty="0" smtClean="0">
                <a:latin typeface="Calibri" panose="020F0502020204030204" pitchFamily="34" charset="0"/>
              </a:rPr>
              <a:t> </a:t>
            </a:r>
            <a:r>
              <a:rPr lang="pt-PT" b="1" dirty="0">
                <a:latin typeface="Calibri" panose="020F0502020204030204" pitchFamily="34" charset="0"/>
              </a:rPr>
              <a:t>– </a:t>
            </a:r>
            <a:r>
              <a:rPr lang="pt-PT" dirty="0" err="1">
                <a:solidFill>
                  <a:srgbClr val="A20000"/>
                </a:solidFill>
                <a:latin typeface="Calibri" panose="020F0502020204030204" pitchFamily="34" charset="0"/>
              </a:rPr>
              <a:t>shop</a:t>
            </a:r>
            <a:r>
              <a:rPr lang="pt-PT" b="1" dirty="0" err="1">
                <a:solidFill>
                  <a:srgbClr val="A20000"/>
                </a:solidFill>
                <a:latin typeface="Calibri" panose="020F0502020204030204" pitchFamily="34" charset="0"/>
              </a:rPr>
              <a:t>ped</a:t>
            </a:r>
            <a:endParaRPr lang="pt-PT" b="1" dirty="0">
              <a:solidFill>
                <a:srgbClr val="A20000"/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endParaRPr lang="pt-PT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pt-PT" dirty="0">
                <a:latin typeface="Calibri" panose="020F0502020204030204" pitchFamily="34" charset="0"/>
              </a:rPr>
              <a:t>	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school</a:t>
            </a:r>
            <a:r>
              <a:rPr lang="pt-PT" dirty="0">
                <a:latin typeface="Calibri" panose="020F0502020204030204" pitchFamily="34" charset="0"/>
              </a:rPr>
              <a:t> bus </a:t>
            </a:r>
            <a:r>
              <a:rPr lang="pt-PT" b="1" dirty="0" err="1">
                <a:solidFill>
                  <a:srgbClr val="A20000"/>
                </a:solidFill>
                <a:latin typeface="Calibri" panose="020F0502020204030204" pitchFamily="34" charset="0"/>
              </a:rPr>
              <a:t>stopped</a:t>
            </a:r>
            <a:r>
              <a:rPr lang="pt-PT" dirty="0">
                <a:solidFill>
                  <a:srgbClr val="A20000"/>
                </a:solidFill>
                <a:latin typeface="Calibri" panose="020F0502020204030204" pitchFamily="34" charset="0"/>
              </a:rPr>
              <a:t> </a:t>
            </a:r>
            <a:r>
              <a:rPr lang="pt-PT" dirty="0">
                <a:latin typeface="Calibri" panose="020F0502020204030204" pitchFamily="34" charset="0"/>
              </a:rPr>
              <a:t>to </a:t>
            </a:r>
            <a:r>
              <a:rPr lang="pt-PT" dirty="0" err="1">
                <a:latin typeface="Calibri" panose="020F0502020204030204" pitchFamily="34" charset="0"/>
              </a:rPr>
              <a:t>pick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up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pupils</a:t>
            </a:r>
            <a:r>
              <a:rPr lang="pt-PT" dirty="0">
                <a:latin typeface="Calibri" panose="020F0502020204030204" pitchFamily="34" charset="0"/>
              </a:rPr>
              <a:t>.		</a:t>
            </a: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endParaRPr lang="pt-PT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endParaRPr lang="pt-PT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450"/>
              </a:spcAft>
              <a:buNone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2C3524-5CE1-4F64-90D1-36DADBD237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75" t="3418"/>
          <a:stretch/>
        </p:blipFill>
        <p:spPr>
          <a:xfrm>
            <a:off x="5004048" y="2492896"/>
            <a:ext cx="3092820" cy="2034951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3024336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Regular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verbs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64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755576" y="2420888"/>
            <a:ext cx="7920880" cy="424847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PT" sz="2800" dirty="0">
                <a:latin typeface="Calibri" panose="020F0502020204030204" pitchFamily="34" charset="0"/>
              </a:rPr>
              <a:t>Last summer, the Simpsons </a:t>
            </a:r>
            <a:r>
              <a:rPr lang="pt-PT" sz="2800" dirty="0" smtClean="0">
                <a:latin typeface="Calibri" panose="020F0502020204030204" pitchFamily="34" charset="0"/>
              </a:rPr>
              <a:t>__________ </a:t>
            </a:r>
            <a:r>
              <a:rPr lang="pt-PT" sz="2800" dirty="0">
                <a:latin typeface="Calibri" panose="020F0502020204030204" pitchFamily="34" charset="0"/>
              </a:rPr>
              <a:t>to go </a:t>
            </a:r>
            <a:r>
              <a:rPr lang="pt-PT" sz="2800" dirty="0" smtClean="0">
                <a:latin typeface="Calibri" panose="020F0502020204030204" pitchFamily="34" charset="0"/>
              </a:rPr>
              <a:t>on </a:t>
            </a:r>
            <a:r>
              <a:rPr lang="pt-PT" sz="2800" dirty="0">
                <a:latin typeface="Calibri" panose="020F0502020204030204" pitchFamily="34" charset="0"/>
              </a:rPr>
              <a:t>holiday. (</a:t>
            </a:r>
            <a:r>
              <a:rPr lang="pt-PT" sz="2800" i="1" dirty="0">
                <a:latin typeface="Calibri" panose="020F0502020204030204" pitchFamily="34" charset="0"/>
              </a:rPr>
              <a:t>decide</a:t>
            </a:r>
            <a:r>
              <a:rPr lang="pt-PT" sz="2800" dirty="0" smtClean="0">
                <a:latin typeface="Calibri" panose="020F0502020204030204" pitchFamily="34" charset="0"/>
              </a:rPr>
              <a:t>)</a:t>
            </a:r>
            <a:endParaRPr lang="pt-PT" sz="2800" dirty="0">
              <a:latin typeface="Calibri" panose="020F0502020204030204" pitchFamily="34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" r="2685"/>
          <a:stretch/>
        </p:blipFill>
        <p:spPr>
          <a:xfrm>
            <a:off x="4860032" y="3284984"/>
            <a:ext cx="3168352" cy="2497308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683568" y="692696"/>
            <a:ext cx="7920880" cy="1296143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How were the </a:t>
            </a:r>
            <a:r>
              <a:rPr lang="en-US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the</a:t>
            </a:r>
            <a:r>
              <a:rPr lang="en-US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Simpsons’ holidays? </a:t>
            </a:r>
            <a:br>
              <a:rPr lang="en-US" sz="3600" b="1" dirty="0">
                <a:solidFill>
                  <a:srgbClr val="005A58"/>
                </a:solidFill>
                <a:latin typeface="Calibri" panose="020F0502020204030204" pitchFamily="34" charset="0"/>
              </a:rPr>
            </a:br>
            <a:r>
              <a:rPr lang="en-US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Complete </a:t>
            </a:r>
            <a:r>
              <a:rPr lang="en-US" sz="3600" b="1" dirty="0" smtClean="0">
                <a:solidFill>
                  <a:srgbClr val="005A58"/>
                </a:solidFill>
                <a:latin typeface="Calibri" panose="020F0502020204030204" pitchFamily="34" charset="0"/>
              </a:rPr>
              <a:t>the sentences with </a:t>
            </a:r>
            <a:r>
              <a:rPr lang="en-US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the verbs in brackets.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60032" y="2420888"/>
            <a:ext cx="17281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decided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36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899592" y="1412776"/>
            <a:ext cx="7886700" cy="326390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PT" sz="2800" dirty="0" err="1">
                <a:latin typeface="Calibri" panose="020F0502020204030204" pitchFamily="34" charset="0"/>
              </a:rPr>
              <a:t>They</a:t>
            </a:r>
            <a:r>
              <a:rPr lang="pt-PT" sz="2800" dirty="0">
                <a:latin typeface="Calibri" panose="020F0502020204030204" pitchFamily="34" charset="0"/>
              </a:rPr>
              <a:t> ________ </a:t>
            </a:r>
            <a:r>
              <a:rPr lang="pt-PT" sz="2800" dirty="0" err="1">
                <a:latin typeface="Calibri" panose="020F0502020204030204" pitchFamily="34" charset="0"/>
              </a:rPr>
              <a:t>at</a:t>
            </a:r>
            <a:r>
              <a:rPr lang="pt-PT" sz="2800" dirty="0">
                <a:latin typeface="Calibri" panose="020F0502020204030204" pitchFamily="34" charset="0"/>
              </a:rPr>
              <a:t> a </a:t>
            </a:r>
            <a:r>
              <a:rPr lang="pt-PT" sz="2800" dirty="0" err="1">
                <a:latin typeface="Calibri" panose="020F0502020204030204" pitchFamily="34" charset="0"/>
              </a:rPr>
              <a:t>campsite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near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the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river</a:t>
            </a:r>
            <a:r>
              <a:rPr lang="pt-PT" sz="2800" dirty="0">
                <a:latin typeface="Calibri" panose="020F0502020204030204" pitchFamily="34" charset="0"/>
              </a:rPr>
              <a:t>. (</a:t>
            </a:r>
            <a:r>
              <a:rPr lang="pt-PT" sz="2800" i="1" dirty="0" err="1">
                <a:latin typeface="Calibri" panose="020F0502020204030204" pitchFamily="34" charset="0"/>
              </a:rPr>
              <a:t>stay</a:t>
            </a:r>
            <a:r>
              <a:rPr lang="pt-PT" sz="2800" dirty="0" smtClean="0">
                <a:latin typeface="Calibri" panose="020F0502020204030204" pitchFamily="34" charset="0"/>
              </a:rPr>
              <a:t>)</a:t>
            </a:r>
            <a:endParaRPr lang="pt-PT" sz="2800" dirty="0">
              <a:latin typeface="Calibri" panose="020F050202020403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9"/>
          <a:stretch/>
        </p:blipFill>
        <p:spPr>
          <a:xfrm>
            <a:off x="4716016" y="2296849"/>
            <a:ext cx="3456384" cy="23845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47664" y="1408088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stayed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7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899592" y="1412776"/>
            <a:ext cx="7886700" cy="435133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PT" sz="2800" dirty="0" err="1">
                <a:latin typeface="Calibri" panose="020F0502020204030204" pitchFamily="34" charset="0"/>
              </a:rPr>
              <a:t>The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parents</a:t>
            </a:r>
            <a:r>
              <a:rPr lang="pt-PT" sz="2800" dirty="0">
                <a:latin typeface="Calibri" panose="020F0502020204030204" pitchFamily="34" charset="0"/>
              </a:rPr>
              <a:t> ________ </a:t>
            </a:r>
            <a:r>
              <a:rPr lang="pt-PT" sz="2800" dirty="0" err="1">
                <a:latin typeface="Calibri" panose="020F0502020204030204" pitchFamily="34" charset="0"/>
              </a:rPr>
              <a:t>and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the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kids</a:t>
            </a:r>
            <a:r>
              <a:rPr lang="pt-PT" sz="2800" dirty="0">
                <a:latin typeface="Calibri" panose="020F0502020204030204" pitchFamily="34" charset="0"/>
              </a:rPr>
              <a:t> ________</a:t>
            </a:r>
            <a:r>
              <a:rPr lang="pt-PT" sz="2800" b="1" dirty="0">
                <a:latin typeface="Calibri" panose="020F0502020204030204" pitchFamily="34" charset="0"/>
              </a:rPr>
              <a:t> </a:t>
            </a:r>
            <a:r>
              <a:rPr lang="pt-PT" sz="2800" dirty="0">
                <a:latin typeface="Calibri" panose="020F0502020204030204" pitchFamily="34" charset="0"/>
              </a:rPr>
              <a:t>in </a:t>
            </a:r>
            <a:r>
              <a:rPr lang="pt-PT" sz="2800" dirty="0" smtClean="0">
                <a:latin typeface="Calibri" panose="020F0502020204030204" pitchFamily="34" charset="0"/>
              </a:rPr>
              <a:t/>
            </a:r>
            <a:br>
              <a:rPr lang="pt-PT" sz="2800" dirty="0" smtClean="0">
                <a:latin typeface="Calibri" panose="020F0502020204030204" pitchFamily="34" charset="0"/>
              </a:rPr>
            </a:br>
            <a:r>
              <a:rPr lang="pt-PT" sz="2800" dirty="0" err="1" smtClean="0">
                <a:latin typeface="Calibri" panose="020F0502020204030204" pitchFamily="34" charset="0"/>
              </a:rPr>
              <a:t>the</a:t>
            </a:r>
            <a:r>
              <a:rPr lang="pt-PT" sz="2800" dirty="0" smtClean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water</a:t>
            </a:r>
            <a:r>
              <a:rPr lang="pt-PT" sz="2800" dirty="0">
                <a:latin typeface="Calibri" panose="020F0502020204030204" pitchFamily="34" charset="0"/>
              </a:rPr>
              <a:t>. (</a:t>
            </a:r>
            <a:r>
              <a:rPr lang="pt-PT" sz="2800" i="1" dirty="0">
                <a:latin typeface="Calibri" panose="020F0502020204030204" pitchFamily="34" charset="0"/>
              </a:rPr>
              <a:t>relax/play</a:t>
            </a:r>
            <a:r>
              <a:rPr lang="pt-PT" sz="2800" dirty="0">
                <a:latin typeface="Calibri" panose="020F0502020204030204" pitchFamily="34" charset="0"/>
              </a:rPr>
              <a:t>)</a:t>
            </a:r>
          </a:p>
          <a:p>
            <a:pPr marL="0" indent="0">
              <a:buNone/>
            </a:pPr>
            <a:endParaRPr lang="pt-PT" sz="2800" dirty="0">
              <a:latin typeface="Calibri" panose="020F050202020403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305" y="2852936"/>
            <a:ext cx="4000627" cy="25128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84412" y="1412776"/>
            <a:ext cx="1440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relaxed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09392" y="1412776"/>
            <a:ext cx="14149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played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13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899592" y="1412776"/>
            <a:ext cx="7886700" cy="435133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PT" sz="2800" dirty="0" err="1">
                <a:latin typeface="Calibri" panose="020F0502020204030204" pitchFamily="34" charset="0"/>
              </a:rPr>
              <a:t>They</a:t>
            </a:r>
            <a:r>
              <a:rPr lang="pt-PT" sz="2800" dirty="0">
                <a:latin typeface="Calibri" panose="020F0502020204030204" pitchFamily="34" charset="0"/>
              </a:rPr>
              <a:t> ________</a:t>
            </a:r>
            <a:r>
              <a:rPr lang="pt-PT" sz="2800" b="1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through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the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woods</a:t>
            </a:r>
            <a:r>
              <a:rPr lang="pt-PT" sz="2800" dirty="0">
                <a:latin typeface="Calibri" panose="020F0502020204030204" pitchFamily="34" charset="0"/>
              </a:rPr>
              <a:t>. (</a:t>
            </a:r>
            <a:r>
              <a:rPr lang="pt-PT" sz="2800" i="1" dirty="0" err="1">
                <a:latin typeface="Calibri" panose="020F0502020204030204" pitchFamily="34" charset="0"/>
              </a:rPr>
              <a:t>walk</a:t>
            </a:r>
            <a:r>
              <a:rPr lang="pt-PT" sz="2800" dirty="0">
                <a:latin typeface="Calibri" panose="020F0502020204030204" pitchFamily="34" charset="0"/>
              </a:rPr>
              <a:t>)</a:t>
            </a:r>
          </a:p>
          <a:p>
            <a:pPr marL="0" indent="0">
              <a:buNone/>
            </a:pPr>
            <a:endParaRPr lang="pt-PT" sz="2800" dirty="0">
              <a:latin typeface="Calibri" panose="020F050202020403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586" y="2612585"/>
            <a:ext cx="3191715" cy="23937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63688" y="1385888"/>
            <a:ext cx="1440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walked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753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e Conteúdo 4"/>
          <p:cNvSpPr>
            <a:spLocks noGrp="1"/>
          </p:cNvSpPr>
          <p:nvPr>
            <p:ph idx="4294967295"/>
          </p:nvPr>
        </p:nvSpPr>
        <p:spPr>
          <a:xfrm>
            <a:off x="899592" y="1412776"/>
            <a:ext cx="7886700" cy="435133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PT" sz="2800" dirty="0" err="1">
                <a:latin typeface="Calibri" panose="020F0502020204030204" pitchFamily="34" charset="0"/>
              </a:rPr>
              <a:t>They</a:t>
            </a:r>
            <a:r>
              <a:rPr lang="pt-PT" sz="2800" b="1" dirty="0">
                <a:latin typeface="Calibri" panose="020F0502020204030204" pitchFamily="34" charset="0"/>
              </a:rPr>
              <a:t> </a:t>
            </a:r>
            <a:r>
              <a:rPr lang="pt-PT" sz="2800" dirty="0" smtClean="0">
                <a:latin typeface="Calibri" panose="020F0502020204030204" pitchFamily="34" charset="0"/>
              </a:rPr>
              <a:t>__________</a:t>
            </a:r>
            <a:r>
              <a:rPr lang="pt-PT" sz="2800" b="1" dirty="0" smtClean="0">
                <a:latin typeface="Calibri" panose="020F0502020204030204" pitchFamily="34" charset="0"/>
              </a:rPr>
              <a:t> </a:t>
            </a:r>
            <a:r>
              <a:rPr lang="pt-PT" sz="2800" dirty="0">
                <a:latin typeface="Calibri" panose="020F0502020204030204" pitchFamily="34" charset="0"/>
              </a:rPr>
              <a:t>a picnic. (</a:t>
            </a:r>
            <a:r>
              <a:rPr lang="pt-PT" sz="2800" i="1" dirty="0">
                <a:latin typeface="Calibri" panose="020F0502020204030204" pitchFamily="34" charset="0"/>
              </a:rPr>
              <a:t>prepare</a:t>
            </a:r>
            <a:r>
              <a:rPr lang="pt-PT" sz="2800" dirty="0">
                <a:latin typeface="Calibri" panose="020F0502020204030204" pitchFamily="34" charset="0"/>
              </a:rPr>
              <a:t>)</a:t>
            </a:r>
          </a:p>
          <a:p>
            <a:pPr marL="0" indent="0">
              <a:buNone/>
            </a:pPr>
            <a:endParaRPr lang="pt-PT" sz="2800" dirty="0">
              <a:latin typeface="Calibri" panose="020F0502020204030204" pitchFamily="3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646" y="2564904"/>
            <a:ext cx="3233667" cy="24818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63688" y="1412776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prepared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37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08920"/>
            <a:ext cx="3591158" cy="25774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55776" y="1393985"/>
            <a:ext cx="1440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loved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" name="Marcador de Posição de Conteúdo 4"/>
          <p:cNvSpPr txBox="1">
            <a:spLocks/>
          </p:cNvSpPr>
          <p:nvPr/>
        </p:nvSpPr>
        <p:spPr>
          <a:xfrm>
            <a:off x="899592" y="1412776"/>
            <a:ext cx="7886700" cy="108012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800" dirty="0" err="1">
                <a:latin typeface="Calibri" panose="020F0502020204030204" pitchFamily="34" charset="0"/>
              </a:rPr>
              <a:t>Everybody</a:t>
            </a:r>
            <a:r>
              <a:rPr lang="pt-PT" sz="2800" dirty="0">
                <a:latin typeface="Calibri" panose="020F0502020204030204" pitchFamily="34" charset="0"/>
              </a:rPr>
              <a:t> ________ </a:t>
            </a:r>
            <a:r>
              <a:rPr lang="pt-PT" sz="2800" dirty="0" err="1">
                <a:latin typeface="Calibri" panose="020F0502020204030204" pitchFamily="34" charset="0"/>
              </a:rPr>
              <a:t>their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holiday</a:t>
            </a:r>
            <a:r>
              <a:rPr lang="pt-PT" sz="2800" dirty="0">
                <a:latin typeface="Calibri" panose="020F0502020204030204" pitchFamily="34" charset="0"/>
              </a:rPr>
              <a:t>. (</a:t>
            </a:r>
            <a:r>
              <a:rPr lang="pt-PT" sz="2800" i="1" dirty="0" err="1">
                <a:latin typeface="Calibri" panose="020F0502020204030204" pitchFamily="34" charset="0"/>
              </a:rPr>
              <a:t>love</a:t>
            </a:r>
            <a:r>
              <a:rPr lang="pt-PT" sz="2800" dirty="0" smtClean="0">
                <a:latin typeface="Calibri" panose="020F0502020204030204" pitchFamily="34" charset="0"/>
              </a:rPr>
              <a:t>)</a:t>
            </a:r>
            <a:endParaRPr lang="pt-PT" sz="28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53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467544" y="1825625"/>
            <a:ext cx="8280920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PT" sz="2700" dirty="0" err="1">
                <a:latin typeface="Calibri" panose="020F0502020204030204" pitchFamily="34" charset="0"/>
              </a:rPr>
              <a:t>Discoveries</a:t>
            </a:r>
            <a:r>
              <a:rPr lang="pt-PT" sz="2700" dirty="0">
                <a:latin typeface="Calibri" panose="020F0502020204030204" pitchFamily="34" charset="0"/>
              </a:rPr>
              <a:t> </a:t>
            </a:r>
            <a:r>
              <a:rPr lang="pt-PT" sz="2700" dirty="0" err="1">
                <a:latin typeface="Calibri" panose="020F0502020204030204" pitchFamily="34" charset="0"/>
              </a:rPr>
              <a:t>and</a:t>
            </a:r>
            <a:r>
              <a:rPr lang="pt-PT" sz="2700" dirty="0">
                <a:latin typeface="Calibri" panose="020F0502020204030204" pitchFamily="34" charset="0"/>
              </a:rPr>
              <a:t> </a:t>
            </a:r>
            <a:r>
              <a:rPr lang="pt-PT" sz="2700" dirty="0" err="1">
                <a:latin typeface="Calibri" panose="020F0502020204030204" pitchFamily="34" charset="0"/>
              </a:rPr>
              <a:t>inventions</a:t>
            </a:r>
            <a:endParaRPr lang="pt-PT" sz="2700" dirty="0">
              <a:latin typeface="Calibri" panose="020F0502020204030204" pitchFamily="34" charset="0"/>
            </a:endParaRPr>
          </a:p>
          <a:p>
            <a:pPr marL="0" indent="0" algn="ctr">
              <a:buNone/>
            </a:pPr>
            <a:endParaRPr lang="pt-PT" sz="2700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51E482-5CEF-48B8-827B-F6A696230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245" y="2636912"/>
            <a:ext cx="3057510" cy="3057510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467544" y="692696"/>
            <a:ext cx="828092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QUIZ</a:t>
            </a:r>
          </a:p>
        </p:txBody>
      </p:sp>
    </p:spTree>
    <p:extLst>
      <p:ext uri="{BB962C8B-B14F-4D97-AF65-F5344CB8AC3E}">
        <p14:creationId xmlns:p14="http://schemas.microsoft.com/office/powerpoint/2010/main" val="145952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789756" y="1825625"/>
            <a:ext cx="4502324" cy="1675383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PT" b="1" dirty="0">
                <a:latin typeface="Calibri" panose="020F0502020204030204" pitchFamily="34" charset="0"/>
              </a:rPr>
              <a:t>a) </a:t>
            </a:r>
            <a:r>
              <a:rPr lang="pt-PT" dirty="0">
                <a:latin typeface="Calibri" panose="020F0502020204030204" pitchFamily="34" charset="0"/>
              </a:rPr>
              <a:t>Christopher </a:t>
            </a:r>
            <a:r>
              <a:rPr lang="pt-PT" dirty="0" err="1">
                <a:latin typeface="Calibri" panose="020F0502020204030204" pitchFamily="34" charset="0"/>
              </a:rPr>
              <a:t>Colombus</a:t>
            </a: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b="1" dirty="0">
                <a:latin typeface="Calibri" panose="020F0502020204030204" pitchFamily="34" charset="0"/>
              </a:rPr>
              <a:t>b) </a:t>
            </a:r>
            <a:r>
              <a:rPr lang="pt-PT" dirty="0">
                <a:latin typeface="Calibri" panose="020F0502020204030204" pitchFamily="34" charset="0"/>
              </a:rPr>
              <a:t>Vasco da </a:t>
            </a:r>
            <a:r>
              <a:rPr lang="pt-PT" dirty="0" smtClean="0">
                <a:latin typeface="Calibri" panose="020F0502020204030204" pitchFamily="34" charset="0"/>
              </a:rPr>
              <a:t>Gama</a:t>
            </a: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314454"/>
            <a:ext cx="5202610" cy="2862509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683568" y="692697"/>
            <a:ext cx="612068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Who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discovered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America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? 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9756" y="1825625"/>
            <a:ext cx="3638228" cy="525449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759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11" grpId="0" animBg="1"/>
      <p:bldP spid="11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827584" y="1825625"/>
            <a:ext cx="7059116" cy="435133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PT" b="1" dirty="0">
                <a:latin typeface="Calibri" panose="020F0502020204030204" pitchFamily="34" charset="0"/>
              </a:rPr>
              <a:t>a) </a:t>
            </a:r>
            <a:r>
              <a:rPr lang="pt-PT" dirty="0">
                <a:latin typeface="Calibri" panose="020F0502020204030204" pitchFamily="34" charset="0"/>
              </a:rPr>
              <a:t>Leonardo Da Vinci</a:t>
            </a: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b="1" dirty="0">
                <a:latin typeface="Calibri" panose="020F0502020204030204" pitchFamily="34" charset="0"/>
              </a:rPr>
              <a:t>b) </a:t>
            </a:r>
            <a:r>
              <a:rPr lang="pt-PT" dirty="0">
                <a:latin typeface="Calibri" panose="020F0502020204030204" pitchFamily="34" charset="0"/>
              </a:rPr>
              <a:t>Pablo Picasso</a:t>
            </a: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690688"/>
            <a:ext cx="3909928" cy="3903423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612068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Who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err="1">
                <a:solidFill>
                  <a:srgbClr val="005A58"/>
                </a:solidFill>
                <a:latin typeface="Calibri" panose="020F0502020204030204" pitchFamily="34" charset="0"/>
              </a:rPr>
              <a:t>painted</a:t>
            </a:r>
            <a:r>
              <a:rPr lang="pt-PT" sz="3600" b="1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smtClean="0">
                <a:solidFill>
                  <a:srgbClr val="005A58"/>
                </a:solidFill>
                <a:latin typeface="Calibri" panose="020F0502020204030204" pitchFamily="34" charset="0"/>
              </a:rPr>
              <a:t>the Monalisa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9756" y="1825625"/>
            <a:ext cx="3134172" cy="525449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60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8" grpId="0" animBg="1"/>
      <p:bldP spid="8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755576" y="2420888"/>
            <a:ext cx="7131124" cy="208823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PT" b="1" dirty="0">
                <a:latin typeface="Calibri" panose="020F0502020204030204" pitchFamily="34" charset="0"/>
              </a:rPr>
              <a:t>a) </a:t>
            </a:r>
            <a:r>
              <a:rPr lang="pt-PT" dirty="0">
                <a:latin typeface="Calibri" panose="020F0502020204030204" pitchFamily="34" charset="0"/>
              </a:rPr>
              <a:t>John </a:t>
            </a:r>
            <a:r>
              <a:rPr lang="pt-PT" dirty="0" err="1">
                <a:latin typeface="Calibri" panose="020F0502020204030204" pitchFamily="34" charset="0"/>
              </a:rPr>
              <a:t>Glenn</a:t>
            </a: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b="1" dirty="0">
                <a:latin typeface="Calibri" panose="020F0502020204030204" pitchFamily="34" charset="0"/>
              </a:rPr>
              <a:t>b) </a:t>
            </a:r>
            <a:r>
              <a:rPr lang="pt-PT" dirty="0">
                <a:latin typeface="Calibri" panose="020F0502020204030204" pitchFamily="34" charset="0"/>
              </a:rPr>
              <a:t>Neil </a:t>
            </a:r>
            <a:r>
              <a:rPr lang="pt-PT" dirty="0" smtClean="0">
                <a:latin typeface="Calibri" panose="020F0502020204030204" pitchFamily="34" charset="0"/>
              </a:rPr>
              <a:t>Armstrong</a:t>
            </a:r>
            <a:endParaRPr lang="pt-PT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132856"/>
            <a:ext cx="3885176" cy="291388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7203132" cy="113292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Who walked on the moon for the first time?</a:t>
            </a:r>
            <a:br>
              <a:rPr lang="en-US" sz="3600" b="1" dirty="0">
                <a:solidFill>
                  <a:srgbClr val="005A58"/>
                </a:solidFill>
                <a:latin typeface="Calibri" panose="020F0502020204030204" pitchFamily="34" charset="0"/>
              </a:rPr>
            </a:b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89756" y="3380312"/>
            <a:ext cx="2630116" cy="525449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6509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8" grpId="0" animBg="1"/>
      <p:bldP spid="8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827584" y="1825625"/>
            <a:ext cx="7059116" cy="435133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PT" b="1" dirty="0">
                <a:latin typeface="Calibri" panose="020F0502020204030204" pitchFamily="34" charset="0"/>
              </a:rPr>
              <a:t>a) </a:t>
            </a:r>
            <a:r>
              <a:rPr lang="pt-PT" dirty="0">
                <a:latin typeface="Calibri" panose="020F0502020204030204" pitchFamily="34" charset="0"/>
              </a:rPr>
              <a:t>Steve jobs</a:t>
            </a:r>
          </a:p>
          <a:p>
            <a:pPr marL="385763" indent="-385763">
              <a:buAutoNum type="alphaLcParenR"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b="1" dirty="0">
                <a:latin typeface="Calibri" panose="020F0502020204030204" pitchFamily="34" charset="0"/>
              </a:rPr>
              <a:t>b) </a:t>
            </a:r>
            <a:r>
              <a:rPr lang="pt-PT" dirty="0">
                <a:latin typeface="Calibri" panose="020F0502020204030204" pitchFamily="34" charset="0"/>
              </a:rPr>
              <a:t>Mark </a:t>
            </a:r>
            <a:r>
              <a:rPr lang="pt-PT" dirty="0" err="1" smtClean="0">
                <a:latin typeface="Calibri" panose="020F0502020204030204" pitchFamily="34" charset="0"/>
              </a:rPr>
              <a:t>Zuckerberg</a:t>
            </a: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56AE8D-7736-4743-A043-A4023B67AA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5"/>
          <a:stretch/>
        </p:blipFill>
        <p:spPr>
          <a:xfrm>
            <a:off x="4211960" y="1988840"/>
            <a:ext cx="4150486" cy="281109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612068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Who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invented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Facebook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0560" y="2780928"/>
            <a:ext cx="2925654" cy="525449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0456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8" grpId="0" animBg="1"/>
      <p:bldP spid="8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827584" y="1825625"/>
            <a:ext cx="7059116" cy="435133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PT" b="1" dirty="0">
                <a:latin typeface="Calibri" panose="020F0502020204030204" pitchFamily="34" charset="0"/>
              </a:rPr>
              <a:t>a) </a:t>
            </a:r>
            <a:r>
              <a:rPr lang="pt-PT" dirty="0" err="1">
                <a:latin typeface="Calibri" panose="020F0502020204030204" pitchFamily="34" charset="0"/>
              </a:rPr>
              <a:t>Matt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Groening</a:t>
            </a: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b="1" dirty="0">
                <a:latin typeface="Calibri" panose="020F0502020204030204" pitchFamily="34" charset="0"/>
              </a:rPr>
              <a:t>b) </a:t>
            </a:r>
            <a:r>
              <a:rPr lang="pt-PT" dirty="0">
                <a:latin typeface="Calibri" panose="020F0502020204030204" pitchFamily="34" charset="0"/>
              </a:rPr>
              <a:t>Walt Disney</a:t>
            </a: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394D1E-5965-4E79-8FF7-EDBAB44F62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7" t="2670"/>
          <a:stretch/>
        </p:blipFill>
        <p:spPr>
          <a:xfrm>
            <a:off x="4427983" y="1988840"/>
            <a:ext cx="3963779" cy="2624732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683568" y="692697"/>
            <a:ext cx="612068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Who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created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the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Simpsons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9756" y="1825625"/>
            <a:ext cx="2630116" cy="525449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2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 animBg="1"/>
      <p:bldP spid="7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789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3526</TotalTime>
  <Words>251</Words>
  <Application>Microsoft Office PowerPoint</Application>
  <PresentationFormat>On-screen Show (4:3)</PresentationFormat>
  <Paragraphs>104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Wingdings 2</vt:lpstr>
      <vt:lpstr>Verdana</vt:lpstr>
      <vt:lpstr>Calibri</vt:lpstr>
      <vt:lpstr>Constantia</vt:lpstr>
      <vt:lpstr>2_Flow</vt:lpstr>
      <vt:lpstr>PowerPoint Presentation</vt:lpstr>
      <vt:lpstr>Let’s learn about the</vt:lpstr>
      <vt:lpstr>Past simple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margarida coelho</dc:creator>
  <cp:lastModifiedBy>Sofia Veiga Barbosa</cp:lastModifiedBy>
  <cp:revision>225</cp:revision>
  <dcterms:created xsi:type="dcterms:W3CDTF">2012-06-11T12:30:49Z</dcterms:created>
  <dcterms:modified xsi:type="dcterms:W3CDTF">2018-05-28T13:18:41Z</dcterms:modified>
</cp:coreProperties>
</file>