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08" r:id="rId1"/>
  </p:sldMasterIdLst>
  <p:notesMasterIdLst>
    <p:notesMasterId r:id="rId18"/>
  </p:notesMasterIdLst>
  <p:sldIdLst>
    <p:sldId id="256" r:id="rId2"/>
    <p:sldId id="261" r:id="rId3"/>
    <p:sldId id="262" r:id="rId4"/>
    <p:sldId id="263" r:id="rId5"/>
    <p:sldId id="264" r:id="rId6"/>
    <p:sldId id="270" r:id="rId7"/>
    <p:sldId id="271" r:id="rId8"/>
    <p:sldId id="272" r:id="rId9"/>
    <p:sldId id="273" r:id="rId10"/>
    <p:sldId id="274" r:id="rId11"/>
    <p:sldId id="275" r:id="rId12"/>
    <p:sldId id="269" r:id="rId13"/>
    <p:sldId id="278" r:id="rId14"/>
    <p:sldId id="277" r:id="rId15"/>
    <p:sldId id="279" r:id="rId16"/>
    <p:sldId id="280" r:id="rId17"/>
  </p:sldIdLst>
  <p:sldSz cx="9144000" cy="6858000" type="screen4x3"/>
  <p:notesSz cx="6858000" cy="9144000"/>
  <p:embeddedFontLst>
    <p:embeddedFont>
      <p:font typeface="Wingdings 2" panose="05020102010507070707" pitchFamily="18" charset="2"/>
      <p:regular r:id="rId19"/>
    </p:embeddedFont>
    <p:embeddedFont>
      <p:font typeface="Verdana" panose="020B0604030504040204" pitchFamily="3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Segoe Script" panose="020B0504020000000003" pitchFamily="34" charset="0"/>
      <p:regular r:id="rId28"/>
      <p:bold r:id="rId29"/>
    </p:embeddedFont>
    <p:embeddedFont>
      <p:font typeface="Constantia" panose="02030602050306030303" pitchFamily="18" charset="0"/>
      <p:regular r:id="rId30"/>
      <p:bold r:id="rId31"/>
      <p:italic r:id="rId32"/>
      <p:boldItalic r:id="rId33"/>
    </p:embeddedFont>
  </p:embeddedFontLst>
  <p:custDataLst>
    <p:tags r:id="rId34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85A644"/>
    <a:srgbClr val="BF5B09"/>
    <a:srgbClr val="D42806"/>
    <a:srgbClr val="B32205"/>
    <a:srgbClr val="9D4B07"/>
    <a:srgbClr val="E1AAA9"/>
    <a:srgbClr val="CF7977"/>
    <a:srgbClr val="385650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2" d="100"/>
          <a:sy n="152" d="100"/>
        </p:scale>
        <p:origin x="1428" y="150"/>
      </p:cViewPr>
      <p:guideLst>
        <p:guide orient="horz" pos="527"/>
        <p:guide pos="2880"/>
        <p:guide pos="52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AFD9E-87E6-4E7D-B353-9AEE63B25588}" type="datetimeFigureOut">
              <a:rPr lang="pt-PT" smtClean="0"/>
              <a:t>28/05/2018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66D74-4AD2-4340-A02C-C82BB2195AD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6850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74743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 userDrawn="1"/>
        </p:nvSpPr>
        <p:spPr>
          <a:xfrm>
            <a:off x="334111" y="25460"/>
            <a:ext cx="2688236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effectLst/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PRESENT SIMPLE</a:t>
            </a:r>
          </a:p>
        </p:txBody>
      </p:sp>
    </p:spTree>
    <p:extLst>
      <p:ext uri="{BB962C8B-B14F-4D97-AF65-F5344CB8AC3E}">
        <p14:creationId xmlns:p14="http://schemas.microsoft.com/office/powerpoint/2010/main" val="4235230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 userDrawn="1"/>
        </p:nvSpPr>
        <p:spPr>
          <a:xfrm>
            <a:off x="334111" y="25460"/>
            <a:ext cx="2688236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effectLst/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PRESENT SIMPLE</a:t>
            </a:r>
          </a:p>
        </p:txBody>
      </p:sp>
    </p:spTree>
    <p:extLst>
      <p:ext uri="{BB962C8B-B14F-4D97-AF65-F5344CB8AC3E}">
        <p14:creationId xmlns:p14="http://schemas.microsoft.com/office/powerpoint/2010/main" val="3963704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6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1" r:id="rId2"/>
    <p:sldLayoutId id="2147483812" r:id="rId3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78636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CaixaDeTexto 5"/>
          <p:cNvSpPr txBox="1">
            <a:spLocks noChangeArrowheads="1"/>
          </p:cNvSpPr>
          <p:nvPr/>
        </p:nvSpPr>
        <p:spPr bwMode="auto">
          <a:xfrm>
            <a:off x="827584" y="836712"/>
            <a:ext cx="4968552" cy="3067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5800"/>
              </a:lnSpc>
            </a:pPr>
            <a:r>
              <a:rPr lang="en-GB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We use the present simple to talk about:</a:t>
            </a:r>
          </a:p>
          <a:p>
            <a:pPr marL="571500" indent="-571500">
              <a:lnSpc>
                <a:spcPts val="5800"/>
              </a:lnSpc>
              <a:buFont typeface="Wingdings" pitchFamily="2" charset="2"/>
              <a:buChar char="ü"/>
            </a:pPr>
            <a:r>
              <a:rPr lang="en-GB" sz="4000" b="1" dirty="0" smtClean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habits, routines or </a:t>
            </a:r>
            <a:r>
              <a:rPr lang="en-GB" sz="4000" b="1" dirty="0" smtClean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timetables</a:t>
            </a:r>
            <a:r>
              <a:rPr lang="en-GB" sz="4000" b="1" dirty="0" smtClean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.</a:t>
            </a:r>
            <a:endParaRPr lang="en-GB" sz="4000" b="1" dirty="0">
              <a:solidFill>
                <a:schemeClr val="bg1"/>
              </a:solidFill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32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836712"/>
            <a:ext cx="5184576" cy="3580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800"/>
              </a:lnSpc>
            </a:pPr>
            <a:r>
              <a:rPr lang="pt-PT" sz="4000" b="1" dirty="0" smtClean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Example: </a:t>
            </a:r>
            <a:endParaRPr lang="pt-PT" sz="4000" b="1" dirty="0" smtClean="0">
              <a:solidFill>
                <a:srgbClr val="C00000"/>
              </a:solidFill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ts val="2000"/>
              </a:lnSpc>
            </a:pPr>
            <a:endParaRPr lang="pt-PT" sz="4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ts val="5800"/>
              </a:lnSpc>
            </a:pPr>
            <a:r>
              <a:rPr lang="pt-PT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Peter </a:t>
            </a:r>
            <a:r>
              <a:rPr lang="pt-PT" sz="4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usually</a:t>
            </a:r>
            <a:r>
              <a:rPr lang="pt-PT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4000" b="1" dirty="0" err="1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gets</a:t>
            </a:r>
            <a:r>
              <a:rPr lang="pt-PT" sz="4000" b="1" dirty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4000" b="1" dirty="0" err="1" smtClean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up</a:t>
            </a:r>
            <a:r>
              <a:rPr lang="pt-PT" sz="4000" b="1" dirty="0">
                <a:solidFill>
                  <a:srgbClr val="FFC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pt-PT" sz="4000" b="1" dirty="0">
                <a:solidFill>
                  <a:srgbClr val="FFC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</a:br>
            <a:r>
              <a:rPr lang="pt-PT" sz="4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at</a:t>
            </a:r>
            <a:r>
              <a:rPr lang="pt-PT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7 </a:t>
            </a:r>
            <a:r>
              <a:rPr lang="pt-PT" sz="4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o’clock</a:t>
            </a:r>
            <a:r>
              <a:rPr lang="pt-PT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.</a:t>
            </a:r>
            <a:endParaRPr lang="pt-PT" sz="4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ts val="2000"/>
              </a:lnSpc>
            </a:pPr>
            <a:endParaRPr lang="pt-PT" sz="4000" b="1" dirty="0">
              <a:solidFill>
                <a:schemeClr val="bg1"/>
              </a:solidFill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ts val="5800"/>
              </a:lnSpc>
            </a:pPr>
            <a:r>
              <a:rPr lang="pt-PT" sz="4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pt-PT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4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film</a:t>
            </a:r>
            <a:r>
              <a:rPr lang="pt-PT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4000" b="1" dirty="0" err="1" smtClean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starts</a:t>
            </a:r>
            <a:r>
              <a:rPr lang="pt-PT" sz="4000" b="1" dirty="0" smtClean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4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at</a:t>
            </a:r>
            <a:r>
              <a:rPr lang="pt-PT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9.30.</a:t>
            </a:r>
            <a:endParaRPr lang="pt-PT" sz="4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64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022025"/>
              </p:ext>
            </p:extLst>
          </p:nvPr>
        </p:nvGraphicFramePr>
        <p:xfrm>
          <a:off x="971600" y="2276872"/>
          <a:ext cx="4608512" cy="165817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22000"/>
                    </a:prstClr>
                  </a:outerShdw>
                </a:effectLst>
                <a:tableStyleId>{8A107856-5554-42FB-B03E-39F5DBC370BA}</a:tableStyleId>
              </a:tblPr>
              <a:tblGrid>
                <a:gridCol w="2898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97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354">
                <a:tc>
                  <a:txBody>
                    <a:bodyPr/>
                    <a:lstStyle/>
                    <a:p>
                      <a:r>
                        <a:rPr lang="pt-PT" sz="3000" dirty="0" smtClean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I, you</a:t>
                      </a:r>
                      <a:endParaRPr lang="pt-PT" sz="3000" dirty="0">
                        <a:latin typeface="Calibri" panose="020F0502020204030204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3000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play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915">
                <a:tc>
                  <a:txBody>
                    <a:bodyPr/>
                    <a:lstStyle/>
                    <a:p>
                      <a:r>
                        <a:rPr lang="pt-PT" sz="30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He, she, it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30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play</a:t>
                      </a:r>
                      <a:r>
                        <a:rPr lang="pt-PT" sz="30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898">
                <a:tc>
                  <a:txBody>
                    <a:bodyPr/>
                    <a:lstStyle/>
                    <a:p>
                      <a:r>
                        <a:rPr lang="pt-PT" sz="30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We, you, they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30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play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46034" y="836712"/>
            <a:ext cx="30778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Affirmative</a:t>
            </a:r>
            <a:endParaRPr lang="pt-PT" sz="4800" dirty="0">
              <a:solidFill>
                <a:srgbClr val="C00000"/>
              </a:solidFill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64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382913"/>
              </p:ext>
            </p:extLst>
          </p:nvPr>
        </p:nvGraphicFramePr>
        <p:xfrm>
          <a:off x="971600" y="980728"/>
          <a:ext cx="5616624" cy="237744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22000"/>
                    </a:prstClr>
                  </a:outerShdw>
                </a:effectLst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5800">
                <a:tc gridSpan="2">
                  <a:txBody>
                    <a:bodyPr/>
                    <a:lstStyle/>
                    <a:p>
                      <a:pPr algn="ctr"/>
                      <a:r>
                        <a:rPr lang="pt-PT" sz="26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Third person singular: </a:t>
                      </a:r>
                      <a:r>
                        <a:rPr lang="pt-PT" sz="2600" dirty="0" err="1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he</a:t>
                      </a:r>
                      <a:r>
                        <a:rPr lang="pt-PT" sz="26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pt-PT" sz="2600" dirty="0" err="1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she</a:t>
                      </a:r>
                      <a:r>
                        <a:rPr lang="pt-PT" sz="26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, it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20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General rule</a:t>
                      </a:r>
                    </a:p>
                  </a:txBody>
                  <a:tcPr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20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Verb + s     ex. </a:t>
                      </a:r>
                      <a:r>
                        <a:rPr lang="pt-PT" sz="2000" b="1" dirty="0" err="1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walk</a:t>
                      </a:r>
                      <a:r>
                        <a:rPr lang="pt-PT" sz="20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– walk</a:t>
                      </a:r>
                      <a:r>
                        <a:rPr lang="pt-PT" sz="20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s</a:t>
                      </a:r>
                    </a:p>
                  </a:txBody>
                  <a:tcPr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20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Verbs ending in:</a:t>
                      </a:r>
                    </a:p>
                    <a:p>
                      <a:r>
                        <a:rPr lang="pt-PT" sz="20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o, s, x, ch, sh</a:t>
                      </a:r>
                    </a:p>
                  </a:txBody>
                  <a:tcPr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20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Verb + es    ex. go – go</a:t>
                      </a:r>
                      <a:r>
                        <a:rPr lang="pt-PT" sz="20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es</a:t>
                      </a:r>
                    </a:p>
                    <a:p>
                      <a:r>
                        <a:rPr lang="pt-PT" sz="20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                         </a:t>
                      </a:r>
                      <a:r>
                        <a:rPr lang="pt-PT" sz="2000" b="1" dirty="0" err="1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watch</a:t>
                      </a:r>
                      <a:r>
                        <a:rPr lang="pt-PT" sz="20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– watch</a:t>
                      </a:r>
                      <a:r>
                        <a:rPr lang="pt-PT" sz="20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es</a:t>
                      </a:r>
                    </a:p>
                  </a:txBody>
                  <a:tcPr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20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Vowel + y</a:t>
                      </a:r>
                    </a:p>
                  </a:txBody>
                  <a:tcPr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20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Verb + s      ex. </a:t>
                      </a:r>
                      <a:r>
                        <a:rPr lang="pt-PT" sz="2000" b="1" dirty="0" err="1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buy</a:t>
                      </a:r>
                      <a:r>
                        <a:rPr lang="pt-PT" sz="20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– buy</a:t>
                      </a:r>
                      <a:r>
                        <a:rPr lang="pt-PT" sz="20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s</a:t>
                      </a:r>
                    </a:p>
                  </a:txBody>
                  <a:tcPr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20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Consonant + y</a:t>
                      </a:r>
                    </a:p>
                  </a:txBody>
                  <a:tcPr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20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y      ies       ex. study – stud</a:t>
                      </a:r>
                      <a:r>
                        <a:rPr lang="pt-PT" sz="20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ies</a:t>
                      </a:r>
                      <a:r>
                        <a:rPr lang="pt-PT" sz="20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</a:p>
                  </a:txBody>
                  <a:tcPr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3254811" y="3184221"/>
            <a:ext cx="252348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040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15626" y="1187694"/>
            <a:ext cx="5821775" cy="3304751"/>
            <a:chOff x="715626" y="1187694"/>
            <a:chExt cx="5821775" cy="3304751"/>
          </a:xfrm>
        </p:grpSpPr>
        <p:sp>
          <p:nvSpPr>
            <p:cNvPr id="5125" name="CaixaDeTexto 6"/>
            <p:cNvSpPr txBox="1">
              <a:spLocks noChangeArrowheads="1"/>
            </p:cNvSpPr>
            <p:nvPr/>
          </p:nvSpPr>
          <p:spPr bwMode="auto">
            <a:xfrm rot="21191903">
              <a:off x="715626" y="1187694"/>
              <a:ext cx="5634328" cy="3304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ts val="6200"/>
                </a:lnSpc>
              </a:pPr>
              <a:r>
                <a:rPr lang="en-GB" sz="6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Script" pitchFamily="34" charset="0"/>
                </a:rPr>
                <a:t>What do these people do on </a:t>
              </a:r>
              <a:r>
                <a:rPr lang="en-GB" sz="6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Script" pitchFamily="34" charset="0"/>
                </a:rPr>
                <a:t>Saturdays</a:t>
              </a:r>
              <a:endParaRPr lang="en-GB" sz="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Script" pitchFamily="34" charset="0"/>
              </a:endParaRPr>
            </a:p>
          </p:txBody>
        </p:sp>
        <p:sp>
          <p:nvSpPr>
            <p:cNvPr id="3" name="CaixaDeTexto 6"/>
            <p:cNvSpPr txBox="1">
              <a:spLocks noChangeArrowheads="1"/>
            </p:cNvSpPr>
            <p:nvPr/>
          </p:nvSpPr>
          <p:spPr bwMode="auto">
            <a:xfrm rot="21191903">
              <a:off x="5507222" y="3243838"/>
              <a:ext cx="1030179" cy="919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ts val="6200"/>
                </a:lnSpc>
              </a:pPr>
              <a:r>
                <a:rPr lang="en-GB" sz="6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Script" pitchFamily="34" charset="0"/>
                </a:rPr>
                <a:t>?</a:t>
              </a:r>
              <a:endParaRPr lang="en-GB" sz="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Script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617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23103" y="634353"/>
            <a:ext cx="4297794" cy="59485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6" name="Rounded Rectangle 5"/>
          <p:cNvSpPr/>
          <p:nvPr/>
        </p:nvSpPr>
        <p:spPr>
          <a:xfrm>
            <a:off x="548553" y="5376795"/>
            <a:ext cx="8046894" cy="632752"/>
          </a:xfrm>
          <a:prstGeom prst="round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Peter </a:t>
            </a:r>
            <a:r>
              <a:rPr lang="pt-PT" sz="2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usually</a:t>
            </a:r>
            <a:r>
              <a:rPr lang="pt-P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</a:t>
            </a:r>
            <a:r>
              <a:rPr lang="pt-P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 the cinema with his parents.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25714" y="5379803"/>
            <a:ext cx="11400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goes</a:t>
            </a:r>
            <a:endParaRPr lang="pt-P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584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" t="3613" r="30592"/>
          <a:stretch/>
        </p:blipFill>
        <p:spPr bwMode="auto">
          <a:xfrm>
            <a:off x="435128" y="1628726"/>
            <a:ext cx="4064864" cy="373155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8" r="21475" b="3613"/>
          <a:stretch/>
        </p:blipFill>
        <p:spPr bwMode="auto">
          <a:xfrm>
            <a:off x="4652554" y="1628726"/>
            <a:ext cx="4062624" cy="373155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838583" y="5190176"/>
            <a:ext cx="3663407" cy="63275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She</a:t>
            </a:r>
            <a:r>
              <a:rPr lang="pt-P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</a:t>
            </a:r>
            <a:r>
              <a:rPr lang="pt-P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guitar.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27816" y="5193184"/>
            <a:ext cx="1345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plays</a:t>
            </a:r>
            <a:r>
              <a:rPr lang="pt-PT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pt-P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664539" y="1181739"/>
            <a:ext cx="3797528" cy="632752"/>
          </a:xfrm>
          <a:prstGeom prst="roundRect">
            <a:avLst/>
          </a:prstGeom>
          <a:solidFill>
            <a:srgbClr val="3898B2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She</a:t>
            </a:r>
            <a:r>
              <a:rPr lang="pt-P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</a:t>
            </a:r>
            <a:r>
              <a:rPr lang="pt-P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 music.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62858" y="1184747"/>
            <a:ext cx="15953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listens</a:t>
            </a:r>
            <a:r>
              <a:rPr lang="pt-PT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pt-PT" sz="32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083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" t="15405" r="2061" b="24496"/>
          <a:stretch/>
        </p:blipFill>
        <p:spPr bwMode="auto">
          <a:xfrm>
            <a:off x="435128" y="1453284"/>
            <a:ext cx="4064864" cy="3900687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0" t="9062" r="18247" b="16137"/>
          <a:stretch/>
        </p:blipFill>
        <p:spPr>
          <a:xfrm>
            <a:off x="4657458" y="1453285"/>
            <a:ext cx="4057720" cy="3900686"/>
          </a:xfrm>
          <a:prstGeom prst="rect">
            <a:avLst/>
          </a:prstGeom>
          <a:ln>
            <a:noFill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744993" y="979338"/>
            <a:ext cx="3744416" cy="632752"/>
          </a:xfrm>
          <a:prstGeom prst="roundRect">
            <a:avLst/>
          </a:prstGeom>
          <a:solidFill>
            <a:srgbClr val="3898B2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</a:t>
            </a:r>
            <a:r>
              <a:rPr lang="pt-P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_____ </a:t>
            </a:r>
            <a:r>
              <a:rPr lang="en-US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 </a:t>
            </a: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sandwich.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0200" y="994958"/>
            <a:ext cx="11176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eats</a:t>
            </a:r>
            <a:r>
              <a:rPr lang="pt-PT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pt-P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672458" y="5167083"/>
            <a:ext cx="3456384" cy="58477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They</a:t>
            </a:r>
            <a:r>
              <a:rPr lang="pt-P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</a:t>
            </a:r>
            <a:r>
              <a:rPr lang="pt-P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 </a:t>
            </a:r>
            <a:r>
              <a:rPr lang="en-US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cake.</a:t>
            </a:r>
            <a:endParaRPr lang="en-US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08562" y="5148165"/>
            <a:ext cx="12330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make</a:t>
            </a:r>
            <a:endParaRPr lang="pt-P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865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55" r="2799" b="6956"/>
          <a:stretch/>
        </p:blipFill>
        <p:spPr bwMode="auto">
          <a:xfrm>
            <a:off x="4644009" y="1358034"/>
            <a:ext cx="4071170" cy="401082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50" t="5422" r="6508" b="1373"/>
          <a:stretch/>
        </p:blipFill>
        <p:spPr bwMode="auto">
          <a:xfrm flipH="1">
            <a:off x="428821" y="1358034"/>
            <a:ext cx="4088260" cy="401082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827088" y="5147220"/>
            <a:ext cx="3685008" cy="632752"/>
          </a:xfrm>
          <a:prstGeom prst="roundRect">
            <a:avLst/>
          </a:prstGeom>
          <a:solidFill>
            <a:srgbClr val="BF5B09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</a:t>
            </a:r>
            <a:r>
              <a:rPr lang="pt-P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</a:t>
            </a:r>
            <a:r>
              <a:rPr lang="pt-P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English.</a:t>
            </a:r>
            <a:endParaRPr lang="en-US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59495" y="5141456"/>
            <a:ext cx="16177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studies</a:t>
            </a:r>
            <a:endParaRPr lang="pt-P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656180" y="953562"/>
            <a:ext cx="3567116" cy="632752"/>
          </a:xfrm>
          <a:prstGeom prst="roundRect">
            <a:avLst/>
          </a:prstGeom>
          <a:solidFill>
            <a:srgbClr val="D42806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She</a:t>
            </a:r>
            <a:r>
              <a:rPr lang="pt-P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</a:t>
            </a:r>
            <a:r>
              <a:rPr lang="pt-P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her car.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64239" y="956570"/>
            <a:ext cx="13917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drives</a:t>
            </a:r>
            <a:endParaRPr lang="pt-P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2838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9" r="11059"/>
          <a:stretch/>
        </p:blipFill>
        <p:spPr bwMode="auto">
          <a:xfrm>
            <a:off x="441434" y="1839397"/>
            <a:ext cx="4058558" cy="339917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6" r="10267"/>
          <a:stretch/>
        </p:blipFill>
        <p:spPr bwMode="auto">
          <a:xfrm>
            <a:off x="4644008" y="1839397"/>
            <a:ext cx="4071170" cy="339917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754989" y="1149674"/>
            <a:ext cx="3744416" cy="951550"/>
          </a:xfrm>
          <a:prstGeom prst="roundRect">
            <a:avLst/>
          </a:prstGeom>
          <a:solidFill>
            <a:srgbClr val="85A644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They</a:t>
            </a:r>
            <a:r>
              <a:rPr lang="pt-P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</a:t>
            </a:r>
            <a:r>
              <a:rPr lang="pt-P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</a:t>
            </a:r>
            <a:r>
              <a:rPr lang="en-US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newspaper after lunch.</a:t>
            </a:r>
            <a:endParaRPr lang="en-US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19347" y="1130755"/>
            <a:ext cx="10502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read</a:t>
            </a:r>
            <a:endParaRPr lang="pt-P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655716" y="4975136"/>
            <a:ext cx="2911731" cy="95155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They</a:t>
            </a:r>
            <a:r>
              <a:rPr lang="pt-P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</a:t>
            </a:r>
            <a:r>
              <a:rPr lang="pt-P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their </a:t>
            </a:r>
            <a:r>
              <a:rPr lang="en-US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grandparents.</a:t>
            </a:r>
            <a:endParaRPr lang="en-US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29229" y="4965733"/>
            <a:ext cx="1003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visit</a:t>
            </a:r>
            <a:endParaRPr lang="pt-P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011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520567"/>
              </p:ext>
            </p:extLst>
          </p:nvPr>
        </p:nvGraphicFramePr>
        <p:xfrm>
          <a:off x="979373" y="1909962"/>
          <a:ext cx="4536541" cy="1879078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22000"/>
                    </a:prstClr>
                  </a:outerShdw>
                </a:effectLst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I, you</a:t>
                      </a:r>
                      <a:endParaRPr lang="en-GB" sz="2400" b="1" noProof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don’t</a:t>
                      </a:r>
                    </a:p>
                  </a:txBody>
                  <a:tcPr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GB" sz="2400" b="1" noProof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algn="ctr"/>
                      <a:r>
                        <a:rPr lang="en-GB" sz="2400" b="1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play</a:t>
                      </a:r>
                    </a:p>
                    <a:p>
                      <a:pPr algn="ctr"/>
                      <a:r>
                        <a:rPr lang="en-GB" sz="2400" b="1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work</a:t>
                      </a:r>
                    </a:p>
                    <a:p>
                      <a:pPr algn="ctr"/>
                      <a:r>
                        <a:rPr lang="en-GB" sz="2400" b="1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watch</a:t>
                      </a:r>
                    </a:p>
                  </a:txBody>
                  <a:tcPr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He</a:t>
                      </a:r>
                      <a:r>
                        <a:rPr lang="en-GB" sz="2400" b="1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, she, it</a:t>
                      </a:r>
                    </a:p>
                  </a:txBody>
                  <a:tcPr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baseline="0" noProof="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doesn’t</a:t>
                      </a:r>
                      <a:endParaRPr lang="en-GB" sz="2400" b="1" noProof="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We</a:t>
                      </a:r>
                      <a:r>
                        <a:rPr lang="en-GB" sz="2400" b="1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, you, they</a:t>
                      </a:r>
                    </a:p>
                  </a:txBody>
                  <a:tcPr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don’t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CaixaDeTexto 5"/>
          <p:cNvSpPr txBox="1">
            <a:spLocks noChangeArrowheads="1"/>
          </p:cNvSpPr>
          <p:nvPr/>
        </p:nvSpPr>
        <p:spPr bwMode="auto">
          <a:xfrm>
            <a:off x="827584" y="836712"/>
            <a:ext cx="352837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4800" b="1" dirty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Negative</a:t>
            </a:r>
            <a:endParaRPr lang="en-GB" sz="4800" dirty="0">
              <a:solidFill>
                <a:srgbClr val="C00000"/>
              </a:solidFill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86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8" r="5500"/>
          <a:stretch/>
        </p:blipFill>
        <p:spPr bwMode="auto">
          <a:xfrm>
            <a:off x="441434" y="1823971"/>
            <a:ext cx="4086014" cy="350198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4" t="20365" r="4768" b="19886"/>
          <a:stretch/>
        </p:blipFill>
        <p:spPr bwMode="auto">
          <a:xfrm>
            <a:off x="4625009" y="1494571"/>
            <a:ext cx="4090169" cy="383138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1004492" y="1062672"/>
            <a:ext cx="3511192" cy="987504"/>
          </a:xfrm>
          <a:prstGeom prst="roundRect">
            <a:avLst/>
          </a:prstGeom>
          <a:solidFill>
            <a:srgbClr val="85A644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pt-PT" sz="26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They</a:t>
            </a:r>
            <a: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__________</a:t>
            </a:r>
            <a:b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pt-PT" sz="2600" i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</a:t>
            </a:r>
            <a:r>
              <a:rPr lang="pt-PT" sz="2600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/</a:t>
            </a:r>
            <a:r>
              <a:rPr lang="pt-PT" sz="2600" i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go</a:t>
            </a:r>
            <a: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</a:t>
            </a:r>
            <a:r>
              <a:rPr lang="pt-PT" sz="26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home</a:t>
            </a:r>
            <a: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by</a:t>
            </a:r>
            <a: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car</a:t>
            </a:r>
            <a:r>
              <a:rPr lang="en-US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en-US" sz="2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9822" y="1066242"/>
            <a:ext cx="18966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don't</a:t>
            </a:r>
            <a:r>
              <a:rPr lang="pt-PT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go</a:t>
            </a:r>
            <a:r>
              <a:rPr lang="pt-PT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pt-P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649728" y="4996045"/>
            <a:ext cx="4494272" cy="978872"/>
          </a:xfrm>
          <a:prstGeom prst="roundRect">
            <a:avLst>
              <a:gd name="adj" fmla="val 15404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pt-PT" sz="26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We</a:t>
            </a:r>
            <a: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___________ (</a:t>
            </a:r>
            <a:r>
              <a:rPr lang="pt-PT" sz="2600" i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</a:t>
            </a:r>
            <a:r>
              <a:rPr lang="pt-PT" sz="2600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/play</a:t>
            </a:r>
            <a: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</a:t>
            </a:r>
          </a:p>
          <a:p>
            <a:pPr algn="ctr"/>
            <a:r>
              <a:rPr lang="pt-PT" sz="26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computer</a:t>
            </a:r>
            <a: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games </a:t>
            </a:r>
            <a:r>
              <a:rPr lang="pt-PT" sz="26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every</a:t>
            </a:r>
            <a: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day</a:t>
            </a:r>
            <a:r>
              <a:rPr lang="en-US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en-US" sz="2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17479" y="4988873"/>
            <a:ext cx="2219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don’t</a:t>
            </a:r>
            <a:r>
              <a:rPr lang="pt-PT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play</a:t>
            </a:r>
            <a:endParaRPr lang="pt-P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253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" r="23022"/>
          <a:stretch/>
        </p:blipFill>
        <p:spPr bwMode="auto">
          <a:xfrm>
            <a:off x="4652969" y="1674620"/>
            <a:ext cx="4062209" cy="365243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3" r="19300"/>
          <a:stretch/>
        </p:blipFill>
        <p:spPr bwMode="auto">
          <a:xfrm>
            <a:off x="435128" y="1674620"/>
            <a:ext cx="4083863" cy="3646129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4667765" y="1037290"/>
            <a:ext cx="3176337" cy="951550"/>
          </a:xfrm>
          <a:prstGeom prst="roundRect">
            <a:avLst/>
          </a:prstGeom>
          <a:solidFill>
            <a:srgbClr val="85A644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They</a:t>
            </a:r>
            <a: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__________</a:t>
            </a:r>
            <a:b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pt-PT" sz="2600" i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</a:t>
            </a:r>
            <a:r>
              <a:rPr lang="pt-PT" sz="2600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/</a:t>
            </a:r>
            <a:r>
              <a:rPr lang="pt-PT" sz="2600" i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like</a:t>
            </a:r>
            <a: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jazz</a:t>
            </a:r>
            <a:r>
              <a:rPr lang="en-US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en-US" sz="2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59586" y="1011745"/>
            <a:ext cx="19816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don’t</a:t>
            </a:r>
            <a:r>
              <a:rPr lang="pt-PT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like</a:t>
            </a:r>
            <a:endParaRPr lang="pt-P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85366" y="5058933"/>
            <a:ext cx="3621157" cy="95155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She</a:t>
            </a:r>
            <a: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______________</a:t>
            </a:r>
            <a:b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pt-PT" sz="2600" i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</a:t>
            </a:r>
            <a:r>
              <a:rPr lang="pt-PT" sz="2600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/</a:t>
            </a:r>
            <a:r>
              <a:rPr lang="pt-PT" sz="2600" i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walk</a:t>
            </a:r>
            <a: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to </a:t>
            </a:r>
            <a:r>
              <a:rPr lang="pt-PT" sz="26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school</a:t>
            </a:r>
            <a:r>
              <a:rPr lang="en-US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en-US" sz="2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08904" y="5040525"/>
            <a:ext cx="26420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doesn’t</a:t>
            </a:r>
            <a:r>
              <a:rPr lang="pt-PT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walk</a:t>
            </a:r>
            <a:endParaRPr lang="pt-P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905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9"/>
          <a:stretch/>
        </p:blipFill>
        <p:spPr>
          <a:xfrm>
            <a:off x="4628755" y="1919542"/>
            <a:ext cx="4087743" cy="358491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20" b="24391"/>
          <a:stretch/>
        </p:blipFill>
        <p:spPr>
          <a:xfrm>
            <a:off x="441434" y="1919542"/>
            <a:ext cx="4083588" cy="3584913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49798" y="1069943"/>
            <a:ext cx="4752528" cy="987504"/>
          </a:xfrm>
          <a:prstGeom prst="roundRect">
            <a:avLst/>
          </a:prstGeom>
          <a:solidFill>
            <a:srgbClr val="85A644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pt-PT" sz="26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She</a:t>
            </a:r>
            <a: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________________ (</a:t>
            </a:r>
            <a:r>
              <a:rPr lang="pt-PT" sz="2600" i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</a:t>
            </a:r>
            <a:r>
              <a:rPr lang="pt-PT" sz="2600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/</a:t>
            </a:r>
            <a:r>
              <a:rPr lang="pt-PT" sz="2600" i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get</a:t>
            </a:r>
            <a:r>
              <a:rPr lang="pt-PT" sz="2600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i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up</a:t>
            </a:r>
            <a: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</a:t>
            </a:r>
            <a:r>
              <a:rPr lang="pt-PT" sz="26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early</a:t>
            </a:r>
            <a: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on</a:t>
            </a:r>
            <a: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Sundays</a:t>
            </a:r>
            <a:r>
              <a:rPr lang="en-US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en-US" sz="2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89287" y="1064419"/>
            <a:ext cx="3079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doesn't</a:t>
            </a:r>
            <a:r>
              <a:rPr lang="pt-PT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get</a:t>
            </a:r>
            <a:r>
              <a:rPr lang="pt-PT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up</a:t>
            </a:r>
            <a:r>
              <a:rPr lang="pt-PT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pt-P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83305" y="4850828"/>
            <a:ext cx="4826005" cy="987504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pt-PT" sz="26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We</a:t>
            </a:r>
            <a: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_____________</a:t>
            </a:r>
            <a:b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pt-PT" sz="2600" i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</a:t>
            </a:r>
            <a:r>
              <a:rPr lang="pt-PT" sz="2600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/</a:t>
            </a:r>
            <a:r>
              <a:rPr lang="pt-PT" sz="2600" i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watch</a:t>
            </a:r>
            <a:r>
              <a:rPr lang="pt-PT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</a:t>
            </a:r>
            <a:r>
              <a:rPr lang="en-US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TV in the morning.</a:t>
            </a:r>
            <a:endParaRPr lang="en-US" sz="2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07189" y="4849726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don’t</a:t>
            </a:r>
            <a:r>
              <a:rPr lang="pt-PT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watch</a:t>
            </a:r>
            <a:endParaRPr lang="pt-P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562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 animBg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21185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2e352f71d81c47642538496d921e59e398cb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4609</TotalTime>
  <Words>224</Words>
  <Application>Microsoft Office PowerPoint</Application>
  <PresentationFormat>On-screen Show (4:3)</PresentationFormat>
  <Paragraphs>69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Wingdings</vt:lpstr>
      <vt:lpstr>Wingdings 2</vt:lpstr>
      <vt:lpstr>Verdana</vt:lpstr>
      <vt:lpstr>Calibri</vt:lpstr>
      <vt:lpstr>Segoe Script</vt:lpstr>
      <vt:lpstr>Constantia</vt:lpstr>
      <vt:lpstr>1_Flow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Margarida Coelho</dc:creator>
  <cp:lastModifiedBy>Zenaida Cochofel</cp:lastModifiedBy>
  <cp:revision>194</cp:revision>
  <dcterms:created xsi:type="dcterms:W3CDTF">2012-06-11T12:30:49Z</dcterms:created>
  <dcterms:modified xsi:type="dcterms:W3CDTF">2018-05-28T09:23:55Z</dcterms:modified>
</cp:coreProperties>
</file>