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11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7" r:id="rId3"/>
    <p:sldId id="285" r:id="rId4"/>
    <p:sldId id="278" r:id="rId5"/>
    <p:sldId id="279" r:id="rId6"/>
    <p:sldId id="262" r:id="rId7"/>
    <p:sldId id="263" r:id="rId8"/>
    <p:sldId id="264" r:id="rId9"/>
    <p:sldId id="267" r:id="rId10"/>
    <p:sldId id="284" r:id="rId11"/>
    <p:sldId id="281" r:id="rId12"/>
    <p:sldId id="280" r:id="rId13"/>
    <p:sldId id="282" r:id="rId14"/>
    <p:sldId id="283" r:id="rId15"/>
    <p:sldId id="287" r:id="rId16"/>
    <p:sldId id="286" r:id="rId17"/>
    <p:sldId id="288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  <p:embeddedFont>
      <p:font typeface="Constantia" panose="02030602050306030303" pitchFamily="18" charset="0"/>
      <p:regular r:id="rId29"/>
      <p:bold r:id="rId30"/>
      <p:italic r:id="rId31"/>
      <p:boldItalic r:id="rId32"/>
    </p:embeddedFont>
    <p:embeddedFont>
      <p:font typeface="Wingdings 2" panose="05020102010507070707" pitchFamily="18" charset="2"/>
      <p:regular r:id="rId33"/>
    </p:embeddedFont>
  </p:embeddedFontLst>
  <p:custDataLst>
    <p:tags r:id="rId3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4" userDrawn="1">
          <p15:clr>
            <a:srgbClr val="A4A3A4"/>
          </p15:clr>
        </p15:guide>
        <p15:guide id="2" pos="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8E3A"/>
    <a:srgbClr val="8CAF47"/>
    <a:srgbClr val="B3773B"/>
    <a:srgbClr val="9E7500"/>
    <a:srgbClr val="FF5050"/>
    <a:srgbClr val="990099"/>
    <a:srgbClr val="AD3AF4"/>
    <a:srgbClr val="336699"/>
    <a:srgbClr val="CFA301"/>
    <a:srgbClr val="DE8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85" d="100"/>
          <a:sy n="85" d="100"/>
        </p:scale>
        <p:origin x="1566" y="96"/>
      </p:cViewPr>
      <p:guideLst>
        <p:guide orient="horz" pos="584"/>
        <p:guide pos="5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731A53-2AF8-443E-A037-73217A740D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697" cy="458447"/>
          </a:xfrm>
          <a:prstGeom prst="rect">
            <a:avLst/>
          </a:prstGeom>
        </p:spPr>
        <p:txBody>
          <a:bodyPr vert="horz" lIns="89584" tIns="44792" rIns="89584" bIns="4479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C428C-30D2-45F9-A1B6-2914D37B4D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753" y="1"/>
            <a:ext cx="2971697" cy="458447"/>
          </a:xfrm>
          <a:prstGeom prst="rect">
            <a:avLst/>
          </a:prstGeom>
        </p:spPr>
        <p:txBody>
          <a:bodyPr vert="horz" lIns="89584" tIns="44792" rIns="89584" bIns="44792" rtlCol="0"/>
          <a:lstStyle>
            <a:lvl1pPr algn="r">
              <a:defRPr sz="1200"/>
            </a:lvl1pPr>
          </a:lstStyle>
          <a:p>
            <a:fld id="{3E66A677-8D77-40E6-B0ED-47B522B7EA35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17713-ABDB-4D45-A322-6CE69DE6F2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553"/>
            <a:ext cx="2971697" cy="458447"/>
          </a:xfrm>
          <a:prstGeom prst="rect">
            <a:avLst/>
          </a:prstGeom>
        </p:spPr>
        <p:txBody>
          <a:bodyPr vert="horz" lIns="89584" tIns="44792" rIns="89584" bIns="4479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CB774D-5B09-414C-9873-9564B41CF7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753" y="8685553"/>
            <a:ext cx="2971697" cy="458447"/>
          </a:xfrm>
          <a:prstGeom prst="rect">
            <a:avLst/>
          </a:prstGeom>
        </p:spPr>
        <p:txBody>
          <a:bodyPr vert="horz" lIns="89584" tIns="44792" rIns="89584" bIns="44792" rtlCol="0" anchor="b"/>
          <a:lstStyle>
            <a:lvl1pPr algn="r">
              <a:defRPr sz="1200"/>
            </a:lvl1pPr>
          </a:lstStyle>
          <a:p>
            <a:fld id="{8A9D6E68-4FE3-4215-9A66-5363ED485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304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05/06/2018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1"/>
            <a:ext cx="5486400" cy="4114800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3"/>
            <a:ext cx="2971800" cy="457200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861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5878661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2800" b="1" dirty="0" err="1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</a:t>
            </a:r>
            <a:r>
              <a:rPr lang="pt-PT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Simple</a:t>
            </a:r>
            <a:r>
              <a:rPr lang="pt-PT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i="1" dirty="0" err="1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vs</a:t>
            </a:r>
            <a:r>
              <a:rPr lang="pt-PT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</a:t>
            </a:r>
            <a:r>
              <a:rPr lang="pt-PT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Continuous</a:t>
            </a:r>
            <a:r>
              <a:rPr lang="pt-PT" sz="2800" b="1" dirty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127807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75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835503" y="1643973"/>
            <a:ext cx="3384376" cy="3570053"/>
          </a:xfrm>
          <a:prstGeom prst="roundRect">
            <a:avLst>
              <a:gd name="adj" fmla="val 5586"/>
            </a:avLst>
          </a:prstGeom>
          <a:ln w="38100"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000" tIns="72000" rIns="108000" bIns="72000">
            <a:spAutoFit/>
          </a:bodyPr>
          <a:lstStyle/>
          <a:p>
            <a:r>
              <a:rPr lang="en-GB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We use the </a:t>
            </a:r>
            <a:r>
              <a:rPr lang="en-GB" sz="36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simple </a:t>
            </a:r>
            <a:r>
              <a:rPr lang="en-GB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to talk about: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GB" sz="3600" b="1" dirty="0">
                <a:solidFill>
                  <a:srgbClr val="B3773B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habits, routines or timetables.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5884" y="2881936"/>
            <a:ext cx="3406709" cy="344983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541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755576" y="764704"/>
            <a:ext cx="669674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Time expressions </a:t>
            </a:r>
            <a:r>
              <a:rPr lang="en-GB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used with the </a:t>
            </a:r>
            <a:r>
              <a:rPr lang="en-GB" sz="30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simple</a:t>
            </a:r>
            <a:r>
              <a:rPr lang="en-GB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endParaRPr lang="en-GB" sz="3000" dirty="0"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always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every… day / week / month / year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3000" dirty="0" err="1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sometimes</a:t>
            </a:r>
            <a:endParaRPr lang="en-GB" sz="3000" dirty="0"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3000" dirty="0" err="1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often</a:t>
            </a:r>
            <a:endParaRPr lang="en-GB" sz="3000" dirty="0"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usually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never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pt-PT" sz="3000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(…)</a:t>
            </a:r>
            <a:endParaRPr lang="en-GB" sz="3000" dirty="0"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088" y="3429000"/>
            <a:ext cx="3083199" cy="292593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70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7977"/>
            <a:ext cx="6153321" cy="3701637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18706"/>
              </p:ext>
            </p:extLst>
          </p:nvPr>
        </p:nvGraphicFramePr>
        <p:xfrm>
          <a:off x="1333767" y="2101028"/>
          <a:ext cx="5112568" cy="1597218"/>
        </p:xfrm>
        <a:graphic>
          <a:graphicData uri="http://schemas.openxmlformats.org/drawingml/2006/table">
            <a:tbl>
              <a:tblPr firstRow="1" bandRow="1">
                <a:effectLst/>
                <a:tableStyleId>{8A107856-5554-42FB-B03E-39F5DBC370BA}</a:tableStyleId>
              </a:tblPr>
              <a:tblGrid>
                <a:gridCol w="36088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354">
                <a:tc>
                  <a:txBody>
                    <a:bodyPr/>
                    <a:lstStyle/>
                    <a:p>
                      <a:r>
                        <a:rPr lang="pt-PT" sz="2800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 / </a:t>
                      </a:r>
                      <a:r>
                        <a:rPr lang="pt-PT" sz="2800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You</a:t>
                      </a:r>
                      <a:endParaRPr lang="pt-PT" sz="2800" dirty="0"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15">
                <a:tc>
                  <a:txBody>
                    <a:bodyPr/>
                    <a:lstStyle/>
                    <a:p>
                      <a:r>
                        <a:rPr lang="pt-PT" sz="28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</a:t>
                      </a:r>
                      <a:r>
                        <a:rPr lang="pt-PT" sz="28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</a:t>
                      </a:r>
                      <a:r>
                        <a:rPr lang="pt-PT" sz="28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She</a:t>
                      </a:r>
                      <a:r>
                        <a:rPr lang="pt-PT" sz="28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It</a:t>
                      </a:r>
                      <a:endParaRPr lang="pt-PT" sz="2800" b="1" dirty="0"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pt-PT" sz="28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898">
                <a:tc>
                  <a:txBody>
                    <a:bodyPr/>
                    <a:lstStyle/>
                    <a:p>
                      <a:r>
                        <a:rPr lang="pt-PT" sz="28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We</a:t>
                      </a:r>
                      <a:r>
                        <a:rPr lang="pt-PT" sz="28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You</a:t>
                      </a:r>
                      <a:r>
                        <a:rPr lang="pt-PT" sz="28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They</a:t>
                      </a:r>
                      <a:endParaRPr lang="pt-PT" sz="2800" b="1" dirty="0"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2018" y="725795"/>
            <a:ext cx="30778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  <a:endParaRPr lang="pt-PT" sz="4800" b="1" dirty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714789"/>
            <a:ext cx="2881634" cy="36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8458" y="3957960"/>
            <a:ext cx="2344135" cy="237380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220797"/>
              </p:ext>
            </p:extLst>
          </p:nvPr>
        </p:nvGraphicFramePr>
        <p:xfrm>
          <a:off x="820296" y="920813"/>
          <a:ext cx="6912768" cy="272269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88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4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8135">
                <a:tc gridSpan="2">
                  <a:txBody>
                    <a:bodyPr/>
                    <a:lstStyle/>
                    <a:p>
                      <a:pPr algn="ctr"/>
                      <a:r>
                        <a:rPr lang="pt-PT" sz="2400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Third person singular: </a:t>
                      </a:r>
                      <a:r>
                        <a:rPr lang="pt-PT" sz="2400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</a:t>
                      </a:r>
                      <a:r>
                        <a:rPr lang="pt-PT" sz="2400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pt-PT" sz="2400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she</a:t>
                      </a:r>
                      <a:r>
                        <a:rPr lang="pt-PT" sz="2400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, it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771"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General rule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 + s        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walk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walk</a:t>
                      </a:r>
                      <a:r>
                        <a:rPr lang="pt-PT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133"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Verbs ending in:</a:t>
                      </a:r>
                    </a:p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o, s, x, ch, 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 +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es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     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go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go</a:t>
                      </a:r>
                      <a:r>
                        <a:rPr lang="pt-PT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es</a:t>
                      </a:r>
                    </a:p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                     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watch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watch</a:t>
                      </a:r>
                      <a:r>
                        <a:rPr lang="pt-PT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771"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Vowel +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Verb + s        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buy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buy</a:t>
                      </a:r>
                      <a:r>
                        <a:rPr lang="pt-PT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771"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Consonant +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y     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ies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         </a:t>
                      </a:r>
                      <a:r>
                        <a:rPr lang="pt-PT" sz="2400" b="1" dirty="0" err="1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study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– stud</a:t>
                      </a:r>
                      <a:r>
                        <a:rPr lang="pt-PT" sz="24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ies</a:t>
                      </a:r>
                      <a:r>
                        <a:rPr lang="pt-PT" sz="2400" b="1" dirty="0"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3911835" y="3447317"/>
            <a:ext cx="252348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44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129" y="664421"/>
            <a:ext cx="3002090" cy="5759404"/>
          </a:xfrm>
          <a:prstGeom prst="rect">
            <a:avLst/>
          </a:prstGeom>
        </p:spPr>
      </p:pic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835502" y="1643973"/>
            <a:ext cx="4240553" cy="2999981"/>
          </a:xfrm>
          <a:prstGeom prst="roundRect">
            <a:avLst>
              <a:gd name="adj" fmla="val 5586"/>
            </a:avLst>
          </a:prstGeom>
          <a:ln w="38100">
            <a:solidFill>
              <a:srgbClr val="C0000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08000" tIns="72000" rIns="108000" bIns="72000">
            <a:spAutoFit/>
          </a:bodyPr>
          <a:lstStyle/>
          <a:p>
            <a:r>
              <a:rPr lang="en-US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We use the </a:t>
            </a:r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present continuous</a:t>
            </a:r>
            <a:r>
              <a:rPr lang="en-US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to talk about actions happening </a:t>
            </a:r>
            <a:r>
              <a:rPr lang="en-US" sz="3600" b="1" u="sng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now</a:t>
            </a:r>
            <a:r>
              <a:rPr lang="en-US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3600" b="1" u="sng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en-US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600" b="1" u="sng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this moment</a:t>
            </a:r>
            <a:r>
              <a:rPr lang="en-US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US" sz="3600" b="1" u="sng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today</a:t>
            </a:r>
            <a:r>
              <a:rPr lang="en-US" sz="3600" b="1" dirty="0"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875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7977"/>
            <a:ext cx="6153321" cy="37016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35338" y="2872670"/>
            <a:ext cx="3137905" cy="659939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714789"/>
            <a:ext cx="2881634" cy="36103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24869" y="4287030"/>
            <a:ext cx="4552265" cy="659939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00" name="CaixaDeTexto 3"/>
          <p:cNvSpPr txBox="1">
            <a:spLocks noChangeArrowheads="1"/>
          </p:cNvSpPr>
          <p:nvPr/>
        </p:nvSpPr>
        <p:spPr bwMode="auto">
          <a:xfrm>
            <a:off x="1187624" y="1900157"/>
            <a:ext cx="5400600" cy="31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GB" sz="54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Form:</a:t>
            </a:r>
          </a:p>
          <a:p>
            <a:pPr algn="ctr">
              <a:lnSpc>
                <a:spcPts val="1500"/>
              </a:lnSpc>
            </a:pPr>
            <a:endParaRPr lang="en-GB" sz="5400" b="1" dirty="0">
              <a:solidFill>
                <a:schemeClr val="bg1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ts val="5600"/>
              </a:lnSpc>
            </a:pPr>
            <a:r>
              <a:rPr lang="en-GB" sz="54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am, is, are </a:t>
            </a:r>
          </a:p>
          <a:p>
            <a:pPr algn="ctr">
              <a:lnSpc>
                <a:spcPts val="5600"/>
              </a:lnSpc>
            </a:pPr>
            <a:r>
              <a:rPr lang="en-GB" sz="5400" b="1" dirty="0">
                <a:solidFill>
                  <a:srgbClr val="FFFF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en-GB" sz="5400" b="1" dirty="0">
                <a:solidFill>
                  <a:srgbClr val="00B0F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>
              <a:lnSpc>
                <a:spcPts val="5600"/>
              </a:lnSpc>
            </a:pPr>
            <a:r>
              <a:rPr lang="en-GB" sz="54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main verb + </a:t>
            </a:r>
            <a:r>
              <a:rPr lang="en-GB" sz="5400" b="1" dirty="0" err="1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ing</a:t>
            </a:r>
            <a:endParaRPr lang="en-GB" sz="5400" dirty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53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41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7977"/>
            <a:ext cx="6153321" cy="3701637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16122"/>
              </p:ext>
            </p:extLst>
          </p:nvPr>
        </p:nvGraphicFramePr>
        <p:xfrm>
          <a:off x="1345861" y="1988840"/>
          <a:ext cx="5112568" cy="2934072"/>
        </p:xfrm>
        <a:graphic>
          <a:graphicData uri="http://schemas.openxmlformats.org/drawingml/2006/table">
            <a:tbl>
              <a:tblPr firstRow="1" bandRow="1">
                <a:effectLst/>
                <a:tableStyleId>{16D9F66E-5EB9-4882-86FB-DCBF35E3C3E4}</a:tableStyleId>
              </a:tblPr>
              <a:tblGrid>
                <a:gridCol w="2676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9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r>
                        <a:rPr lang="pt-PT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am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run</a:t>
                      </a:r>
                      <a:r>
                        <a:rPr lang="pt-PT" sz="2800" dirty="0" err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ning</a:t>
                      </a:r>
                      <a:endParaRPr lang="pt-PT" sz="2800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danc</a:t>
                      </a:r>
                      <a:r>
                        <a:rPr lang="pt-PT" sz="28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pt-PT" sz="2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study</a:t>
                      </a:r>
                      <a:r>
                        <a:rPr lang="pt-PT" sz="2800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pt-PT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You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are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49758"/>
                  </a:ext>
                </a:extLst>
              </a:tr>
              <a:tr h="789032">
                <a:tc>
                  <a:txBody>
                    <a:bodyPr/>
                    <a:lstStyle/>
                    <a:p>
                      <a:r>
                        <a:rPr lang="pt-PT" sz="2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He</a:t>
                      </a:r>
                      <a:r>
                        <a:rPr lang="pt-PT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She</a:t>
                      </a:r>
                      <a:r>
                        <a:rPr lang="pt-PT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It</a:t>
                      </a:r>
                      <a:endParaRPr lang="pt-PT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is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4880">
                <a:tc>
                  <a:txBody>
                    <a:bodyPr/>
                    <a:lstStyle/>
                    <a:p>
                      <a:r>
                        <a:rPr lang="pt-PT" sz="2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We</a:t>
                      </a:r>
                      <a:r>
                        <a:rPr lang="pt-PT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You</a:t>
                      </a:r>
                      <a:r>
                        <a:rPr lang="pt-PT" sz="2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 / </a:t>
                      </a:r>
                      <a:r>
                        <a:rPr lang="pt-PT" sz="2800" b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They</a:t>
                      </a:r>
                      <a:endParaRPr lang="pt-PT" sz="2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28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Verdana" pitchFamily="34" charset="0"/>
                          <a:cs typeface="Verdana" pitchFamily="34" charset="0"/>
                        </a:rPr>
                        <a:t>are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2018" y="725795"/>
            <a:ext cx="30778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80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Affirmative</a:t>
            </a:r>
            <a:endParaRPr lang="pt-PT" sz="4800" b="1" dirty="0">
              <a:solidFill>
                <a:srgbClr val="C00000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2714789"/>
            <a:ext cx="2881634" cy="361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3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CaixaDeTexto 6"/>
          <p:cNvSpPr txBox="1">
            <a:spLocks noChangeArrowheads="1"/>
          </p:cNvSpPr>
          <p:nvPr/>
        </p:nvSpPr>
        <p:spPr bwMode="auto">
          <a:xfrm>
            <a:off x="1413584" y="1305342"/>
            <a:ext cx="631683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9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Let’s</a:t>
            </a:r>
            <a:r>
              <a:rPr lang="pt-PT" sz="9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do some </a:t>
            </a:r>
            <a:r>
              <a:rPr lang="pt-PT" sz="9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exercises</a:t>
            </a:r>
            <a:r>
              <a:rPr lang="pt-PT" sz="9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! </a:t>
            </a:r>
            <a:endParaRPr lang="en-GB" sz="9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7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784" y="2496665"/>
            <a:ext cx="3566090" cy="405237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906" y="936949"/>
            <a:ext cx="3528392" cy="4296367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554837" y="1367065"/>
            <a:ext cx="3958666" cy="9875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usually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     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play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tennis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twice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a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week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2381" y="1356398"/>
            <a:ext cx="9375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play 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95666" y="4895422"/>
            <a:ext cx="3731259" cy="987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Now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she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              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do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her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homework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6344" y="4901287"/>
            <a:ext cx="141737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doing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311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5646" y="1999839"/>
            <a:ext cx="2802447" cy="421420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639" y="1138519"/>
            <a:ext cx="4661435" cy="3900782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660091" y="812045"/>
            <a:ext cx="3859281" cy="9875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sometimes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     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eat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 burger on Saturdays.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02960" y="805208"/>
            <a:ext cx="9376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eats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308862" y="5321359"/>
            <a:ext cx="4183043" cy="987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                   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make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 cake at the moment.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70301" y="5320589"/>
            <a:ext cx="19564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are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making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89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548680"/>
            <a:ext cx="4000575" cy="464507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5581" y="2364663"/>
            <a:ext cx="3171579" cy="409236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39647" y="5347144"/>
            <a:ext cx="3456384" cy="987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She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  ____     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play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 </a:t>
            </a:r>
          </a:p>
          <a:p>
            <a:pPr algn="ctr"/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 guitar now.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8627" y="5347257"/>
            <a:ext cx="200758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playing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008960" y="1109261"/>
            <a:ext cx="3461951" cy="987504"/>
          </a:xfrm>
          <a:prstGeom prst="roundRect">
            <a:avLst/>
          </a:prstGeom>
          <a:solidFill>
            <a:srgbClr val="3898B2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She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          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listen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to music every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6459" y="1116914"/>
            <a:ext cx="12929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listens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399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2643818"/>
            <a:ext cx="3960440" cy="374261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1286" y="620687"/>
            <a:ext cx="5551632" cy="319218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12269" y="811590"/>
            <a:ext cx="3456384" cy="1380173"/>
          </a:xfrm>
          <a:prstGeom prst="roundRect">
            <a:avLst>
              <a:gd name="adj" fmla="val 12243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Look!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read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 newspaper.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6490" y="1220348"/>
            <a:ext cx="19922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are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reading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66870" y="4000667"/>
            <a:ext cx="3456384" cy="1380173"/>
          </a:xfrm>
          <a:prstGeom prst="roundRect">
            <a:avLst>
              <a:gd name="adj" fmla="val 11244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visit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our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grandparents at the weekend.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1326" y="4008999"/>
            <a:ext cx="84350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visit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8822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078" y="1882886"/>
            <a:ext cx="3813656" cy="359778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441" y="1863981"/>
            <a:ext cx="4080959" cy="3635598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582358" y="733085"/>
            <a:ext cx="4194081" cy="9875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always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wash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his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hands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before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eating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80528" y="741483"/>
            <a:ext cx="14228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washes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21854" y="5333273"/>
            <a:ext cx="3960440" cy="98750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___________ 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read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 book at the moment.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652" y="5338187"/>
            <a:ext cx="197893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am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reading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731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0417" y="4077072"/>
            <a:ext cx="5096219" cy="2466409"/>
          </a:xfrm>
          <a:prstGeom prst="round2DiagRect">
            <a:avLst>
              <a:gd name="adj1" fmla="val 10871"/>
              <a:gd name="adj2" fmla="val 0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007" y="711722"/>
            <a:ext cx="3270423" cy="395815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20621" y="4490120"/>
            <a:ext cx="3384376" cy="952976"/>
          </a:xfrm>
          <a:prstGeom prst="roundRect">
            <a:avLst>
              <a:gd name="adj" fmla="val 11801"/>
            </a:avLst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Tom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always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study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hard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85700" y="4477828"/>
            <a:ext cx="13233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studies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33727" y="2468027"/>
            <a:ext cx="4003480" cy="9875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Today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Michael </a:t>
            </a:r>
          </a:p>
          <a:p>
            <a:pPr algn="ctr"/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  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_____________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swim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5915" y="2881414"/>
            <a:ext cx="21625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is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swimming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548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600" y="2476983"/>
            <a:ext cx="3600352" cy="384550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6554" y="1173778"/>
            <a:ext cx="4641011" cy="319244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618848" y="1218434"/>
            <a:ext cx="3782114" cy="98750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Look!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take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a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selfie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3386" y="1217818"/>
            <a:ext cx="17731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are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taking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81445" y="4519343"/>
            <a:ext cx="3744416" cy="987504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He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often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2600" u="sng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______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(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go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) </a:t>
            </a:r>
            <a:r>
              <a:rPr lang="pt-PT" sz="26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fishing</a:t>
            </a:r>
            <a:r>
              <a:rPr lang="pt-PT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2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at the weekend.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5921" y="4499032"/>
            <a:ext cx="91826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Arial" pitchFamily="34" charset="0"/>
              </a:rPr>
              <a:t>goes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95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7182614"/>
      </p:ext>
    </p:extLst>
  </p:cSld>
  <p:clrMapOvr>
    <a:masterClrMapping/>
  </p:clrMapOvr>
  <p:transition spd="slow">
    <p:randomBar dir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cee128af27f0b9d9f711f8fbe171a8655ca984d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3190</TotalTime>
  <Words>325</Words>
  <Application>Microsoft Office PowerPoint</Application>
  <PresentationFormat>On-screen Show (4:3)</PresentationFormat>
  <Paragraphs>81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Wingdings</vt:lpstr>
      <vt:lpstr>Arial</vt:lpstr>
      <vt:lpstr>Verdana</vt:lpstr>
      <vt:lpstr>Constantia</vt:lpstr>
      <vt:lpstr>Wingdings 2</vt:lpstr>
      <vt:lpstr>3_Flow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Sérgio Dias</cp:lastModifiedBy>
  <cp:revision>208</cp:revision>
  <cp:lastPrinted>2018-04-09T13:45:37Z</cp:lastPrinted>
  <dcterms:created xsi:type="dcterms:W3CDTF">2012-06-11T12:30:49Z</dcterms:created>
  <dcterms:modified xsi:type="dcterms:W3CDTF">2018-06-05T14:07:21Z</dcterms:modified>
</cp:coreProperties>
</file>