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806" r:id="rId1"/>
  </p:sldMasterIdLst>
  <p:notesMasterIdLst>
    <p:notesMasterId r:id="rId18"/>
  </p:notesMasterIdLst>
  <p:sldIdLst>
    <p:sldId id="277" r:id="rId2"/>
    <p:sldId id="318" r:id="rId3"/>
    <p:sldId id="319" r:id="rId4"/>
    <p:sldId id="320" r:id="rId5"/>
    <p:sldId id="321" r:id="rId6"/>
    <p:sldId id="322" r:id="rId7"/>
    <p:sldId id="323" r:id="rId8"/>
    <p:sldId id="324" r:id="rId9"/>
    <p:sldId id="325" r:id="rId10"/>
    <p:sldId id="326" r:id="rId11"/>
    <p:sldId id="327" r:id="rId12"/>
    <p:sldId id="328" r:id="rId13"/>
    <p:sldId id="329" r:id="rId14"/>
    <p:sldId id="330" r:id="rId15"/>
    <p:sldId id="331" r:id="rId16"/>
    <p:sldId id="278" r:id="rId17"/>
  </p:sldIdLst>
  <p:sldSz cx="9144000" cy="6858000" type="screen4x3"/>
  <p:notesSz cx="6858000" cy="9144000"/>
  <p:embeddedFontLst>
    <p:embeddedFont>
      <p:font typeface="Wingdings 2" panose="05020102010507070707" pitchFamily="18" charset="2"/>
      <p:regular r:id="rId19"/>
    </p:embeddedFont>
    <p:embeddedFont>
      <p:font typeface="Verdana" panose="020B0604030504040204" pitchFamily="34" charset="0"/>
      <p:regular r:id="rId20"/>
      <p:bold r:id="rId21"/>
      <p:italic r:id="rId22"/>
      <p:boldItalic r:id="rId23"/>
    </p:embeddedFon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Constantia" panose="02030602050306030303" pitchFamily="18" charset="0"/>
      <p:regular r:id="rId28"/>
      <p:bold r:id="rId29"/>
      <p:italic r:id="rId30"/>
      <p:boldItalic r:id="rId31"/>
    </p:embeddedFont>
  </p:embeddedFont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431" userDrawn="1">
          <p15:clr>
            <a:srgbClr val="A4A3A4"/>
          </p15:clr>
        </p15:guide>
        <p15:guide id="4" orient="horz" pos="52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20000"/>
    <a:srgbClr val="009592"/>
    <a:srgbClr val="FEFEFE"/>
    <a:srgbClr val="005A58"/>
    <a:srgbClr val="006666"/>
    <a:srgbClr val="00A8A4"/>
    <a:srgbClr val="E5F3F7"/>
    <a:srgbClr val="F0F8FA"/>
    <a:srgbClr val="009999"/>
    <a:srgbClr val="F6E7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55" d="100"/>
          <a:sy n="155" d="100"/>
        </p:scale>
        <p:origin x="1974" y="144"/>
      </p:cViewPr>
      <p:guideLst>
        <p:guide orient="horz" pos="2160"/>
        <p:guide pos="2880"/>
        <p:guide pos="431"/>
        <p:guide orient="horz" pos="52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AAFD9E-87E6-4E7D-B353-9AEE63B25588}" type="datetimeFigureOut">
              <a:rPr lang="pt-PT" smtClean="0"/>
              <a:t>28/05/2018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C66D74-4AD2-4340-A02C-C82BB2195AD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668507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33328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3C7608E-BEC1-42EC-832D-67B4989CE23F}"/>
              </a:ext>
            </a:extLst>
          </p:cNvPr>
          <p:cNvSpPr txBox="1"/>
          <p:nvPr userDrawn="1"/>
        </p:nvSpPr>
        <p:spPr>
          <a:xfrm>
            <a:off x="334111" y="25460"/>
            <a:ext cx="3566682" cy="523220"/>
          </a:xfrm>
          <a:prstGeom prst="rect">
            <a:avLst/>
          </a:prstGeom>
          <a:noFill/>
          <a:effectLst>
            <a:outerShdw blurRad="25400" algn="ctr" rotWithShape="0">
              <a:schemeClr val="bg1"/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pt-PT" sz="2800" b="1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REFLEXIVE</a:t>
            </a:r>
            <a:r>
              <a:rPr lang="pt-PT" sz="2800" b="1" baseline="0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 PRONOUNS</a:t>
            </a:r>
            <a:endParaRPr lang="pt-PT" sz="2400" b="1" dirty="0" smtClean="0">
              <a:ln w="10160">
                <a:noFill/>
                <a:prstDash val="solid"/>
              </a:ln>
              <a:solidFill>
                <a:srgbClr val="007774"/>
              </a:solidFill>
              <a:latin typeface="Calibri" panose="020F0502020204030204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41010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456CED6E-0E18-46A1-85C4-058EC53316BA}" type="datetimeFigureOut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28/05/2018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3307AAEB-88AC-4D02-B9D6-089AF491561C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29118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PT"/>
              <a:t>Faça clique para editar o estilo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FBE61DB-98C3-4DB9-8C0C-1DF09D10E68C}" type="datetimeFigureOut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28/05/2018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8AE52A7-76FC-4E79-8C00-01D8724FB16C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27699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9151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22" r:id="rId4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168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760E323-5298-42A1-ACB2-1839EA4CB02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9" t="821"/>
          <a:stretch/>
        </p:blipFill>
        <p:spPr>
          <a:xfrm>
            <a:off x="2010567" y="2238934"/>
            <a:ext cx="5122867" cy="3301681"/>
          </a:xfrm>
          <a:prstGeom prst="rect">
            <a:avLst/>
          </a:prstGeom>
        </p:spPr>
      </p:pic>
      <p:sp>
        <p:nvSpPr>
          <p:cNvPr id="4" name="Título 1"/>
          <p:cNvSpPr txBox="1">
            <a:spLocks/>
          </p:cNvSpPr>
          <p:nvPr/>
        </p:nvSpPr>
        <p:spPr>
          <a:xfrm>
            <a:off x="395536" y="1340768"/>
            <a:ext cx="8352928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PT" sz="44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Reflexive</a:t>
            </a:r>
            <a:r>
              <a:rPr lang="pt-PT" sz="4400" b="1" dirty="0">
                <a:solidFill>
                  <a:srgbClr val="005A58"/>
                </a:solidFill>
                <a:latin typeface="Calibri" panose="020F0502020204030204" pitchFamily="34" charset="0"/>
              </a:rPr>
              <a:t> </a:t>
            </a:r>
            <a:r>
              <a:rPr lang="pt-PT" sz="44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pronouns</a:t>
            </a:r>
            <a:endParaRPr lang="pt-PT" sz="4400" b="1" dirty="0">
              <a:solidFill>
                <a:srgbClr val="005A58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6162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Marcador de Posição de Conteú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0709609"/>
              </p:ext>
            </p:extLst>
          </p:nvPr>
        </p:nvGraphicFramePr>
        <p:xfrm>
          <a:off x="951876" y="2017177"/>
          <a:ext cx="7240249" cy="3356039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8715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687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58559">
                <a:tc gridSpan="2">
                  <a:txBody>
                    <a:bodyPr/>
                    <a:lstStyle/>
                    <a:p>
                      <a:pPr algn="ctr"/>
                      <a:r>
                        <a:rPr lang="pt-PT" sz="2100" dirty="0" err="1">
                          <a:latin typeface="Calibri" panose="020F0502020204030204" pitchFamily="34" charset="0"/>
                        </a:rPr>
                        <a:t>Reflexive</a:t>
                      </a:r>
                      <a:r>
                        <a:rPr lang="pt-PT" sz="2100" dirty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PT" sz="2100" dirty="0" err="1">
                          <a:latin typeface="Calibri" panose="020F0502020204030204" pitchFamily="34" charset="0"/>
                        </a:rPr>
                        <a:t>pronouns</a:t>
                      </a:r>
                      <a:endParaRPr lang="pt-PT" sz="21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endParaRPr lang="pt-PT" sz="2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8780">
                <a:tc>
                  <a:txBody>
                    <a:bodyPr/>
                    <a:lstStyle/>
                    <a:p>
                      <a:r>
                        <a:rPr lang="pt-PT" sz="2100" dirty="0">
                          <a:latin typeface="Calibri" panose="020F0502020204030204" pitchFamily="34" charset="0"/>
                        </a:rPr>
                        <a:t>Singular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pt-PT" sz="2100" dirty="0" err="1">
                          <a:latin typeface="Calibri" panose="020F0502020204030204" pitchFamily="34" charset="0"/>
                        </a:rPr>
                        <a:t>myself</a:t>
                      </a:r>
                      <a:endParaRPr lang="pt-PT" sz="2100" dirty="0">
                        <a:latin typeface="Calibri" panose="020F0502020204030204" pitchFamily="34" charset="0"/>
                      </a:endParaRPr>
                    </a:p>
                    <a:p>
                      <a:r>
                        <a:rPr lang="pt-PT" sz="2100" dirty="0" err="1">
                          <a:latin typeface="Calibri" panose="020F0502020204030204" pitchFamily="34" charset="0"/>
                        </a:rPr>
                        <a:t>yourself</a:t>
                      </a:r>
                      <a:endParaRPr lang="pt-PT" sz="2100" dirty="0">
                        <a:latin typeface="Calibri" panose="020F0502020204030204" pitchFamily="34" charset="0"/>
                      </a:endParaRPr>
                    </a:p>
                    <a:p>
                      <a:r>
                        <a:rPr lang="pt-PT" sz="2100" dirty="0" err="1">
                          <a:latin typeface="Calibri" panose="020F0502020204030204" pitchFamily="34" charset="0"/>
                        </a:rPr>
                        <a:t>himself</a:t>
                      </a:r>
                      <a:endParaRPr lang="pt-PT" sz="2100" dirty="0">
                        <a:latin typeface="Calibri" panose="020F0502020204030204" pitchFamily="34" charset="0"/>
                      </a:endParaRPr>
                    </a:p>
                    <a:p>
                      <a:r>
                        <a:rPr lang="pt-PT" sz="2100" dirty="0" err="1">
                          <a:latin typeface="Calibri" panose="020F0502020204030204" pitchFamily="34" charset="0"/>
                        </a:rPr>
                        <a:t>herself</a:t>
                      </a:r>
                      <a:endParaRPr lang="pt-PT" sz="2100" dirty="0">
                        <a:latin typeface="Calibri" panose="020F0502020204030204" pitchFamily="34" charset="0"/>
                      </a:endParaRPr>
                    </a:p>
                    <a:p>
                      <a:r>
                        <a:rPr lang="pt-PT" sz="2100" dirty="0" err="1">
                          <a:latin typeface="Calibri" panose="020F0502020204030204" pitchFamily="34" charset="0"/>
                        </a:rPr>
                        <a:t>itself</a:t>
                      </a:r>
                      <a:endParaRPr lang="pt-PT" sz="2100" dirty="0"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8700">
                <a:tc>
                  <a:txBody>
                    <a:bodyPr/>
                    <a:lstStyle/>
                    <a:p>
                      <a:r>
                        <a:rPr lang="pt-PT" sz="2100" dirty="0">
                          <a:latin typeface="Calibri" panose="020F0502020204030204" pitchFamily="34" charset="0"/>
                        </a:rPr>
                        <a:t>Plural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pt-PT" sz="2100" dirty="0" err="1">
                          <a:latin typeface="Calibri" panose="020F0502020204030204" pitchFamily="34" charset="0"/>
                        </a:rPr>
                        <a:t>ourselves</a:t>
                      </a:r>
                      <a:endParaRPr lang="pt-PT" sz="2100" dirty="0">
                        <a:latin typeface="Calibri" panose="020F0502020204030204" pitchFamily="34" charset="0"/>
                      </a:endParaRPr>
                    </a:p>
                    <a:p>
                      <a:r>
                        <a:rPr lang="pt-PT" sz="2100" dirty="0" err="1">
                          <a:latin typeface="Calibri" panose="020F0502020204030204" pitchFamily="34" charset="0"/>
                        </a:rPr>
                        <a:t>yourselves</a:t>
                      </a:r>
                      <a:endParaRPr lang="pt-PT" sz="2100" dirty="0">
                        <a:latin typeface="Calibri" panose="020F0502020204030204" pitchFamily="34" charset="0"/>
                      </a:endParaRPr>
                    </a:p>
                    <a:p>
                      <a:r>
                        <a:rPr lang="pt-PT" sz="2100" dirty="0" err="1">
                          <a:latin typeface="Calibri" panose="020F0502020204030204" pitchFamily="34" charset="0"/>
                        </a:rPr>
                        <a:t>themselves</a:t>
                      </a:r>
                      <a:endParaRPr lang="pt-PT" sz="2100" dirty="0"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Título 1"/>
          <p:cNvSpPr txBox="1">
            <a:spLocks/>
          </p:cNvSpPr>
          <p:nvPr/>
        </p:nvSpPr>
        <p:spPr>
          <a:xfrm>
            <a:off x="683568" y="692697"/>
            <a:ext cx="3960440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Reflexive</a:t>
            </a:r>
            <a:r>
              <a:rPr lang="pt-PT" sz="3600" b="1" dirty="0">
                <a:solidFill>
                  <a:srgbClr val="005A58"/>
                </a:solidFill>
                <a:latin typeface="Calibri" panose="020F0502020204030204" pitchFamily="34" charset="0"/>
              </a:rPr>
              <a:t> </a:t>
            </a:r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pronouns</a:t>
            </a:r>
            <a:endParaRPr lang="pt-PT" sz="3600" b="1" dirty="0">
              <a:solidFill>
                <a:srgbClr val="005A58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9627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683568" y="1556792"/>
            <a:ext cx="7886700" cy="39115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PT" dirty="0" err="1">
                <a:latin typeface="Calibri" panose="020F0502020204030204" pitchFamily="34" charset="0"/>
              </a:rPr>
              <a:t>We</a:t>
            </a:r>
            <a:r>
              <a:rPr lang="pt-PT" dirty="0">
                <a:latin typeface="Calibri" panose="020F0502020204030204" pitchFamily="34" charset="0"/>
              </a:rPr>
              <a:t> use </a:t>
            </a:r>
            <a:r>
              <a:rPr lang="pt-PT" dirty="0" err="1">
                <a:latin typeface="Calibri" panose="020F0502020204030204" pitchFamily="34" charset="0"/>
              </a:rPr>
              <a:t>reflexive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pronouns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when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b="1" dirty="0" err="1">
                <a:latin typeface="Calibri" panose="020F0502020204030204" pitchFamily="34" charset="0"/>
              </a:rPr>
              <a:t>the</a:t>
            </a:r>
            <a:r>
              <a:rPr lang="pt-PT" b="1" dirty="0">
                <a:latin typeface="Calibri" panose="020F0502020204030204" pitchFamily="34" charset="0"/>
              </a:rPr>
              <a:t> </a:t>
            </a:r>
            <a:r>
              <a:rPr lang="pt-PT" b="1" dirty="0" err="1">
                <a:latin typeface="Calibri" panose="020F0502020204030204" pitchFamily="34" charset="0"/>
              </a:rPr>
              <a:t>subject</a:t>
            </a:r>
            <a:r>
              <a:rPr lang="pt-PT" b="1" dirty="0">
                <a:latin typeface="Calibri" panose="020F0502020204030204" pitchFamily="34" charset="0"/>
              </a:rPr>
              <a:t> </a:t>
            </a:r>
            <a:r>
              <a:rPr lang="pt-PT" b="1" dirty="0" err="1">
                <a:latin typeface="Calibri" panose="020F0502020204030204" pitchFamily="34" charset="0"/>
              </a:rPr>
              <a:t>and</a:t>
            </a:r>
            <a:r>
              <a:rPr lang="pt-PT" b="1" dirty="0">
                <a:latin typeface="Calibri" panose="020F0502020204030204" pitchFamily="34" charset="0"/>
              </a:rPr>
              <a:t> </a:t>
            </a:r>
            <a:r>
              <a:rPr lang="pt-PT" b="1" dirty="0" err="1">
                <a:latin typeface="Calibri" panose="020F0502020204030204" pitchFamily="34" charset="0"/>
              </a:rPr>
              <a:t>the</a:t>
            </a:r>
            <a:r>
              <a:rPr lang="pt-PT" b="1" dirty="0">
                <a:latin typeface="Calibri" panose="020F0502020204030204" pitchFamily="34" charset="0"/>
              </a:rPr>
              <a:t> </a:t>
            </a:r>
            <a:r>
              <a:rPr lang="pt-PT" b="1" dirty="0" err="1">
                <a:latin typeface="Calibri" panose="020F0502020204030204" pitchFamily="34" charset="0"/>
              </a:rPr>
              <a:t>object</a:t>
            </a:r>
            <a:r>
              <a:rPr lang="pt-PT" b="1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of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the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sentence</a:t>
            </a:r>
            <a:r>
              <a:rPr lang="pt-PT" dirty="0">
                <a:latin typeface="Calibri" panose="020F0502020204030204" pitchFamily="34" charset="0"/>
              </a:rPr>
              <a:t> are </a:t>
            </a:r>
            <a:r>
              <a:rPr lang="pt-PT" dirty="0" err="1">
                <a:latin typeface="Calibri" panose="020F0502020204030204" pitchFamily="34" charset="0"/>
              </a:rPr>
              <a:t>the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same</a:t>
            </a:r>
            <a:r>
              <a:rPr lang="pt-PT" dirty="0">
                <a:latin typeface="Calibri" panose="020F0502020204030204" pitchFamily="34" charset="0"/>
              </a:rPr>
              <a:t>. </a:t>
            </a:r>
          </a:p>
          <a:p>
            <a:pPr marL="0" indent="0">
              <a:buNone/>
            </a:pPr>
            <a:endParaRPr lang="pt-PT" dirty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pt-PT" b="1" dirty="0" err="1">
                <a:latin typeface="Calibri" panose="020F0502020204030204" pitchFamily="34" charset="0"/>
              </a:rPr>
              <a:t>They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enjoyed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b="1" dirty="0" err="1">
                <a:latin typeface="Calibri" panose="020F0502020204030204" pitchFamily="34" charset="0"/>
              </a:rPr>
              <a:t>themselves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at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the</a:t>
            </a:r>
            <a:r>
              <a:rPr lang="pt-PT" dirty="0">
                <a:latin typeface="Calibri" panose="020F0502020204030204" pitchFamily="34" charset="0"/>
              </a:rPr>
              <a:t> cinema. </a:t>
            </a:r>
          </a:p>
          <a:p>
            <a:pPr marL="0" indent="0">
              <a:buNone/>
            </a:pPr>
            <a:endParaRPr lang="pt-PT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pt-PT" dirty="0">
              <a:latin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D62409-2392-48C0-A4D2-9507A46EBF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4048" y="3861048"/>
            <a:ext cx="3379178" cy="2249661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683568" y="692697"/>
            <a:ext cx="3960440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Reflexive</a:t>
            </a:r>
            <a:r>
              <a:rPr lang="pt-PT" sz="3600" b="1" dirty="0">
                <a:solidFill>
                  <a:srgbClr val="005A58"/>
                </a:solidFill>
                <a:latin typeface="Calibri" panose="020F0502020204030204" pitchFamily="34" charset="0"/>
              </a:rPr>
              <a:t> </a:t>
            </a:r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pronouns</a:t>
            </a:r>
            <a:endParaRPr lang="pt-PT" sz="3600" b="1" dirty="0">
              <a:solidFill>
                <a:srgbClr val="005A58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168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683568" y="1556793"/>
            <a:ext cx="7831782" cy="12241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PT" dirty="0" err="1" smtClean="0">
                <a:latin typeface="Calibri" panose="020F0502020204030204" pitchFamily="34" charset="0"/>
              </a:rPr>
              <a:t>We</a:t>
            </a:r>
            <a:r>
              <a:rPr lang="pt-PT" dirty="0" smtClean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usually</a:t>
            </a:r>
            <a:r>
              <a:rPr lang="pt-PT" dirty="0">
                <a:latin typeface="Calibri" panose="020F0502020204030204" pitchFamily="34" charset="0"/>
              </a:rPr>
              <a:t> use </a:t>
            </a:r>
            <a:r>
              <a:rPr lang="pt-PT" dirty="0" err="1">
                <a:latin typeface="Calibri" panose="020F0502020204030204" pitchFamily="34" charset="0"/>
              </a:rPr>
              <a:t>them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with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the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b="1" dirty="0" err="1">
                <a:latin typeface="Calibri" panose="020F0502020204030204" pitchFamily="34" charset="0"/>
              </a:rPr>
              <a:t>verbs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that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follow</a:t>
            </a:r>
            <a:r>
              <a:rPr lang="pt-PT" dirty="0">
                <a:latin typeface="Calibri" panose="020F0502020204030204" pitchFamily="34" charset="0"/>
              </a:rPr>
              <a:t>…</a:t>
            </a:r>
          </a:p>
          <a:p>
            <a:pPr>
              <a:buFontTx/>
              <a:buChar char="-"/>
            </a:pPr>
            <a:endParaRPr lang="pt-PT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pt-PT" dirty="0">
              <a:latin typeface="Calibri" panose="020F0502020204030204" pitchFamily="34" charset="0"/>
            </a:endParaRP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683568" y="692697"/>
            <a:ext cx="3960440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Reflexive</a:t>
            </a:r>
            <a:r>
              <a:rPr lang="pt-PT" sz="3600" b="1" dirty="0">
                <a:solidFill>
                  <a:srgbClr val="005A58"/>
                </a:solidFill>
                <a:latin typeface="Calibri" panose="020F0502020204030204" pitchFamily="34" charset="0"/>
              </a:rPr>
              <a:t> </a:t>
            </a:r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pronouns</a:t>
            </a:r>
            <a:endParaRPr lang="pt-PT" sz="3600" b="1" dirty="0">
              <a:solidFill>
                <a:srgbClr val="005A58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0941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683568" y="1052736"/>
            <a:ext cx="7954874" cy="4499606"/>
          </a:xfrm>
        </p:spPr>
        <p:txBody>
          <a:bodyPr>
            <a:normAutofit/>
          </a:bodyPr>
          <a:lstStyle/>
          <a:p>
            <a:pPr>
              <a:buClr>
                <a:srgbClr val="005A58"/>
              </a:buClr>
              <a:buFont typeface="Wingdings" panose="05000000000000000000" pitchFamily="2" charset="2"/>
              <a:buChar char="v"/>
            </a:pPr>
            <a:r>
              <a:rPr lang="pt-PT" dirty="0" smtClean="0">
                <a:latin typeface="Calibri" panose="020F0502020204030204" pitchFamily="34" charset="0"/>
              </a:rPr>
              <a:t> </a:t>
            </a:r>
            <a:r>
              <a:rPr lang="pt-PT" b="1" dirty="0" err="1" smtClean="0">
                <a:latin typeface="Calibri" panose="020F0502020204030204" pitchFamily="34" charset="0"/>
              </a:rPr>
              <a:t>behave</a:t>
            </a:r>
            <a:endParaRPr lang="pt-PT" b="1" dirty="0">
              <a:latin typeface="Calibri" panose="020F0502020204030204" pitchFamily="34" charset="0"/>
            </a:endParaRPr>
          </a:p>
          <a:p>
            <a:pPr>
              <a:buClr>
                <a:srgbClr val="005A58"/>
              </a:buClr>
              <a:buFont typeface="Wingdings" panose="05000000000000000000" pitchFamily="2" charset="2"/>
              <a:buChar char="v"/>
            </a:pPr>
            <a:endParaRPr lang="pt-PT" dirty="0">
              <a:latin typeface="Calibri" panose="020F0502020204030204" pitchFamily="34" charset="0"/>
            </a:endParaRPr>
          </a:p>
          <a:p>
            <a:pPr marL="0" indent="0">
              <a:buClr>
                <a:srgbClr val="005A58"/>
              </a:buClr>
              <a:buNone/>
            </a:pPr>
            <a:r>
              <a:rPr lang="pt-PT" dirty="0" err="1">
                <a:latin typeface="Calibri" panose="020F0502020204030204" pitchFamily="34" charset="0"/>
              </a:rPr>
              <a:t>Children</a:t>
            </a:r>
            <a:r>
              <a:rPr lang="pt-PT" dirty="0">
                <a:latin typeface="Calibri" panose="020F0502020204030204" pitchFamily="34" charset="0"/>
              </a:rPr>
              <a:t>, </a:t>
            </a:r>
            <a:r>
              <a:rPr lang="pt-PT" b="1" dirty="0" err="1">
                <a:latin typeface="Calibri" panose="020F0502020204030204" pitchFamily="34" charset="0"/>
              </a:rPr>
              <a:t>behave</a:t>
            </a:r>
            <a:r>
              <a:rPr lang="pt-PT" b="1" dirty="0">
                <a:latin typeface="Calibri" panose="020F0502020204030204" pitchFamily="34" charset="0"/>
              </a:rPr>
              <a:t> </a:t>
            </a:r>
            <a:r>
              <a:rPr lang="pt-PT" b="1" dirty="0" err="1">
                <a:latin typeface="Calibri" panose="020F0502020204030204" pitchFamily="34" charset="0"/>
              </a:rPr>
              <a:t>yourselves</a:t>
            </a:r>
            <a:r>
              <a:rPr lang="pt-PT" b="1" dirty="0">
                <a:latin typeface="Calibri" panose="020F0502020204030204" pitchFamily="34" charset="0"/>
              </a:rPr>
              <a:t> </a:t>
            </a:r>
            <a:r>
              <a:rPr lang="pt-PT" dirty="0">
                <a:latin typeface="Calibri" panose="020F0502020204030204" pitchFamily="34" charset="0"/>
              </a:rPr>
              <a:t>in </a:t>
            </a:r>
            <a:r>
              <a:rPr lang="pt-PT" dirty="0" err="1">
                <a:latin typeface="Calibri" panose="020F0502020204030204" pitchFamily="34" charset="0"/>
              </a:rPr>
              <a:t>class</a:t>
            </a:r>
            <a:r>
              <a:rPr lang="pt-PT" dirty="0">
                <a:latin typeface="Calibri" panose="020F0502020204030204" pitchFamily="34" charset="0"/>
              </a:rPr>
              <a:t>! </a:t>
            </a:r>
          </a:p>
          <a:p>
            <a:pPr marL="0" indent="0">
              <a:buClr>
                <a:srgbClr val="005A58"/>
              </a:buClr>
              <a:buNone/>
            </a:pPr>
            <a:endParaRPr lang="pt-PT" dirty="0">
              <a:latin typeface="Calibri" panose="020F0502020204030204" pitchFamily="34" charset="0"/>
            </a:endParaRPr>
          </a:p>
          <a:p>
            <a:pPr>
              <a:buClr>
                <a:srgbClr val="005A58"/>
              </a:buClr>
              <a:buFont typeface="Wingdings" panose="05000000000000000000" pitchFamily="2" charset="2"/>
              <a:buChar char="v"/>
            </a:pPr>
            <a:r>
              <a:rPr lang="pt-PT" dirty="0" smtClean="0">
                <a:latin typeface="Calibri" panose="020F0502020204030204" pitchFamily="34" charset="0"/>
              </a:rPr>
              <a:t> </a:t>
            </a:r>
            <a:r>
              <a:rPr lang="pt-PT" b="1" dirty="0" err="1" smtClean="0">
                <a:latin typeface="Calibri" panose="020F0502020204030204" pitchFamily="34" charset="0"/>
              </a:rPr>
              <a:t>blame</a:t>
            </a:r>
            <a:endParaRPr lang="pt-PT" b="1" dirty="0">
              <a:latin typeface="Calibri" panose="020F0502020204030204" pitchFamily="34" charset="0"/>
            </a:endParaRPr>
          </a:p>
          <a:p>
            <a:pPr marL="0" indent="0">
              <a:buClr>
                <a:srgbClr val="005A58"/>
              </a:buClr>
              <a:buNone/>
            </a:pPr>
            <a:endParaRPr lang="pt-PT" dirty="0">
              <a:latin typeface="Calibri" panose="020F0502020204030204" pitchFamily="34" charset="0"/>
            </a:endParaRPr>
          </a:p>
          <a:p>
            <a:pPr marL="0" indent="0">
              <a:buClr>
                <a:srgbClr val="005A58"/>
              </a:buClr>
              <a:buNone/>
            </a:pPr>
            <a:r>
              <a:rPr lang="pt-PT" dirty="0" err="1">
                <a:latin typeface="Calibri" panose="020F0502020204030204" pitchFamily="34" charset="0"/>
              </a:rPr>
              <a:t>He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shouldn’t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b="1" dirty="0" err="1">
                <a:latin typeface="Calibri" panose="020F0502020204030204" pitchFamily="34" charset="0"/>
              </a:rPr>
              <a:t>blame</a:t>
            </a:r>
            <a:r>
              <a:rPr lang="pt-PT" b="1" dirty="0">
                <a:latin typeface="Calibri" panose="020F0502020204030204" pitchFamily="34" charset="0"/>
              </a:rPr>
              <a:t> </a:t>
            </a:r>
            <a:r>
              <a:rPr lang="pt-PT" b="1" dirty="0" err="1">
                <a:latin typeface="Calibri" panose="020F0502020204030204" pitchFamily="34" charset="0"/>
              </a:rPr>
              <a:t>himself</a:t>
            </a:r>
            <a:r>
              <a:rPr lang="pt-PT" b="1" dirty="0">
                <a:latin typeface="Calibri" panose="020F0502020204030204" pitchFamily="34" charset="0"/>
              </a:rPr>
              <a:t> </a:t>
            </a:r>
            <a:r>
              <a:rPr lang="pt-PT" dirty="0">
                <a:latin typeface="Calibri" panose="020F0502020204030204" pitchFamily="34" charset="0"/>
              </a:rPr>
              <a:t>for </a:t>
            </a:r>
            <a:r>
              <a:rPr lang="pt-PT" dirty="0" err="1">
                <a:latin typeface="Calibri" panose="020F0502020204030204" pitchFamily="34" charset="0"/>
              </a:rPr>
              <a:t>the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accident</a:t>
            </a:r>
            <a:r>
              <a:rPr lang="pt-PT" dirty="0">
                <a:latin typeface="Calibri" panose="020F0502020204030204" pitchFamily="34" charset="0"/>
              </a:rPr>
              <a:t>.</a:t>
            </a:r>
          </a:p>
          <a:p>
            <a:pPr marL="0" indent="0">
              <a:buClr>
                <a:srgbClr val="005A58"/>
              </a:buClr>
              <a:buNone/>
            </a:pPr>
            <a:endParaRPr lang="pt-PT" dirty="0">
              <a:latin typeface="Calibri" panose="020F050202020403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9E5E054-AE5D-487E-B3E7-6737E7FA3C3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40" t="5241" r="1832" b="5354"/>
          <a:stretch/>
        </p:blipFill>
        <p:spPr>
          <a:xfrm>
            <a:off x="5497756" y="4509120"/>
            <a:ext cx="2989385" cy="193349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A461CFD-4779-4DB8-B4C2-388BF2F7D3E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60" t="933" r="8451"/>
          <a:stretch/>
        </p:blipFill>
        <p:spPr>
          <a:xfrm>
            <a:off x="6038869" y="1412776"/>
            <a:ext cx="2448272" cy="1792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472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755576" y="980728"/>
            <a:ext cx="7759774" cy="5196235"/>
          </a:xfrm>
        </p:spPr>
        <p:txBody>
          <a:bodyPr>
            <a:normAutofit/>
          </a:bodyPr>
          <a:lstStyle/>
          <a:p>
            <a:pPr>
              <a:buClr>
                <a:srgbClr val="005A58"/>
              </a:buClr>
              <a:buFont typeface="Wingdings" panose="05000000000000000000" pitchFamily="2" charset="2"/>
              <a:buChar char="v"/>
            </a:pPr>
            <a:r>
              <a:rPr lang="pt-PT" dirty="0" smtClean="0">
                <a:latin typeface="Calibri" panose="020F0502020204030204" pitchFamily="34" charset="0"/>
              </a:rPr>
              <a:t> </a:t>
            </a:r>
            <a:r>
              <a:rPr lang="pt-PT" b="1" dirty="0" smtClean="0">
                <a:latin typeface="Calibri" panose="020F0502020204030204" pitchFamily="34" charset="0"/>
              </a:rPr>
              <a:t>cut</a:t>
            </a:r>
            <a:endParaRPr lang="pt-PT" b="1" dirty="0">
              <a:latin typeface="Calibri" panose="020F0502020204030204" pitchFamily="34" charset="0"/>
            </a:endParaRPr>
          </a:p>
          <a:p>
            <a:pPr>
              <a:buClr>
                <a:srgbClr val="005A58"/>
              </a:buClr>
              <a:buFont typeface="Wingdings" panose="05000000000000000000" pitchFamily="2" charset="2"/>
              <a:buChar char="v"/>
            </a:pPr>
            <a:endParaRPr lang="pt-PT" dirty="0">
              <a:latin typeface="Calibri" panose="020F0502020204030204" pitchFamily="34" charset="0"/>
            </a:endParaRPr>
          </a:p>
          <a:p>
            <a:pPr marL="0" indent="0">
              <a:buClr>
                <a:srgbClr val="005A58"/>
              </a:buClr>
              <a:buNone/>
            </a:pPr>
            <a:r>
              <a:rPr lang="pt-PT" dirty="0" err="1">
                <a:latin typeface="Calibri" panose="020F0502020204030204" pitchFamily="34" charset="0"/>
              </a:rPr>
              <a:t>She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b="1" dirty="0">
                <a:latin typeface="Calibri" panose="020F0502020204030204" pitchFamily="34" charset="0"/>
              </a:rPr>
              <a:t>cut </a:t>
            </a:r>
            <a:r>
              <a:rPr lang="pt-PT" b="1" dirty="0" err="1">
                <a:latin typeface="Calibri" panose="020F0502020204030204" pitchFamily="34" charset="0"/>
              </a:rPr>
              <a:t>herself</a:t>
            </a:r>
            <a:r>
              <a:rPr lang="pt-PT" b="1" dirty="0">
                <a:latin typeface="Calibri" panose="020F0502020204030204" pitchFamily="34" charset="0"/>
              </a:rPr>
              <a:t> </a:t>
            </a:r>
            <a:r>
              <a:rPr lang="pt-PT" dirty="0">
                <a:latin typeface="Calibri" panose="020F0502020204030204" pitchFamily="34" charset="0"/>
              </a:rPr>
              <a:t>in </a:t>
            </a:r>
            <a:r>
              <a:rPr lang="pt-PT" dirty="0" err="1">
                <a:latin typeface="Calibri" panose="020F0502020204030204" pitchFamily="34" charset="0"/>
              </a:rPr>
              <a:t>the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kitchen</a:t>
            </a:r>
            <a:r>
              <a:rPr lang="pt-PT" dirty="0">
                <a:latin typeface="Calibri" panose="020F0502020204030204" pitchFamily="34" charset="0"/>
              </a:rPr>
              <a:t>. 		</a:t>
            </a:r>
          </a:p>
          <a:p>
            <a:pPr>
              <a:buClr>
                <a:srgbClr val="005A58"/>
              </a:buClr>
              <a:buFont typeface="Wingdings" panose="05000000000000000000" pitchFamily="2" charset="2"/>
              <a:buChar char="v"/>
            </a:pPr>
            <a:endParaRPr lang="pt-PT" dirty="0">
              <a:latin typeface="Calibri" panose="020F0502020204030204" pitchFamily="34" charset="0"/>
            </a:endParaRPr>
          </a:p>
          <a:p>
            <a:pPr>
              <a:buClr>
                <a:srgbClr val="005A58"/>
              </a:buClr>
              <a:buFont typeface="Wingdings" panose="05000000000000000000" pitchFamily="2" charset="2"/>
              <a:buChar char="v"/>
            </a:pPr>
            <a:r>
              <a:rPr lang="pt-PT" dirty="0" smtClean="0">
                <a:latin typeface="Calibri" panose="020F0502020204030204" pitchFamily="34" charset="0"/>
              </a:rPr>
              <a:t> </a:t>
            </a:r>
            <a:r>
              <a:rPr lang="pt-PT" b="1" dirty="0" err="1" smtClean="0">
                <a:latin typeface="Calibri" panose="020F0502020204030204" pitchFamily="34" charset="0"/>
              </a:rPr>
              <a:t>enjoy</a:t>
            </a:r>
            <a:endParaRPr lang="pt-PT" b="1" dirty="0">
              <a:latin typeface="Calibri" panose="020F0502020204030204" pitchFamily="34" charset="0"/>
            </a:endParaRPr>
          </a:p>
          <a:p>
            <a:pPr>
              <a:buClr>
                <a:srgbClr val="005A58"/>
              </a:buClr>
              <a:buFont typeface="Wingdings" panose="05000000000000000000" pitchFamily="2" charset="2"/>
              <a:buChar char="v"/>
            </a:pPr>
            <a:endParaRPr lang="pt-PT" dirty="0">
              <a:latin typeface="Calibri" panose="020F0502020204030204" pitchFamily="34" charset="0"/>
            </a:endParaRPr>
          </a:p>
          <a:p>
            <a:pPr marL="0" indent="0">
              <a:buClr>
                <a:srgbClr val="005A58"/>
              </a:buClr>
              <a:buNone/>
            </a:pPr>
            <a:r>
              <a:rPr lang="pt-PT" dirty="0" err="1">
                <a:latin typeface="Calibri" panose="020F0502020204030204" pitchFamily="34" charset="0"/>
              </a:rPr>
              <a:t>We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b="1" dirty="0" err="1">
                <a:latin typeface="Calibri" panose="020F0502020204030204" pitchFamily="34" charset="0"/>
              </a:rPr>
              <a:t>enjoy</a:t>
            </a:r>
            <a:r>
              <a:rPr lang="pt-PT" b="1" dirty="0">
                <a:latin typeface="Calibri" panose="020F0502020204030204" pitchFamily="34" charset="0"/>
              </a:rPr>
              <a:t> </a:t>
            </a:r>
            <a:r>
              <a:rPr lang="pt-PT" b="1" dirty="0" err="1">
                <a:latin typeface="Calibri" panose="020F0502020204030204" pitchFamily="34" charset="0"/>
              </a:rPr>
              <a:t>ourselves</a:t>
            </a:r>
            <a:r>
              <a:rPr lang="pt-PT" b="1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when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we</a:t>
            </a:r>
            <a:r>
              <a:rPr lang="pt-PT" dirty="0">
                <a:latin typeface="Calibri" panose="020F0502020204030204" pitchFamily="34" charset="0"/>
              </a:rPr>
              <a:t> are </a:t>
            </a:r>
            <a:r>
              <a:rPr lang="pt-PT" dirty="0" err="1">
                <a:latin typeface="Calibri" panose="020F0502020204030204" pitchFamily="34" charset="0"/>
              </a:rPr>
              <a:t>together</a:t>
            </a:r>
            <a:r>
              <a:rPr lang="pt-PT" dirty="0">
                <a:latin typeface="Calibri" panose="020F0502020204030204" pitchFamily="34" charset="0"/>
              </a:rPr>
              <a:t>. </a:t>
            </a:r>
          </a:p>
          <a:p>
            <a:pPr marL="0" indent="0">
              <a:buClr>
                <a:srgbClr val="005A58"/>
              </a:buClr>
              <a:buNone/>
            </a:pPr>
            <a:endParaRPr lang="pt-PT" dirty="0">
              <a:latin typeface="Calibri" panose="020F050202020403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7F151CB-44F1-4063-B0BF-7B24636C1E6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64" t="841"/>
          <a:stretch/>
        </p:blipFill>
        <p:spPr>
          <a:xfrm>
            <a:off x="5572031" y="1412776"/>
            <a:ext cx="2718689" cy="182509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1CBD627-9B6E-4EA8-B0C5-B4F8E77DC2C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64" t="527"/>
          <a:stretch/>
        </p:blipFill>
        <p:spPr>
          <a:xfrm>
            <a:off x="5572031" y="4413543"/>
            <a:ext cx="2718689" cy="1830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727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755576" y="980728"/>
            <a:ext cx="7759774" cy="4109933"/>
          </a:xfrm>
        </p:spPr>
        <p:txBody>
          <a:bodyPr>
            <a:normAutofit/>
          </a:bodyPr>
          <a:lstStyle/>
          <a:p>
            <a:pPr>
              <a:buClr>
                <a:srgbClr val="005A58"/>
              </a:buClr>
              <a:buFont typeface="Wingdings" panose="05000000000000000000" pitchFamily="2" charset="2"/>
              <a:buChar char="v"/>
            </a:pPr>
            <a:r>
              <a:rPr lang="pt-PT" b="1" dirty="0" smtClean="0">
                <a:latin typeface="Calibri" panose="020F0502020204030204" pitchFamily="34" charset="0"/>
              </a:rPr>
              <a:t> </a:t>
            </a:r>
            <a:r>
              <a:rPr lang="pt-PT" b="1" dirty="0" err="1" smtClean="0">
                <a:latin typeface="Calibri" panose="020F0502020204030204" pitchFamily="34" charset="0"/>
              </a:rPr>
              <a:t>hurt</a:t>
            </a:r>
            <a:endParaRPr lang="pt-PT" b="1" dirty="0">
              <a:latin typeface="Calibri" panose="020F0502020204030204" pitchFamily="34" charset="0"/>
            </a:endParaRPr>
          </a:p>
          <a:p>
            <a:pPr>
              <a:buClr>
                <a:srgbClr val="005A58"/>
              </a:buClr>
              <a:buFont typeface="Wingdings" panose="05000000000000000000" pitchFamily="2" charset="2"/>
              <a:buChar char="v"/>
            </a:pPr>
            <a:endParaRPr lang="pt-PT" dirty="0">
              <a:latin typeface="Calibri" panose="020F0502020204030204" pitchFamily="34" charset="0"/>
            </a:endParaRPr>
          </a:p>
          <a:p>
            <a:pPr marL="0" indent="0">
              <a:buClr>
                <a:srgbClr val="005A58"/>
              </a:buClr>
              <a:buNone/>
            </a:pPr>
            <a:r>
              <a:rPr lang="pt-PT" dirty="0" err="1">
                <a:latin typeface="Calibri" panose="020F0502020204030204" pitchFamily="34" charset="0"/>
              </a:rPr>
              <a:t>He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fell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and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b="1" dirty="0" err="1">
                <a:latin typeface="Calibri" panose="020F0502020204030204" pitchFamily="34" charset="0"/>
              </a:rPr>
              <a:t>hurt</a:t>
            </a:r>
            <a:r>
              <a:rPr lang="pt-PT" b="1" dirty="0">
                <a:latin typeface="Calibri" panose="020F0502020204030204" pitchFamily="34" charset="0"/>
              </a:rPr>
              <a:t> </a:t>
            </a:r>
            <a:r>
              <a:rPr lang="pt-PT" b="1" dirty="0" err="1">
                <a:latin typeface="Calibri" panose="020F0502020204030204" pitchFamily="34" charset="0"/>
              </a:rPr>
              <a:t>himself</a:t>
            </a:r>
            <a:r>
              <a:rPr lang="pt-PT" dirty="0">
                <a:latin typeface="Calibri" panose="020F0502020204030204" pitchFamily="34" charset="0"/>
              </a:rPr>
              <a:t>.</a:t>
            </a:r>
          </a:p>
          <a:p>
            <a:pPr>
              <a:buClr>
                <a:srgbClr val="005A58"/>
              </a:buClr>
              <a:buFont typeface="Wingdings" panose="05000000000000000000" pitchFamily="2" charset="2"/>
              <a:buChar char="v"/>
            </a:pPr>
            <a:endParaRPr lang="pt-PT" dirty="0">
              <a:latin typeface="Calibri" panose="020F0502020204030204" pitchFamily="34" charset="0"/>
            </a:endParaRPr>
          </a:p>
          <a:p>
            <a:pPr>
              <a:buClr>
                <a:srgbClr val="005A58"/>
              </a:buClr>
              <a:buFont typeface="Wingdings" panose="05000000000000000000" pitchFamily="2" charset="2"/>
              <a:buChar char="v"/>
            </a:pPr>
            <a:r>
              <a:rPr lang="pt-PT" b="1" dirty="0" smtClean="0">
                <a:latin typeface="Calibri" panose="020F0502020204030204" pitchFamily="34" charset="0"/>
              </a:rPr>
              <a:t> </a:t>
            </a:r>
            <a:r>
              <a:rPr lang="pt-PT" b="1" dirty="0" err="1" smtClean="0">
                <a:latin typeface="Calibri" panose="020F0502020204030204" pitchFamily="34" charset="0"/>
              </a:rPr>
              <a:t>introduce</a:t>
            </a:r>
            <a:endParaRPr lang="pt-PT" b="1" dirty="0">
              <a:latin typeface="Calibri" panose="020F0502020204030204" pitchFamily="34" charset="0"/>
            </a:endParaRPr>
          </a:p>
          <a:p>
            <a:pPr>
              <a:buClr>
                <a:srgbClr val="005A58"/>
              </a:buClr>
              <a:buFontTx/>
              <a:buChar char="-"/>
            </a:pPr>
            <a:endParaRPr lang="pt-PT" dirty="0">
              <a:latin typeface="Calibri" panose="020F0502020204030204" pitchFamily="34" charset="0"/>
            </a:endParaRPr>
          </a:p>
          <a:p>
            <a:pPr marL="0" indent="0">
              <a:buClr>
                <a:srgbClr val="005A58"/>
              </a:buClr>
              <a:buNone/>
            </a:pPr>
            <a:r>
              <a:rPr lang="pt-PT" dirty="0" err="1">
                <a:latin typeface="Calibri" panose="020F0502020204030204" pitchFamily="34" charset="0"/>
              </a:rPr>
              <a:t>They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b="1" dirty="0" err="1">
                <a:latin typeface="Calibri" panose="020F0502020204030204" pitchFamily="34" charset="0"/>
              </a:rPr>
              <a:t>introduced</a:t>
            </a:r>
            <a:r>
              <a:rPr lang="pt-PT" b="1" dirty="0">
                <a:latin typeface="Calibri" panose="020F0502020204030204" pitchFamily="34" charset="0"/>
              </a:rPr>
              <a:t> </a:t>
            </a:r>
            <a:r>
              <a:rPr lang="pt-PT" b="1" dirty="0" err="1">
                <a:latin typeface="Calibri" panose="020F0502020204030204" pitchFamily="34" charset="0"/>
              </a:rPr>
              <a:t>themselves</a:t>
            </a:r>
            <a:r>
              <a:rPr lang="pt-PT" b="1" dirty="0">
                <a:latin typeface="Calibri" panose="020F0502020204030204" pitchFamily="34" charset="0"/>
              </a:rPr>
              <a:t> </a:t>
            </a:r>
            <a:r>
              <a:rPr lang="pt-PT" dirty="0">
                <a:latin typeface="Calibri" panose="020F0502020204030204" pitchFamily="34" charset="0"/>
              </a:rPr>
              <a:t>to </a:t>
            </a:r>
            <a:r>
              <a:rPr lang="pt-PT" dirty="0" err="1">
                <a:latin typeface="Calibri" panose="020F0502020204030204" pitchFamily="34" charset="0"/>
              </a:rPr>
              <a:t>the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new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teacher</a:t>
            </a:r>
            <a:r>
              <a:rPr lang="pt-PT" dirty="0">
                <a:latin typeface="Calibri" panose="020F0502020204030204" pitchFamily="34" charset="0"/>
              </a:rPr>
              <a:t>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A91CA45-8CBA-481D-8BF9-A3F6B558093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45" t="1497"/>
          <a:stretch/>
        </p:blipFill>
        <p:spPr>
          <a:xfrm>
            <a:off x="4932040" y="1340768"/>
            <a:ext cx="3367286" cy="2256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28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683568" y="1340768"/>
            <a:ext cx="7726274" cy="38007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PT" b="1" dirty="0">
                <a:latin typeface="Calibri" panose="020F0502020204030204" pitchFamily="34" charset="0"/>
              </a:rPr>
              <a:t>Complete </a:t>
            </a:r>
            <a:r>
              <a:rPr lang="pt-PT" b="1" dirty="0" err="1">
                <a:latin typeface="Calibri" panose="020F0502020204030204" pitchFamily="34" charset="0"/>
              </a:rPr>
              <a:t>the</a:t>
            </a:r>
            <a:r>
              <a:rPr lang="pt-PT" b="1" dirty="0">
                <a:latin typeface="Calibri" panose="020F0502020204030204" pitchFamily="34" charset="0"/>
              </a:rPr>
              <a:t> </a:t>
            </a:r>
            <a:r>
              <a:rPr lang="pt-PT" b="1" dirty="0" err="1">
                <a:latin typeface="Calibri" panose="020F0502020204030204" pitchFamily="34" charset="0"/>
              </a:rPr>
              <a:t>sentences</a:t>
            </a:r>
            <a:r>
              <a:rPr lang="pt-PT" b="1" dirty="0">
                <a:latin typeface="Calibri" panose="020F0502020204030204" pitchFamily="34" charset="0"/>
              </a:rPr>
              <a:t> </a:t>
            </a:r>
            <a:r>
              <a:rPr lang="pt-PT" b="1" dirty="0" err="1">
                <a:latin typeface="Calibri" panose="020F0502020204030204" pitchFamily="34" charset="0"/>
              </a:rPr>
              <a:t>with</a:t>
            </a:r>
            <a:r>
              <a:rPr lang="pt-PT" b="1" dirty="0">
                <a:latin typeface="Calibri" panose="020F0502020204030204" pitchFamily="34" charset="0"/>
              </a:rPr>
              <a:t> </a:t>
            </a:r>
            <a:r>
              <a:rPr lang="pt-PT" b="1" dirty="0" err="1">
                <a:latin typeface="Calibri" panose="020F0502020204030204" pitchFamily="34" charset="0"/>
              </a:rPr>
              <a:t>the</a:t>
            </a:r>
            <a:r>
              <a:rPr lang="pt-PT" b="1" dirty="0">
                <a:latin typeface="Calibri" panose="020F0502020204030204" pitchFamily="34" charset="0"/>
              </a:rPr>
              <a:t> </a:t>
            </a:r>
            <a:r>
              <a:rPr lang="pt-PT" b="1" dirty="0" err="1">
                <a:latin typeface="Calibri" panose="020F0502020204030204" pitchFamily="34" charset="0"/>
              </a:rPr>
              <a:t>reflexive</a:t>
            </a:r>
            <a:r>
              <a:rPr lang="pt-PT" b="1" dirty="0">
                <a:latin typeface="Calibri" panose="020F0502020204030204" pitchFamily="34" charset="0"/>
              </a:rPr>
              <a:t> </a:t>
            </a:r>
            <a:r>
              <a:rPr lang="pt-PT" b="1" dirty="0" err="1">
                <a:latin typeface="Calibri" panose="020F0502020204030204" pitchFamily="34" charset="0"/>
              </a:rPr>
              <a:t>pronouns</a:t>
            </a:r>
            <a:r>
              <a:rPr lang="pt-PT" b="1" dirty="0">
                <a:latin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endParaRPr lang="pt-PT" b="1" dirty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pt-PT" b="1" dirty="0">
                <a:latin typeface="Calibri" panose="020F0502020204030204" pitchFamily="34" charset="0"/>
              </a:rPr>
              <a:t>1. </a:t>
            </a:r>
            <a:r>
              <a:rPr lang="pt-PT" dirty="0">
                <a:latin typeface="Calibri" panose="020F0502020204030204" pitchFamily="34" charset="0"/>
              </a:rPr>
              <a:t>I </a:t>
            </a:r>
            <a:r>
              <a:rPr lang="pt-PT" dirty="0" err="1">
                <a:latin typeface="Calibri" panose="020F0502020204030204" pitchFamily="34" charset="0"/>
              </a:rPr>
              <a:t>behave</a:t>
            </a:r>
            <a:r>
              <a:rPr lang="pt-PT" dirty="0">
                <a:latin typeface="Calibri" panose="020F0502020204030204" pitchFamily="34" charset="0"/>
              </a:rPr>
              <a:t> __________ </a:t>
            </a:r>
            <a:r>
              <a:rPr lang="pt-PT" dirty="0" err="1">
                <a:latin typeface="Calibri" panose="020F0502020204030204" pitchFamily="34" charset="0"/>
              </a:rPr>
              <a:t>at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school</a:t>
            </a:r>
            <a:r>
              <a:rPr lang="pt-PT" dirty="0" smtClean="0">
                <a:latin typeface="Calibri" panose="020F0502020204030204" pitchFamily="34" charset="0"/>
              </a:rPr>
              <a:t>.</a:t>
            </a:r>
            <a:endParaRPr lang="pt-PT" dirty="0">
              <a:latin typeface="Calibri" panose="020F0502020204030204" pitchFamily="34" charset="0"/>
            </a:endParaRPr>
          </a:p>
          <a:p>
            <a:pPr marL="385763" indent="-385763">
              <a:buAutoNum type="arabicPeriod"/>
            </a:pPr>
            <a:endParaRPr lang="pt-PT" dirty="0">
              <a:latin typeface="Calibri" panose="020F0502020204030204" pitchFamily="34" charset="0"/>
            </a:endParaRPr>
          </a:p>
          <a:p>
            <a:pPr marL="385763" indent="-385763">
              <a:buAutoNum type="arabicPeriod"/>
            </a:pPr>
            <a:endParaRPr lang="pt-PT" dirty="0">
              <a:latin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A407851-91BE-4BCF-8D23-45227F80A14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7" t="925"/>
          <a:stretch/>
        </p:blipFill>
        <p:spPr>
          <a:xfrm>
            <a:off x="5868144" y="2537184"/>
            <a:ext cx="2418597" cy="315734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67744" y="2263216"/>
            <a:ext cx="172819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000" b="1" dirty="0" err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myself</a:t>
            </a:r>
            <a:endParaRPr lang="pt-PT" sz="30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683568" y="692697"/>
            <a:ext cx="3960440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 smtClean="0">
                <a:solidFill>
                  <a:srgbClr val="005A58"/>
                </a:solidFill>
                <a:latin typeface="Calibri" panose="020F0502020204030204" pitchFamily="34" charset="0"/>
              </a:rPr>
              <a:t>Exercises</a:t>
            </a:r>
            <a:endParaRPr lang="pt-PT" sz="3600" b="1" dirty="0">
              <a:solidFill>
                <a:srgbClr val="005A58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3733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683568" y="1632988"/>
            <a:ext cx="7724076" cy="3263504"/>
          </a:xfrm>
        </p:spPr>
        <p:txBody>
          <a:bodyPr/>
          <a:lstStyle/>
          <a:p>
            <a:pPr marL="0" indent="0">
              <a:buNone/>
            </a:pPr>
            <a:r>
              <a:rPr lang="pt-PT" b="1" dirty="0">
                <a:latin typeface="Calibri" panose="020F0502020204030204" pitchFamily="34" charset="0"/>
              </a:rPr>
              <a:t>2. </a:t>
            </a:r>
            <a:r>
              <a:rPr lang="pt-PT" dirty="0" err="1">
                <a:latin typeface="Calibri" panose="020F0502020204030204" pitchFamily="34" charset="0"/>
              </a:rPr>
              <a:t>We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enjoyed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smtClean="0">
                <a:latin typeface="Calibri" panose="020F0502020204030204" pitchFamily="34" charset="0"/>
              </a:rPr>
              <a:t>___________ </a:t>
            </a:r>
            <a:r>
              <a:rPr lang="pt-PT" dirty="0" err="1">
                <a:latin typeface="Calibri" panose="020F0502020204030204" pitchFamily="34" charset="0"/>
              </a:rPr>
              <a:t>on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the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beach</a:t>
            </a:r>
            <a:r>
              <a:rPr lang="pt-PT" dirty="0">
                <a:latin typeface="Calibri" panose="020F0502020204030204" pitchFamily="34" charset="0"/>
              </a:rPr>
              <a:t> in </a:t>
            </a:r>
            <a:r>
              <a:rPr lang="pt-PT" dirty="0" err="1">
                <a:latin typeface="Calibri" panose="020F0502020204030204" pitchFamily="34" charset="0"/>
              </a:rPr>
              <a:t>the</a:t>
            </a:r>
            <a:r>
              <a:rPr lang="pt-PT" dirty="0">
                <a:latin typeface="Calibri" panose="020F0502020204030204" pitchFamily="34" charset="0"/>
              </a:rPr>
              <a:t> Algarve </a:t>
            </a:r>
            <a:r>
              <a:rPr lang="pt-PT" dirty="0" err="1">
                <a:latin typeface="Calibri" panose="020F0502020204030204" pitchFamily="34" charset="0"/>
              </a:rPr>
              <a:t>last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summer</a:t>
            </a:r>
            <a:r>
              <a:rPr lang="pt-PT" dirty="0" smtClean="0">
                <a:latin typeface="Calibri" panose="020F0502020204030204" pitchFamily="34" charset="0"/>
              </a:rPr>
              <a:t>.</a:t>
            </a:r>
            <a:endParaRPr lang="pt-PT" dirty="0">
              <a:latin typeface="Calibri" panose="020F0502020204030204" pitchFamily="34" charset="0"/>
            </a:endParaRPr>
          </a:p>
          <a:p>
            <a:pPr marL="385763" indent="-385763">
              <a:buAutoNum type="arabicPeriod"/>
            </a:pPr>
            <a:endParaRPr lang="pt-PT" dirty="0">
              <a:latin typeface="Calibri" panose="020F0502020204030204" pitchFamily="34" charset="0"/>
            </a:endParaRPr>
          </a:p>
          <a:p>
            <a:pPr marL="385763" indent="-385763">
              <a:buAutoNum type="arabicPeriod"/>
            </a:pPr>
            <a:endParaRPr lang="pt-PT" dirty="0">
              <a:latin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649630-356C-46BA-8262-F213071A572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78" t="18729" r="1778" b="7023"/>
          <a:stretch/>
        </p:blipFill>
        <p:spPr>
          <a:xfrm>
            <a:off x="5292080" y="2420888"/>
            <a:ext cx="2921243" cy="33786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699792" y="1587452"/>
            <a:ext cx="194421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000" b="1" dirty="0" err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ourselves</a:t>
            </a:r>
            <a:endParaRPr lang="pt-PT" sz="30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683568" y="692697"/>
            <a:ext cx="3960440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>
                <a:solidFill>
                  <a:srgbClr val="005A58"/>
                </a:solidFill>
                <a:latin typeface="Calibri" panose="020F0502020204030204" pitchFamily="34" charset="0"/>
              </a:rPr>
              <a:t>Exercises</a:t>
            </a:r>
            <a:endParaRPr lang="pt-PT" sz="3600" b="1" dirty="0">
              <a:solidFill>
                <a:srgbClr val="005A58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6635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683568" y="1628800"/>
            <a:ext cx="7831782" cy="4548163"/>
          </a:xfrm>
        </p:spPr>
        <p:txBody>
          <a:bodyPr/>
          <a:lstStyle/>
          <a:p>
            <a:pPr marL="0" indent="0">
              <a:buNone/>
            </a:pPr>
            <a:r>
              <a:rPr lang="pt-PT" b="1" dirty="0">
                <a:latin typeface="Calibri" panose="020F0502020204030204" pitchFamily="34" charset="0"/>
              </a:rPr>
              <a:t>3. </a:t>
            </a:r>
            <a:r>
              <a:rPr lang="pt-PT" dirty="0" err="1">
                <a:latin typeface="Calibri" panose="020F0502020204030204" pitchFamily="34" charset="0"/>
              </a:rPr>
              <a:t>Be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careful</a:t>
            </a:r>
            <a:r>
              <a:rPr lang="pt-PT" dirty="0">
                <a:latin typeface="Calibri" panose="020F0502020204030204" pitchFamily="34" charset="0"/>
              </a:rPr>
              <a:t>! </a:t>
            </a:r>
            <a:r>
              <a:rPr lang="pt-PT" dirty="0" err="1">
                <a:latin typeface="Calibri" panose="020F0502020204030204" pitchFamily="34" charset="0"/>
              </a:rPr>
              <a:t>Don’t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hurt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smtClean="0">
                <a:latin typeface="Calibri" panose="020F0502020204030204" pitchFamily="34" charset="0"/>
              </a:rPr>
              <a:t>__________!</a:t>
            </a:r>
            <a:endParaRPr lang="pt-PT" dirty="0">
              <a:latin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BD6022-E5B6-45CC-B92E-0245403E2A6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65" t="1978"/>
          <a:stretch/>
        </p:blipFill>
        <p:spPr>
          <a:xfrm>
            <a:off x="4211960" y="2708920"/>
            <a:ext cx="4051930" cy="267818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036278" y="1595690"/>
            <a:ext cx="16759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000" b="1" dirty="0" err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yourself</a:t>
            </a:r>
            <a:endParaRPr lang="pt-PT" sz="30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683568" y="692697"/>
            <a:ext cx="3960440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>
                <a:solidFill>
                  <a:srgbClr val="005A58"/>
                </a:solidFill>
                <a:latin typeface="Calibri" panose="020F0502020204030204" pitchFamily="34" charset="0"/>
              </a:rPr>
              <a:t>Exercises</a:t>
            </a:r>
            <a:endParaRPr lang="pt-PT" sz="3600" b="1" dirty="0">
              <a:solidFill>
                <a:srgbClr val="005A58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8759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683568" y="1628801"/>
            <a:ext cx="7831782" cy="936104"/>
          </a:xfrm>
        </p:spPr>
        <p:txBody>
          <a:bodyPr/>
          <a:lstStyle/>
          <a:p>
            <a:pPr marL="0" indent="0">
              <a:buNone/>
            </a:pPr>
            <a:r>
              <a:rPr lang="pt-PT" b="1" dirty="0">
                <a:latin typeface="Calibri" panose="020F0502020204030204" pitchFamily="34" charset="0"/>
              </a:rPr>
              <a:t>4. </a:t>
            </a:r>
            <a:r>
              <a:rPr lang="pt-PT" dirty="0" err="1">
                <a:latin typeface="Calibri" panose="020F0502020204030204" pitchFamily="34" charset="0"/>
              </a:rPr>
              <a:t>They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introduced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smtClean="0">
                <a:latin typeface="Calibri" panose="020F0502020204030204" pitchFamily="34" charset="0"/>
              </a:rPr>
              <a:t>_____________ </a:t>
            </a:r>
            <a:r>
              <a:rPr lang="pt-PT" dirty="0">
                <a:latin typeface="Calibri" panose="020F0502020204030204" pitchFamily="34" charset="0"/>
              </a:rPr>
              <a:t>to </a:t>
            </a:r>
            <a:r>
              <a:rPr lang="pt-PT" dirty="0" err="1">
                <a:latin typeface="Calibri" panose="020F0502020204030204" pitchFamily="34" charset="0"/>
              </a:rPr>
              <a:t>the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audience</a:t>
            </a:r>
            <a:r>
              <a:rPr lang="pt-PT" dirty="0" smtClean="0">
                <a:latin typeface="Calibri" panose="020F0502020204030204" pitchFamily="34" charset="0"/>
              </a:rPr>
              <a:t>.</a:t>
            </a:r>
            <a:endParaRPr lang="pt-PT" dirty="0">
              <a:latin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A33DDF-0303-46F0-9339-095793CBE6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97" t="489"/>
          <a:stretch/>
        </p:blipFill>
        <p:spPr>
          <a:xfrm>
            <a:off x="3131840" y="2996952"/>
            <a:ext cx="4901168" cy="263703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347864" y="1591281"/>
            <a:ext cx="21602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000" b="1" dirty="0" err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themselves</a:t>
            </a:r>
            <a:endParaRPr lang="pt-PT" sz="30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683568" y="692697"/>
            <a:ext cx="3960440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>
                <a:solidFill>
                  <a:srgbClr val="005A58"/>
                </a:solidFill>
                <a:latin typeface="Calibri" panose="020F0502020204030204" pitchFamily="34" charset="0"/>
              </a:rPr>
              <a:t>Exercises</a:t>
            </a:r>
            <a:endParaRPr lang="pt-PT" sz="3600" b="1" dirty="0">
              <a:solidFill>
                <a:srgbClr val="005A58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9121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683568" y="1628801"/>
            <a:ext cx="7831782" cy="1224136"/>
          </a:xfrm>
        </p:spPr>
        <p:txBody>
          <a:bodyPr/>
          <a:lstStyle/>
          <a:p>
            <a:pPr marL="0" indent="0">
              <a:buNone/>
            </a:pPr>
            <a:r>
              <a:rPr lang="pt-PT" b="1" dirty="0">
                <a:latin typeface="Calibri" panose="020F0502020204030204" pitchFamily="34" charset="0"/>
              </a:rPr>
              <a:t>5. </a:t>
            </a:r>
            <a:r>
              <a:rPr lang="pt-PT" dirty="0" err="1">
                <a:latin typeface="Calibri" panose="020F0502020204030204" pitchFamily="34" charset="0"/>
              </a:rPr>
              <a:t>She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shoudn’t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blame</a:t>
            </a:r>
            <a:r>
              <a:rPr lang="pt-PT" dirty="0">
                <a:latin typeface="Calibri" panose="020F0502020204030204" pitchFamily="34" charset="0"/>
              </a:rPr>
              <a:t> __________ for </a:t>
            </a:r>
            <a:r>
              <a:rPr lang="pt-PT" dirty="0" err="1">
                <a:latin typeface="Calibri" panose="020F0502020204030204" pitchFamily="34" charset="0"/>
              </a:rPr>
              <a:t>what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happened</a:t>
            </a:r>
            <a:r>
              <a:rPr lang="pt-PT" dirty="0" smtClean="0">
                <a:latin typeface="Calibri" panose="020F0502020204030204" pitchFamily="34" charset="0"/>
              </a:rPr>
              <a:t>.</a:t>
            </a:r>
            <a:endParaRPr lang="pt-PT" dirty="0">
              <a:latin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5D00FA0-8B10-4C6F-AC59-54CFB41E07F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0" t="3196"/>
          <a:stretch/>
        </p:blipFill>
        <p:spPr>
          <a:xfrm>
            <a:off x="4355976" y="3429000"/>
            <a:ext cx="3833911" cy="249302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00082" y="1590300"/>
            <a:ext cx="165618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000" b="1" dirty="0" err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herself</a:t>
            </a:r>
            <a:endParaRPr lang="pt-PT" sz="30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683568" y="692697"/>
            <a:ext cx="3960440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>
                <a:solidFill>
                  <a:srgbClr val="005A58"/>
                </a:solidFill>
                <a:latin typeface="Calibri" panose="020F0502020204030204" pitchFamily="34" charset="0"/>
              </a:rPr>
              <a:t>Exercises</a:t>
            </a:r>
            <a:endParaRPr lang="pt-PT" sz="3600" b="1" dirty="0">
              <a:solidFill>
                <a:srgbClr val="005A58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6503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683568" y="1628801"/>
            <a:ext cx="7831782" cy="1008112"/>
          </a:xfrm>
        </p:spPr>
        <p:txBody>
          <a:bodyPr/>
          <a:lstStyle/>
          <a:p>
            <a:pPr marL="0" indent="0">
              <a:buNone/>
            </a:pPr>
            <a:r>
              <a:rPr lang="pt-PT" b="1" dirty="0">
                <a:latin typeface="Calibri" panose="020F0502020204030204" pitchFamily="34" charset="0"/>
              </a:rPr>
              <a:t>6. </a:t>
            </a:r>
            <a:r>
              <a:rPr lang="pt-PT" dirty="0" err="1">
                <a:latin typeface="Calibri" panose="020F0502020204030204" pitchFamily="34" charset="0"/>
              </a:rPr>
              <a:t>He</a:t>
            </a:r>
            <a:r>
              <a:rPr lang="pt-PT" dirty="0">
                <a:latin typeface="Calibri" panose="020F0502020204030204" pitchFamily="34" charset="0"/>
              </a:rPr>
              <a:t> cut __________ </a:t>
            </a:r>
            <a:r>
              <a:rPr lang="pt-PT" dirty="0" err="1">
                <a:latin typeface="Calibri" panose="020F0502020204030204" pitchFamily="34" charset="0"/>
              </a:rPr>
              <a:t>while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shaving</a:t>
            </a:r>
            <a:r>
              <a:rPr lang="pt-PT" dirty="0" smtClean="0">
                <a:latin typeface="Calibri" panose="020F0502020204030204" pitchFamily="34" charset="0"/>
              </a:rPr>
              <a:t>.</a:t>
            </a:r>
            <a:endParaRPr lang="pt-PT" dirty="0">
              <a:latin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319F11-7DEE-4038-8E88-B88DA0FF95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35" t="2133"/>
          <a:stretch/>
        </p:blipFill>
        <p:spPr>
          <a:xfrm>
            <a:off x="4355976" y="3284984"/>
            <a:ext cx="3811400" cy="251687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044996" y="1592252"/>
            <a:ext cx="165618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000" b="1" dirty="0" err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himself</a:t>
            </a:r>
            <a:endParaRPr lang="pt-PT" sz="30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683568" y="692697"/>
            <a:ext cx="3960440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>
                <a:solidFill>
                  <a:srgbClr val="005A58"/>
                </a:solidFill>
                <a:latin typeface="Calibri" panose="020F0502020204030204" pitchFamily="34" charset="0"/>
              </a:rPr>
              <a:t>Exercises</a:t>
            </a:r>
            <a:endParaRPr lang="pt-PT" sz="3600" b="1" dirty="0">
              <a:solidFill>
                <a:srgbClr val="005A58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0934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FE5B0E88-2514-45CB-8D54-D6CEF07E08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850" y="2390030"/>
            <a:ext cx="7817500" cy="4351338"/>
          </a:xfrm>
        </p:spPr>
        <p:txBody>
          <a:bodyPr/>
          <a:lstStyle/>
          <a:p>
            <a:pPr marL="0" indent="0">
              <a:lnSpc>
                <a:spcPts val="3900"/>
              </a:lnSpc>
              <a:buNone/>
            </a:pPr>
            <a:r>
              <a:rPr lang="pt-PT" dirty="0" err="1">
                <a:latin typeface="Calibri" panose="020F0502020204030204" pitchFamily="34" charset="0"/>
              </a:rPr>
              <a:t>There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is</a:t>
            </a:r>
            <a:r>
              <a:rPr lang="pt-PT" dirty="0">
                <a:latin typeface="Calibri" panose="020F0502020204030204" pitchFamily="34" charset="0"/>
              </a:rPr>
              <a:t> buffet </a:t>
            </a:r>
            <a:r>
              <a:rPr lang="pt-PT" dirty="0" err="1">
                <a:latin typeface="Calibri" panose="020F0502020204030204" pitchFamily="34" charset="0"/>
              </a:rPr>
              <a:t>service</a:t>
            </a:r>
            <a:r>
              <a:rPr lang="pt-PT" dirty="0">
                <a:latin typeface="Calibri" panose="020F0502020204030204" pitchFamily="34" charset="0"/>
              </a:rPr>
              <a:t> in </a:t>
            </a:r>
            <a:r>
              <a:rPr lang="pt-PT" dirty="0" err="1">
                <a:latin typeface="Calibri" panose="020F0502020204030204" pitchFamily="34" charset="0"/>
              </a:rPr>
              <a:t>the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breakfast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room</a:t>
            </a:r>
            <a:r>
              <a:rPr lang="pt-PT" dirty="0">
                <a:latin typeface="Calibri" panose="020F0502020204030204" pitchFamily="34" charset="0"/>
              </a:rPr>
              <a:t>. </a:t>
            </a:r>
            <a:r>
              <a:rPr lang="pt-PT" dirty="0" smtClean="0">
                <a:latin typeface="Calibri" panose="020F0502020204030204" pitchFamily="34" charset="0"/>
              </a:rPr>
              <a:t/>
            </a:r>
            <a:br>
              <a:rPr lang="pt-PT" dirty="0" smtClean="0">
                <a:latin typeface="Calibri" panose="020F0502020204030204" pitchFamily="34" charset="0"/>
              </a:rPr>
            </a:br>
            <a:r>
              <a:rPr lang="pt-PT" dirty="0" err="1" smtClean="0">
                <a:latin typeface="Calibri" panose="020F0502020204030204" pitchFamily="34" charset="0"/>
              </a:rPr>
              <a:t>The</a:t>
            </a:r>
            <a:r>
              <a:rPr lang="pt-PT" dirty="0" smtClean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waitress</a:t>
            </a:r>
            <a:r>
              <a:rPr lang="pt-PT" dirty="0">
                <a:latin typeface="Calibri" panose="020F0502020204030204" pitchFamily="34" charset="0"/>
              </a:rPr>
              <a:t> does </a:t>
            </a:r>
            <a:r>
              <a:rPr lang="pt-PT" dirty="0" err="1">
                <a:latin typeface="Calibri" panose="020F0502020204030204" pitchFamily="34" charset="0"/>
              </a:rPr>
              <a:t>not</a:t>
            </a:r>
            <a:r>
              <a:rPr lang="pt-PT" dirty="0">
                <a:latin typeface="Calibri" panose="020F0502020204030204" pitchFamily="34" charset="0"/>
              </a:rPr>
              <a:t> serve </a:t>
            </a:r>
            <a:r>
              <a:rPr lang="pt-PT" dirty="0" err="1">
                <a:latin typeface="Calibri" panose="020F0502020204030204" pitchFamily="34" charset="0"/>
              </a:rPr>
              <a:t>the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guests</a:t>
            </a:r>
            <a:r>
              <a:rPr lang="pt-PT" dirty="0">
                <a:latin typeface="Calibri" panose="020F0502020204030204" pitchFamily="34" charset="0"/>
              </a:rPr>
              <a:t>. </a:t>
            </a:r>
            <a:r>
              <a:rPr lang="pt-PT" dirty="0" err="1">
                <a:latin typeface="Calibri" panose="020F0502020204030204" pitchFamily="34" charset="0"/>
              </a:rPr>
              <a:t>Please</a:t>
            </a:r>
            <a:r>
              <a:rPr lang="pt-PT" dirty="0">
                <a:latin typeface="Calibri" panose="020F0502020204030204" pitchFamily="34" charset="0"/>
              </a:rPr>
              <a:t> serve ____________. </a:t>
            </a:r>
            <a:r>
              <a:rPr lang="pt-PT" dirty="0" err="1">
                <a:latin typeface="Calibri" panose="020F0502020204030204" pitchFamily="34" charset="0"/>
              </a:rPr>
              <a:t>Help</a:t>
            </a:r>
            <a:r>
              <a:rPr lang="pt-PT" dirty="0">
                <a:latin typeface="Calibri" panose="020F0502020204030204" pitchFamily="34" charset="0"/>
              </a:rPr>
              <a:t> _____________ to as </a:t>
            </a:r>
            <a:r>
              <a:rPr lang="pt-PT" dirty="0" err="1">
                <a:latin typeface="Calibri" panose="020F0502020204030204" pitchFamily="34" charset="0"/>
              </a:rPr>
              <a:t>much</a:t>
            </a:r>
            <a:r>
              <a:rPr lang="pt-PT" dirty="0">
                <a:latin typeface="Calibri" panose="020F0502020204030204" pitchFamily="34" charset="0"/>
              </a:rPr>
              <a:t> as </a:t>
            </a:r>
            <a:r>
              <a:rPr lang="pt-PT" dirty="0" err="1">
                <a:latin typeface="Calibri" panose="020F0502020204030204" pitchFamily="34" charset="0"/>
              </a:rPr>
              <a:t>you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like</a:t>
            </a:r>
            <a:r>
              <a:rPr lang="pt-PT" dirty="0">
                <a:latin typeface="Calibri" panose="020F0502020204030204" pitchFamily="34" charset="0"/>
              </a:rPr>
              <a:t>. </a:t>
            </a:r>
            <a:r>
              <a:rPr lang="pt-PT" dirty="0" err="1">
                <a:latin typeface="Calibri" panose="020F0502020204030204" pitchFamily="34" charset="0"/>
              </a:rPr>
              <a:t>Enjoy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your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breakfast</a:t>
            </a:r>
            <a:r>
              <a:rPr lang="pt-PT" dirty="0" smtClean="0">
                <a:latin typeface="Calibri" panose="020F0502020204030204" pitchFamily="34" charset="0"/>
              </a:rPr>
              <a:t>.</a:t>
            </a:r>
            <a:endParaRPr lang="pt-PT" dirty="0">
              <a:latin typeface="Calibri" panose="020F0502020204030204" pitchFamily="34" charset="0"/>
            </a:endParaRPr>
          </a:p>
          <a:p>
            <a:pPr marL="0" indent="0">
              <a:lnSpc>
                <a:spcPts val="3900"/>
              </a:lnSpc>
              <a:buNone/>
            </a:pPr>
            <a:endParaRPr lang="en-GB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683568" y="692697"/>
            <a:ext cx="7992888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>
                <a:solidFill>
                  <a:srgbClr val="005A58"/>
                </a:solidFill>
                <a:latin typeface="Calibri" panose="020F0502020204030204" pitchFamily="34" charset="0"/>
              </a:rPr>
              <a:t>Exercises</a:t>
            </a:r>
            <a:endParaRPr lang="pt-PT" sz="3600" b="1" dirty="0">
              <a:solidFill>
                <a:srgbClr val="005A58"/>
              </a:solidFill>
              <a:latin typeface="Calibri" panose="020F050202020403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97850" y="1296036"/>
            <a:ext cx="78175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005A58"/>
                </a:solidFill>
                <a:latin typeface="Calibri" panose="020F0502020204030204" pitchFamily="34" charset="0"/>
              </a:rPr>
              <a:t>In the hotel breakfast room. </a:t>
            </a:r>
            <a:r>
              <a:rPr lang="en-US" sz="2800" b="1" dirty="0" smtClean="0">
                <a:solidFill>
                  <a:srgbClr val="005A58"/>
                </a:solidFill>
                <a:latin typeface="Calibri" panose="020F0502020204030204" pitchFamily="34" charset="0"/>
              </a:rPr>
              <a:t/>
            </a:r>
            <a:br>
              <a:rPr lang="en-US" sz="2800" b="1" dirty="0" smtClean="0">
                <a:solidFill>
                  <a:srgbClr val="005A58"/>
                </a:solidFill>
                <a:latin typeface="Calibri" panose="020F0502020204030204" pitchFamily="34" charset="0"/>
              </a:rPr>
            </a:br>
            <a:r>
              <a:rPr lang="en-US" sz="2800" b="1" dirty="0" smtClean="0">
                <a:solidFill>
                  <a:srgbClr val="005A58"/>
                </a:solidFill>
                <a:latin typeface="Calibri" panose="020F0502020204030204" pitchFamily="34" charset="0"/>
              </a:rPr>
              <a:t>Complete </a:t>
            </a:r>
            <a:r>
              <a:rPr lang="en-US" sz="2800" b="1" dirty="0">
                <a:solidFill>
                  <a:srgbClr val="005A58"/>
                </a:solidFill>
                <a:latin typeface="Calibri" panose="020F0502020204030204" pitchFamily="34" charset="0"/>
              </a:rPr>
              <a:t>this notice with plural pronouns.</a:t>
            </a:r>
            <a:endParaRPr lang="pt-PT" sz="2800" b="1" dirty="0">
              <a:solidFill>
                <a:srgbClr val="005A58"/>
              </a:solidFill>
              <a:latin typeface="Calibri" panose="020F05020202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94333" y="3411279"/>
            <a:ext cx="196011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000" b="1" dirty="0" err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yourselves</a:t>
            </a:r>
            <a:endParaRPr lang="pt-PT" sz="30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31994" y="3411279"/>
            <a:ext cx="21602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000" b="1" dirty="0" err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yourselves</a:t>
            </a:r>
            <a:endParaRPr lang="pt-PT" sz="30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3540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7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7892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2_Flow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3565</TotalTime>
  <Words>195</Words>
  <Application>Microsoft Office PowerPoint</Application>
  <PresentationFormat>On-screen Show (4:3)</PresentationFormat>
  <Paragraphs>65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Wingdings 2</vt:lpstr>
      <vt:lpstr>Wingdings</vt:lpstr>
      <vt:lpstr>Verdana</vt:lpstr>
      <vt:lpstr>Calibri</vt:lpstr>
      <vt:lpstr>Constantia</vt:lpstr>
      <vt:lpstr>2_Flow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margarida coelho</dc:creator>
  <cp:lastModifiedBy>Sofia Veiga Barbosa</cp:lastModifiedBy>
  <cp:revision>235</cp:revision>
  <dcterms:created xsi:type="dcterms:W3CDTF">2012-06-11T12:30:49Z</dcterms:created>
  <dcterms:modified xsi:type="dcterms:W3CDTF">2018-05-28T13:47:48Z</dcterms:modified>
</cp:coreProperties>
</file>