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06" r:id="rId1"/>
  </p:sldMasterIdLst>
  <p:notesMasterIdLst>
    <p:notesMasterId r:id="rId16"/>
  </p:notesMasterIdLst>
  <p:sldIdLst>
    <p:sldId id="277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278" r:id="rId15"/>
  </p:sldIdLst>
  <p:sldSz cx="9144000" cy="6858000" type="screen4x3"/>
  <p:notesSz cx="6858000" cy="9144000"/>
  <p:embeddedFontLst>
    <p:embeddedFont>
      <p:font typeface="Wingdings 2" panose="05020102010507070707" pitchFamily="18" charset="2"/>
      <p:regular r:id="rId17"/>
    </p:embeddedFont>
    <p:embeddedFont>
      <p:font typeface="Verdana" panose="020B0604030504040204" pitchFamily="34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onstantia" panose="02030602050306030303" pitchFamily="18" charset="0"/>
      <p:regular r:id="rId26"/>
      <p:bold r:id="rId27"/>
      <p:italic r:id="rId28"/>
      <p:boldItalic r:id="rId29"/>
    </p:embeddedFont>
  </p:embeddedFont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431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009592"/>
    <a:srgbClr val="FEFEFE"/>
    <a:srgbClr val="005A58"/>
    <a:srgbClr val="006666"/>
    <a:srgbClr val="00A8A4"/>
    <a:srgbClr val="E5F3F7"/>
    <a:srgbClr val="F0F8FA"/>
    <a:srgbClr val="009999"/>
    <a:srgbClr val="F6E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974" y="174"/>
      </p:cViewPr>
      <p:guideLst>
        <p:guide orient="horz" pos="2160"/>
        <p:guide pos="2880"/>
        <p:guide pos="431"/>
        <p:guide orient="horz" pos="5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FD9E-87E6-4E7D-B353-9AEE63B25588}" type="datetimeFigureOut">
              <a:rPr lang="pt-PT" smtClean="0"/>
              <a:t>28/05/2018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C66D74-4AD2-4340-A02C-C82BB2195AD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6850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332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C7608E-BEC1-42EC-832D-67B4989CE23F}"/>
              </a:ext>
            </a:extLst>
          </p:cNvPr>
          <p:cNvSpPr txBox="1"/>
          <p:nvPr userDrawn="1"/>
        </p:nvSpPr>
        <p:spPr>
          <a:xfrm>
            <a:off x="334111" y="25460"/>
            <a:ext cx="2325124" cy="523220"/>
          </a:xfrm>
          <a:prstGeom prst="rect">
            <a:avLst/>
          </a:prstGeom>
          <a:noFill/>
          <a:effectLst>
            <a:outerShdw blurRad="25400" algn="ctr" rotWithShape="0">
              <a:schemeClr val="bg1"/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pt-PT" sz="2800" b="1" dirty="0" smtClean="0">
                <a:ln w="10160">
                  <a:noFill/>
                  <a:prstDash val="solid"/>
                </a:ln>
                <a:solidFill>
                  <a:srgbClr val="007774"/>
                </a:solidFill>
                <a:latin typeface="Calibri" panose="020F0502020204030204" pitchFamily="34" charset="0"/>
                <a:ea typeface="Verdana" pitchFamily="34" charset="0"/>
                <a:cs typeface="Verdana" pitchFamily="34" charset="0"/>
              </a:rPr>
              <a:t>SUPERLATIVES</a:t>
            </a:r>
            <a:endParaRPr lang="pt-PT" sz="2400" b="1" dirty="0" smtClean="0">
              <a:ln w="10160">
                <a:noFill/>
                <a:prstDash val="solid"/>
              </a:ln>
              <a:solidFill>
                <a:srgbClr val="007774"/>
              </a:solidFill>
              <a:latin typeface="Calibri" panose="020F0502020204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10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6CED6E-0E18-46A1-85C4-058EC53316BA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28/05/2018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307AAEB-88AC-4D02-B9D6-089AF491561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911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FBE61DB-98C3-4DB9-8C0C-1DF09D10E68C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28/05/2018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8AE52A7-76FC-4E79-8C00-01D8724FB16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769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9151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22" r:id="rId4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16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CDE797-7203-4722-AFB4-A57240D867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2" t="1346" r="-1"/>
          <a:stretch/>
        </p:blipFill>
        <p:spPr>
          <a:xfrm>
            <a:off x="2555776" y="2348879"/>
            <a:ext cx="4057826" cy="2665025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395536" y="1099716"/>
            <a:ext cx="8352928" cy="6731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4000" b="1" dirty="0">
                <a:solidFill>
                  <a:srgbClr val="006666"/>
                </a:solidFill>
              </a:rPr>
              <a:t>Superlatives</a:t>
            </a:r>
          </a:p>
        </p:txBody>
      </p:sp>
    </p:spTree>
    <p:extLst>
      <p:ext uri="{BB962C8B-B14F-4D97-AF65-F5344CB8AC3E}">
        <p14:creationId xmlns:p14="http://schemas.microsoft.com/office/powerpoint/2010/main" val="36872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683568" y="1556792"/>
            <a:ext cx="8011938" cy="1036125"/>
          </a:xfrm>
        </p:spPr>
        <p:txBody>
          <a:bodyPr/>
          <a:lstStyle/>
          <a:p>
            <a:pPr marL="0" indent="0">
              <a:buNone/>
            </a:pPr>
            <a:r>
              <a:rPr lang="pt-PT" dirty="0" err="1">
                <a:latin typeface="Calibri" panose="020F0502020204030204" pitchFamily="34" charset="0"/>
              </a:rPr>
              <a:t>We</a:t>
            </a:r>
            <a:r>
              <a:rPr lang="pt-PT" dirty="0">
                <a:latin typeface="Calibri" panose="020F0502020204030204" pitchFamily="34" charset="0"/>
              </a:rPr>
              <a:t> use </a:t>
            </a:r>
            <a:r>
              <a:rPr lang="pt-PT" b="1" dirty="0">
                <a:latin typeface="Calibri" panose="020F0502020204030204" pitchFamily="34" charset="0"/>
              </a:rPr>
              <a:t>superlative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adjectives</a:t>
            </a:r>
            <a:r>
              <a:rPr lang="pt-PT" dirty="0">
                <a:latin typeface="Calibri" panose="020F0502020204030204" pitchFamily="34" charset="0"/>
              </a:rPr>
              <a:t> to compare </a:t>
            </a:r>
            <a:r>
              <a:rPr lang="pt-PT" dirty="0" err="1">
                <a:latin typeface="Calibri" panose="020F0502020204030204" pitchFamily="34" charset="0"/>
              </a:rPr>
              <a:t>one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person</a:t>
            </a:r>
            <a:r>
              <a:rPr lang="pt-PT" dirty="0">
                <a:latin typeface="Calibri" panose="020F0502020204030204" pitchFamily="34" charset="0"/>
              </a:rPr>
              <a:t>, </a:t>
            </a:r>
            <a:r>
              <a:rPr lang="pt-PT" dirty="0" err="1">
                <a:latin typeface="Calibri" panose="020F0502020204030204" pitchFamily="34" charset="0"/>
              </a:rPr>
              <a:t>thing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or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place</a:t>
            </a:r>
            <a:r>
              <a:rPr lang="pt-PT" dirty="0">
                <a:latin typeface="Calibri" panose="020F0502020204030204" pitchFamily="34" charset="0"/>
              </a:rPr>
              <a:t> to </a:t>
            </a:r>
            <a:r>
              <a:rPr lang="pt-PT" dirty="0" err="1">
                <a:latin typeface="Calibri" panose="020F0502020204030204" pitchFamily="34" charset="0"/>
              </a:rPr>
              <a:t>three</a:t>
            </a:r>
            <a:r>
              <a:rPr lang="pt-PT" dirty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or</a:t>
            </a:r>
            <a:r>
              <a:rPr lang="pt-PT" dirty="0">
                <a:latin typeface="Calibri" panose="020F0502020204030204" pitchFamily="34" charset="0"/>
              </a:rPr>
              <a:t> more</a:t>
            </a:r>
            <a:r>
              <a:rPr lang="pt-PT" dirty="0" smtClean="0">
                <a:latin typeface="Calibri" panose="020F0502020204030204" pitchFamily="34" charset="0"/>
              </a:rPr>
              <a:t>.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C4AC79-88D7-4EA1-98D7-A3BFDD2141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522" t="15024" r="3020" b="9651"/>
          <a:stretch/>
        </p:blipFill>
        <p:spPr>
          <a:xfrm>
            <a:off x="899592" y="4023825"/>
            <a:ext cx="1640327" cy="1620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85824D-2CBA-4E78-BB33-1927BCBF47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985" t="10227" r="2539" b="12205"/>
          <a:stretch/>
        </p:blipFill>
        <p:spPr>
          <a:xfrm>
            <a:off x="3009388" y="3523070"/>
            <a:ext cx="2086264" cy="21210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8A1CD9-0823-496F-B96E-EF06B69D3F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092" t="13291" r="2893" b="12071"/>
          <a:stretch/>
        </p:blipFill>
        <p:spPr>
          <a:xfrm>
            <a:off x="5483105" y="2882855"/>
            <a:ext cx="2779963" cy="27613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Superlatives</a:t>
            </a:r>
          </a:p>
        </p:txBody>
      </p:sp>
    </p:spTree>
    <p:extLst>
      <p:ext uri="{BB962C8B-B14F-4D97-AF65-F5344CB8AC3E}">
        <p14:creationId xmlns:p14="http://schemas.microsoft.com/office/powerpoint/2010/main" val="162358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3094012" y="1556792"/>
            <a:ext cx="3134172" cy="407716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dirty="0" err="1" smtClean="0">
                <a:latin typeface="Calibri" panose="020F0502020204030204" pitchFamily="34" charset="0"/>
              </a:rPr>
              <a:t>the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smallest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dirty="0" err="1" smtClean="0">
                <a:latin typeface="Calibri" panose="020F0502020204030204" pitchFamily="34" charset="0"/>
              </a:rPr>
              <a:t>the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longest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dirty="0" err="1" smtClean="0">
                <a:latin typeface="Calibri" panose="020F0502020204030204" pitchFamily="34" charset="0"/>
              </a:rPr>
              <a:t>the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 smtClean="0">
                <a:latin typeface="Calibri" panose="020F0502020204030204" pitchFamily="34" charset="0"/>
              </a:rPr>
              <a:t>largest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dirty="0" err="1" smtClean="0">
                <a:latin typeface="Calibri" panose="020F0502020204030204" pitchFamily="34" charset="0"/>
              </a:rPr>
              <a:t>the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fattest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dirty="0" err="1" smtClean="0">
                <a:latin typeface="Calibri" panose="020F0502020204030204" pitchFamily="34" charset="0"/>
              </a:rPr>
              <a:t>the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</a:rPr>
              <a:t>hottest</a:t>
            </a:r>
            <a:endParaRPr lang="pt-PT" dirty="0">
              <a:latin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pt-PT" dirty="0" err="1" smtClean="0">
                <a:latin typeface="Calibri" panose="020F0502020204030204" pitchFamily="34" charset="0"/>
              </a:rPr>
              <a:t>the</a:t>
            </a:r>
            <a:r>
              <a:rPr lang="pt-PT" dirty="0" smtClean="0">
                <a:latin typeface="Calibri" panose="020F0502020204030204" pitchFamily="34" charset="0"/>
              </a:rPr>
              <a:t> </a:t>
            </a:r>
            <a:r>
              <a:rPr lang="pt-PT" dirty="0" err="1" smtClean="0">
                <a:latin typeface="Calibri" panose="020F0502020204030204" pitchFamily="34" charset="0"/>
              </a:rPr>
              <a:t>biggest</a:t>
            </a:r>
            <a:endParaRPr lang="pt-PT" dirty="0">
              <a:latin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99A4C8-C980-4EC5-BD33-EFDDBBFC79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9" t="4756"/>
          <a:stretch/>
        </p:blipFill>
        <p:spPr>
          <a:xfrm>
            <a:off x="5004048" y="3519239"/>
            <a:ext cx="3669959" cy="2252075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One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syllable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adjectives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7" name="Seta entalhada para a direita 3"/>
          <p:cNvSpPr/>
          <p:nvPr/>
        </p:nvSpPr>
        <p:spPr>
          <a:xfrm>
            <a:off x="2051720" y="3201158"/>
            <a:ext cx="747215" cy="340163"/>
          </a:xfrm>
          <a:prstGeom prst="notchedRightArrow">
            <a:avLst/>
          </a:prstGeom>
          <a:solidFill>
            <a:srgbClr val="009592"/>
          </a:solidFill>
          <a:ln>
            <a:solidFill>
              <a:srgbClr val="005A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sp>
        <p:nvSpPr>
          <p:cNvPr id="10" name="Rectangle 9"/>
          <p:cNvSpPr/>
          <p:nvPr/>
        </p:nvSpPr>
        <p:spPr>
          <a:xfrm>
            <a:off x="4644008" y="5781457"/>
            <a:ext cx="38263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 err="1">
                <a:latin typeface="Calibri" panose="020F0502020204030204" pitchFamily="34" charset="0"/>
              </a:rPr>
              <a:t>It’s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the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biggest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dog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of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all</a:t>
            </a:r>
            <a:r>
              <a:rPr lang="pt-PT" sz="28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873702" y="1484784"/>
            <a:ext cx="1322034" cy="4077166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5200"/>
              </a:lnSpc>
              <a:buNone/>
            </a:pPr>
            <a:r>
              <a:rPr lang="en-US" dirty="0" smtClean="0">
                <a:latin typeface="Calibri" panose="020F0502020204030204" pitchFamily="34" charset="0"/>
              </a:rPr>
              <a:t>small</a:t>
            </a:r>
          </a:p>
          <a:p>
            <a:pPr marL="0" indent="0">
              <a:lnSpc>
                <a:spcPts val="5200"/>
              </a:lnSpc>
              <a:buNone/>
            </a:pPr>
            <a:r>
              <a:rPr lang="en-US" dirty="0" smtClean="0">
                <a:latin typeface="Calibri" panose="020F0502020204030204" pitchFamily="34" charset="0"/>
              </a:rPr>
              <a:t>long</a:t>
            </a:r>
            <a:r>
              <a:rPr lang="en-US" dirty="0">
                <a:latin typeface="Calibri" panose="020F050202020403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 smtClean="0">
                <a:latin typeface="Calibri" panose="020F0502020204030204" pitchFamily="34" charset="0"/>
              </a:rPr>
              <a:t>large</a:t>
            </a:r>
            <a:r>
              <a:rPr lang="en-US" dirty="0">
                <a:latin typeface="Calibri" panose="020F050202020403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</a:rPr>
              <a:t>fat</a:t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</a:rPr>
              <a:t>hot</a:t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</a:rPr>
              <a:t>big</a:t>
            </a:r>
          </a:p>
        </p:txBody>
      </p:sp>
    </p:spTree>
    <p:extLst>
      <p:ext uri="{BB962C8B-B14F-4D97-AF65-F5344CB8AC3E}">
        <p14:creationId xmlns:p14="http://schemas.microsoft.com/office/powerpoint/2010/main" val="388776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4018EE-8C70-454B-986A-20AFB38FF0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5" t="1930"/>
          <a:stretch/>
        </p:blipFill>
        <p:spPr>
          <a:xfrm>
            <a:off x="5652120" y="1772816"/>
            <a:ext cx="2465520" cy="3658002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Two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syllables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ending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in -y</a:t>
            </a:r>
          </a:p>
        </p:txBody>
      </p:sp>
      <p:sp>
        <p:nvSpPr>
          <p:cNvPr id="8" name="Seta entalhada para a direita 3"/>
          <p:cNvSpPr/>
          <p:nvPr/>
        </p:nvSpPr>
        <p:spPr>
          <a:xfrm>
            <a:off x="2240609" y="3182315"/>
            <a:ext cx="747215" cy="340163"/>
          </a:xfrm>
          <a:prstGeom prst="notchedRightArrow">
            <a:avLst/>
          </a:prstGeom>
          <a:solidFill>
            <a:srgbClr val="009592"/>
          </a:solidFill>
          <a:ln>
            <a:solidFill>
              <a:srgbClr val="005A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sp>
        <p:nvSpPr>
          <p:cNvPr id="9" name="TextBox 8"/>
          <p:cNvSpPr txBox="1"/>
          <p:nvPr/>
        </p:nvSpPr>
        <p:spPr>
          <a:xfrm>
            <a:off x="827584" y="2088138"/>
            <a:ext cx="122413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easy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happy</a:t>
            </a:r>
            <a:endParaRPr lang="en-US" sz="2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hungry</a:t>
            </a:r>
            <a:endParaRPr lang="en-US" sz="2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healthy</a:t>
            </a:r>
            <a:endParaRPr lang="pt-PT" sz="26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3848" y="2086850"/>
            <a:ext cx="266429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the easiest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the happiest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the hungriest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the healthiest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3804736" y="5642442"/>
            <a:ext cx="47277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dirty="0" err="1">
                <a:latin typeface="Calibri" panose="020F0502020204030204" pitchFamily="34" charset="0"/>
              </a:rPr>
              <a:t>He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is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the</a:t>
            </a:r>
            <a:r>
              <a:rPr lang="pt-PT" sz="2800" dirty="0">
                <a:latin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</a:rPr>
              <a:t>healthiest</a:t>
            </a:r>
            <a:r>
              <a:rPr lang="pt-PT" sz="2800" dirty="0">
                <a:latin typeface="Calibri" panose="020F0502020204030204" pitchFamily="34" charset="0"/>
              </a:rPr>
              <a:t> boy I </a:t>
            </a:r>
            <a:r>
              <a:rPr lang="pt-PT" sz="2800" dirty="0" err="1">
                <a:latin typeface="Calibri" panose="020F0502020204030204" pitchFamily="34" charset="0"/>
              </a:rPr>
              <a:t>know</a:t>
            </a:r>
            <a:r>
              <a:rPr lang="pt-PT" sz="2800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865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486B98-F937-4179-B477-FBF4BD1970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62" b="13954"/>
          <a:stretch/>
        </p:blipFill>
        <p:spPr>
          <a:xfrm>
            <a:off x="6300192" y="3424468"/>
            <a:ext cx="2166355" cy="2304256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Two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or</a:t>
            </a:r>
            <a:r>
              <a:rPr lang="pt-PT" sz="3600" b="1" dirty="0">
                <a:solidFill>
                  <a:srgbClr val="005A58"/>
                </a:solidFill>
                <a:latin typeface="Calibri" panose="020F0502020204030204" pitchFamily="34" charset="0"/>
              </a:rPr>
              <a:t> more  </a:t>
            </a:r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syllables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Seta entalhada para a direita 3"/>
          <p:cNvSpPr/>
          <p:nvPr/>
        </p:nvSpPr>
        <p:spPr>
          <a:xfrm>
            <a:off x="2672657" y="3084305"/>
            <a:ext cx="747215" cy="340163"/>
          </a:xfrm>
          <a:prstGeom prst="notchedRightArrow">
            <a:avLst/>
          </a:prstGeom>
          <a:solidFill>
            <a:srgbClr val="009592"/>
          </a:solidFill>
          <a:ln>
            <a:solidFill>
              <a:srgbClr val="005A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sp>
        <p:nvSpPr>
          <p:cNvPr id="9" name="TextBox 8"/>
          <p:cNvSpPr txBox="1"/>
          <p:nvPr/>
        </p:nvSpPr>
        <p:spPr>
          <a:xfrm>
            <a:off x="755576" y="1990128"/>
            <a:ext cx="211204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important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comfortable</a:t>
            </a:r>
            <a:endParaRPr lang="en-US" sz="2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popular</a:t>
            </a:r>
            <a:endParaRPr lang="en-US" sz="26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+mj-lt"/>
              </a:rPr>
              <a:t>famous</a:t>
            </a:r>
            <a:endParaRPr lang="pt-PT" sz="26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5896" y="1988840"/>
            <a:ext cx="331236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the most important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the most comfortable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the most popular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alibri" panose="020F0502020204030204" pitchFamily="34" charset="0"/>
              </a:rPr>
              <a:t>the most famous</a:t>
            </a:r>
          </a:p>
        </p:txBody>
      </p:sp>
      <p:sp>
        <p:nvSpPr>
          <p:cNvPr id="5" name="Rectangle 4"/>
          <p:cNvSpPr/>
          <p:nvPr/>
        </p:nvSpPr>
        <p:spPr>
          <a:xfrm>
            <a:off x="792088" y="5805264"/>
            <a:ext cx="774035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600" dirty="0" err="1">
                <a:latin typeface="Calibri" panose="020F0502020204030204" pitchFamily="34" charset="0"/>
              </a:rPr>
              <a:t>She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is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one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of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most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famous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singers</a:t>
            </a:r>
            <a:r>
              <a:rPr lang="pt-PT" sz="2600" dirty="0">
                <a:latin typeface="Calibri" panose="020F0502020204030204" pitchFamily="34" charset="0"/>
              </a:rPr>
              <a:t> in </a:t>
            </a:r>
            <a:r>
              <a:rPr lang="pt-PT" sz="2600" dirty="0" err="1">
                <a:latin typeface="Calibri" panose="020F0502020204030204" pitchFamily="34" charset="0"/>
              </a:rPr>
              <a:t>the</a:t>
            </a:r>
            <a:r>
              <a:rPr lang="pt-PT" sz="2600" dirty="0">
                <a:latin typeface="Calibri" panose="020F0502020204030204" pitchFamily="34" charset="0"/>
              </a:rPr>
              <a:t> </a:t>
            </a:r>
            <a:r>
              <a:rPr lang="pt-PT" sz="2600" dirty="0" err="1">
                <a:latin typeface="Calibri" panose="020F0502020204030204" pitchFamily="34" charset="0"/>
              </a:rPr>
              <a:t>world</a:t>
            </a:r>
            <a:r>
              <a:rPr lang="pt-PT" sz="2600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4724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C70C47-34F1-4B98-AE8C-65BD8EA0A8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46" t="4952"/>
          <a:stretch/>
        </p:blipFill>
        <p:spPr>
          <a:xfrm>
            <a:off x="6250253" y="3363496"/>
            <a:ext cx="1850139" cy="2764315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3968" y="2514962"/>
            <a:ext cx="18722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funniest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576" y="1340768"/>
            <a:ext cx="73448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en-US" sz="2600" b="1" dirty="0" smtClean="0">
                <a:latin typeface="Calibri" panose="020F0502020204030204" pitchFamily="34" charset="0"/>
              </a:rPr>
              <a:t>Complete </a:t>
            </a:r>
            <a:r>
              <a:rPr lang="en-US" sz="2600" b="1" dirty="0">
                <a:latin typeface="Calibri" panose="020F0502020204030204" pitchFamily="34" charset="0"/>
              </a:rPr>
              <a:t>the sentences with the adjectives in the superlative</a:t>
            </a:r>
            <a:endParaRPr lang="pt-PT" sz="2600" b="1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2536798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5763" indent="-385763">
              <a:buAutoNum type="arabicPeriod"/>
            </a:pPr>
            <a:r>
              <a:rPr lang="en-US" sz="2800" dirty="0">
                <a:latin typeface="Calibri" panose="020F0502020204030204" pitchFamily="34" charset="0"/>
              </a:rPr>
              <a:t>He is </a:t>
            </a:r>
            <a:r>
              <a:rPr lang="en-US" sz="2800" b="1" dirty="0">
                <a:latin typeface="Calibri" panose="020F0502020204030204" pitchFamily="34" charset="0"/>
              </a:rPr>
              <a:t>funny</a:t>
            </a:r>
            <a:r>
              <a:rPr lang="en-US" sz="2800" dirty="0">
                <a:latin typeface="Calibri" panose="020F0502020204030204" pitchFamily="34" charset="0"/>
              </a:rPr>
              <a:t>. He is the __________ actor I know.</a:t>
            </a:r>
          </a:p>
        </p:txBody>
      </p:sp>
    </p:spTree>
    <p:extLst>
      <p:ext uri="{BB962C8B-B14F-4D97-AF65-F5344CB8AC3E}">
        <p14:creationId xmlns:p14="http://schemas.microsoft.com/office/powerpoint/2010/main" val="49588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042584-8AA9-4EAC-AF09-3189ECB5E2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" t="505" r="17020" b="46522"/>
          <a:stretch/>
        </p:blipFill>
        <p:spPr>
          <a:xfrm>
            <a:off x="4067944" y="2829309"/>
            <a:ext cx="4253259" cy="2708731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1844824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dirty="0" smtClean="0">
                <a:latin typeface="Calibri" panose="020F0502020204030204" pitchFamily="34" charset="0"/>
              </a:rPr>
              <a:t>Russia </a:t>
            </a:r>
            <a:r>
              <a:rPr lang="en-US" sz="2800" dirty="0">
                <a:latin typeface="Calibri" panose="020F0502020204030204" pitchFamily="34" charset="0"/>
              </a:rPr>
              <a:t>is a </a:t>
            </a:r>
            <a:r>
              <a:rPr lang="en-US" sz="2800" b="1" dirty="0">
                <a:latin typeface="Calibri" panose="020F0502020204030204" pitchFamily="34" charset="0"/>
              </a:rPr>
              <a:t>big</a:t>
            </a:r>
            <a:r>
              <a:rPr lang="en-US" sz="2800" dirty="0">
                <a:latin typeface="Calibri" panose="020F0502020204030204" pitchFamily="34" charset="0"/>
              </a:rPr>
              <a:t> country. In fact, it is the </a:t>
            </a:r>
            <a:r>
              <a:rPr lang="en-US" sz="2800" dirty="0" smtClean="0">
                <a:latin typeface="Calibri" panose="020F0502020204030204" pitchFamily="34" charset="0"/>
              </a:rPr>
              <a:t>_________ </a:t>
            </a:r>
            <a:r>
              <a:rPr lang="en-US" sz="2800" dirty="0" smtClean="0">
                <a:latin typeface="Calibri" panose="020F0502020204030204" pitchFamily="34" charset="0"/>
              </a:rPr>
              <a:t>country in </a:t>
            </a:r>
            <a:r>
              <a:rPr lang="en-US" sz="2800" dirty="0">
                <a:latin typeface="Calibri" panose="020F0502020204030204" pitchFamily="34" charset="0"/>
              </a:rPr>
              <a:t>the world.			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76256" y="1851223"/>
            <a:ext cx="16561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biggest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42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C0B33BE-006C-4E23-BA5C-E5064D07FB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2" t="3406"/>
          <a:stretch/>
        </p:blipFill>
        <p:spPr>
          <a:xfrm>
            <a:off x="4644008" y="3573016"/>
            <a:ext cx="3693995" cy="2430706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8184" y="1844824"/>
            <a:ext cx="1728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hottest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1844824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2800" dirty="0" smtClean="0">
                <a:latin typeface="Calibri" panose="020F0502020204030204" pitchFamily="34" charset="0"/>
              </a:rPr>
              <a:t>Today </a:t>
            </a:r>
            <a:r>
              <a:rPr lang="en-US" sz="2800" dirty="0">
                <a:latin typeface="Calibri" panose="020F0502020204030204" pitchFamily="34" charset="0"/>
              </a:rPr>
              <a:t>is a </a:t>
            </a:r>
            <a:r>
              <a:rPr lang="en-US" sz="2800" b="1" dirty="0">
                <a:latin typeface="Calibri" panose="020F0502020204030204" pitchFamily="34" charset="0"/>
              </a:rPr>
              <a:t>hot</a:t>
            </a:r>
            <a:r>
              <a:rPr lang="en-US" sz="2800" dirty="0">
                <a:latin typeface="Calibri" panose="020F0502020204030204" pitchFamily="34" charset="0"/>
              </a:rPr>
              <a:t> day. I think it is the __________ day this year.</a:t>
            </a:r>
          </a:p>
        </p:txBody>
      </p:sp>
    </p:spTree>
    <p:extLst>
      <p:ext uri="{BB962C8B-B14F-4D97-AF65-F5344CB8AC3E}">
        <p14:creationId xmlns:p14="http://schemas.microsoft.com/office/powerpoint/2010/main" val="303409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5AF66A-CA73-4B5C-B1EF-FDBAE61FFA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3" t="727" b="2847"/>
          <a:stretch/>
        </p:blipFill>
        <p:spPr>
          <a:xfrm>
            <a:off x="4211960" y="3212976"/>
            <a:ext cx="3987932" cy="2630081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4447" y="1786263"/>
            <a:ext cx="1728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best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1794652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2800" dirty="0" smtClean="0">
                <a:latin typeface="Calibri" panose="020F0502020204030204" pitchFamily="34" charset="0"/>
              </a:rPr>
              <a:t>This </a:t>
            </a:r>
            <a:r>
              <a:rPr lang="en-US" sz="2800" dirty="0">
                <a:latin typeface="Calibri" panose="020F0502020204030204" pitchFamily="34" charset="0"/>
              </a:rPr>
              <a:t>cake is </a:t>
            </a:r>
            <a:r>
              <a:rPr lang="en-US" sz="2800" b="1" dirty="0">
                <a:latin typeface="Calibri" panose="020F0502020204030204" pitchFamily="34" charset="0"/>
              </a:rPr>
              <a:t>good</a:t>
            </a:r>
            <a:r>
              <a:rPr lang="en-US" sz="2800" dirty="0">
                <a:latin typeface="Calibri" panose="020F0502020204030204" pitchFamily="34" charset="0"/>
              </a:rPr>
              <a:t>. It is the __________ in this restaurant.</a:t>
            </a:r>
          </a:p>
        </p:txBody>
      </p:sp>
    </p:spTree>
    <p:extLst>
      <p:ext uri="{BB962C8B-B14F-4D97-AF65-F5344CB8AC3E}">
        <p14:creationId xmlns:p14="http://schemas.microsoft.com/office/powerpoint/2010/main" val="230680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0293B2-BB5D-4462-9EEC-D164162721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0" t="2729"/>
          <a:stretch/>
        </p:blipFill>
        <p:spPr>
          <a:xfrm>
            <a:off x="4716016" y="3717032"/>
            <a:ext cx="3325395" cy="2200066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1700808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en-US" sz="2800" dirty="0" smtClean="0">
                <a:latin typeface="Calibri" panose="020F0502020204030204" pitchFamily="34" charset="0"/>
              </a:rPr>
              <a:t>This </a:t>
            </a:r>
            <a:r>
              <a:rPr lang="en-US" sz="2800" dirty="0">
                <a:latin typeface="Calibri" panose="020F0502020204030204" pitchFamily="34" charset="0"/>
              </a:rPr>
              <a:t>coat is lovely, but it is </a:t>
            </a:r>
            <a:r>
              <a:rPr lang="en-US" sz="2800" b="1" dirty="0">
                <a:latin typeface="Calibri" panose="020F0502020204030204" pitchFamily="34" charset="0"/>
              </a:rPr>
              <a:t>expensive</a:t>
            </a:r>
            <a:r>
              <a:rPr lang="en-US" sz="2800" dirty="0">
                <a:latin typeface="Calibri" panose="020F0502020204030204" pitchFamily="34" charset="0"/>
              </a:rPr>
              <a:t>. I think it is the </a:t>
            </a:r>
            <a:r>
              <a:rPr lang="en-US" sz="2800" dirty="0" smtClean="0">
                <a:latin typeface="Calibri" panose="020F0502020204030204" pitchFamily="34" charset="0"/>
              </a:rPr>
              <a:t>________________ </a:t>
            </a:r>
            <a:r>
              <a:rPr lang="en-US" sz="2800" dirty="0">
                <a:latin typeface="Calibri" panose="020F0502020204030204" pitchFamily="34" charset="0"/>
              </a:rPr>
              <a:t>in the shop.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7704" y="2127289"/>
            <a:ext cx="28803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most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expensive</a:t>
            </a:r>
            <a:endParaRPr lang="pt-PT" sz="30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1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DD5045-7E69-4BC7-809F-BDCC43C08F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9" t="3232"/>
          <a:stretch/>
        </p:blipFill>
        <p:spPr>
          <a:xfrm>
            <a:off x="4283968" y="3284984"/>
            <a:ext cx="4021592" cy="2630513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1700808"/>
            <a:ext cx="8064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sz="2800" dirty="0" smtClean="0">
                <a:latin typeface="Calibri" panose="020F0502020204030204" pitchFamily="34" charset="0"/>
              </a:rPr>
              <a:t>Portugal </a:t>
            </a:r>
            <a:r>
              <a:rPr lang="en-US" sz="2800" dirty="0">
                <a:latin typeface="Calibri" panose="020F0502020204030204" pitchFamily="34" charset="0"/>
              </a:rPr>
              <a:t>is very </a:t>
            </a:r>
            <a:r>
              <a:rPr lang="en-US" sz="2800" b="1" dirty="0">
                <a:latin typeface="Calibri" panose="020F0502020204030204" pitchFamily="34" charset="0"/>
              </a:rPr>
              <a:t>popular</a:t>
            </a:r>
            <a:r>
              <a:rPr lang="en-US" sz="2800" dirty="0">
                <a:latin typeface="Calibri" panose="020F0502020204030204" pitchFamily="34" charset="0"/>
              </a:rPr>
              <a:t>. In fact, it is one of the </a:t>
            </a:r>
            <a:r>
              <a:rPr lang="en-US" sz="2800" dirty="0" smtClean="0">
                <a:latin typeface="Calibri" panose="020F0502020204030204" pitchFamily="34" charset="0"/>
              </a:rPr>
              <a:t>_______________ </a:t>
            </a:r>
            <a:r>
              <a:rPr lang="en-US" sz="2800" dirty="0">
                <a:latin typeface="Calibri" panose="020F0502020204030204" pitchFamily="34" charset="0"/>
              </a:rPr>
              <a:t>tourist destinations.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5088" y="2117820"/>
            <a:ext cx="2664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most</a:t>
            </a:r>
            <a:r>
              <a:rPr lang="pt-PT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popular</a:t>
            </a:r>
          </a:p>
        </p:txBody>
      </p:sp>
    </p:spTree>
    <p:extLst>
      <p:ext uri="{BB962C8B-B14F-4D97-AF65-F5344CB8AC3E}">
        <p14:creationId xmlns:p14="http://schemas.microsoft.com/office/powerpoint/2010/main" val="155122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576" y="1772816"/>
            <a:ext cx="828092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 smtClean="0">
                <a:latin typeface="Calibri" panose="020F0502020204030204" pitchFamily="34" charset="0"/>
              </a:rPr>
              <a:t>1. </a:t>
            </a:r>
            <a:r>
              <a:rPr lang="en-US" sz="2700" dirty="0" smtClean="0">
                <a:latin typeface="Calibri" panose="020F0502020204030204" pitchFamily="34" charset="0"/>
              </a:rPr>
              <a:t>Emily </a:t>
            </a:r>
            <a:r>
              <a:rPr lang="en-US" sz="2700" dirty="0">
                <a:latin typeface="Calibri" panose="020F0502020204030204" pitchFamily="34" charset="0"/>
              </a:rPr>
              <a:t>and Margaret are__________ teachers I know.</a:t>
            </a:r>
          </a:p>
          <a:p>
            <a:r>
              <a:rPr lang="en-US" sz="2700" dirty="0">
                <a:latin typeface="Calibri" panose="020F0502020204030204" pitchFamily="34" charset="0"/>
              </a:rPr>
              <a:t>	a) better than	b) the </a:t>
            </a:r>
            <a:r>
              <a:rPr lang="en-US" sz="2700" dirty="0" smtClean="0">
                <a:latin typeface="Calibri" panose="020F0502020204030204" pitchFamily="34" charset="0"/>
              </a:rPr>
              <a:t>best</a:t>
            </a:r>
            <a:br>
              <a:rPr lang="en-US" sz="2700" dirty="0" smtClean="0">
                <a:latin typeface="Calibri" panose="020F0502020204030204" pitchFamily="34" charset="0"/>
              </a:rPr>
            </a:br>
            <a:endParaRPr lang="en-US" sz="2700" dirty="0">
              <a:latin typeface="Calibri" panose="020F0502020204030204" pitchFamily="34" charset="0"/>
            </a:endParaRPr>
          </a:p>
          <a:p>
            <a:r>
              <a:rPr lang="en-US" sz="2700" b="1" dirty="0">
                <a:latin typeface="Calibri" panose="020F0502020204030204" pitchFamily="34" charset="0"/>
              </a:rPr>
              <a:t>2. </a:t>
            </a:r>
            <a:r>
              <a:rPr lang="en-US" sz="2700" dirty="0">
                <a:latin typeface="Calibri" panose="020F0502020204030204" pitchFamily="34" charset="0"/>
              </a:rPr>
              <a:t>My Internet is _________ than yours.</a:t>
            </a:r>
          </a:p>
          <a:p>
            <a:r>
              <a:rPr lang="en-US" sz="2700" dirty="0">
                <a:latin typeface="Calibri" panose="020F0502020204030204" pitchFamily="34" charset="0"/>
              </a:rPr>
              <a:t>	a) faster		b) the </a:t>
            </a:r>
            <a:r>
              <a:rPr lang="en-US" sz="2700" dirty="0" smtClean="0">
                <a:latin typeface="Calibri" panose="020F0502020204030204" pitchFamily="34" charset="0"/>
              </a:rPr>
              <a:t>fastest</a:t>
            </a:r>
            <a:br>
              <a:rPr lang="en-US" sz="2700" dirty="0" smtClean="0">
                <a:latin typeface="Calibri" panose="020F0502020204030204" pitchFamily="34" charset="0"/>
              </a:rPr>
            </a:br>
            <a:endParaRPr lang="en-US" sz="2700" dirty="0">
              <a:latin typeface="Calibri" panose="020F0502020204030204" pitchFamily="34" charset="0"/>
            </a:endParaRPr>
          </a:p>
          <a:p>
            <a:r>
              <a:rPr lang="en-US" sz="2700" b="1" dirty="0">
                <a:latin typeface="Calibri" panose="020F0502020204030204" pitchFamily="34" charset="0"/>
              </a:rPr>
              <a:t>3. </a:t>
            </a:r>
            <a:r>
              <a:rPr lang="en-US" sz="2700" dirty="0">
                <a:latin typeface="Calibri" panose="020F0502020204030204" pitchFamily="34" charset="0"/>
              </a:rPr>
              <a:t>George is _________ boy in class.</a:t>
            </a:r>
          </a:p>
          <a:p>
            <a:r>
              <a:rPr lang="en-US" sz="2700" dirty="0">
                <a:latin typeface="Calibri" panose="020F0502020204030204" pitchFamily="34" charset="0"/>
              </a:rPr>
              <a:t>	a) the tallest		b) taller </a:t>
            </a:r>
            <a:r>
              <a:rPr lang="en-US" sz="2700" dirty="0" smtClean="0">
                <a:latin typeface="Calibri" panose="020F0502020204030204" pitchFamily="34" charset="0"/>
              </a:rPr>
              <a:t>than</a:t>
            </a:r>
            <a:br>
              <a:rPr lang="en-US" sz="2700" dirty="0" smtClean="0">
                <a:latin typeface="Calibri" panose="020F0502020204030204" pitchFamily="34" charset="0"/>
              </a:rPr>
            </a:br>
            <a:endParaRPr lang="en-US" sz="2700" dirty="0">
              <a:latin typeface="Calibri" panose="020F0502020204030204" pitchFamily="34" charset="0"/>
            </a:endParaRPr>
          </a:p>
          <a:p>
            <a:r>
              <a:rPr lang="en-US" sz="2700" b="1" dirty="0">
                <a:latin typeface="Calibri" panose="020F0502020204030204" pitchFamily="34" charset="0"/>
              </a:rPr>
              <a:t>4. </a:t>
            </a:r>
            <a:r>
              <a:rPr lang="en-US" sz="2700" dirty="0">
                <a:latin typeface="Calibri" panose="020F0502020204030204" pitchFamily="34" charset="0"/>
              </a:rPr>
              <a:t>The blue coat is __________ the green one.</a:t>
            </a:r>
          </a:p>
          <a:p>
            <a:r>
              <a:rPr lang="en-US" sz="2700" dirty="0">
                <a:latin typeface="Calibri" panose="020F0502020204030204" pitchFamily="34" charset="0"/>
              </a:rPr>
              <a:t>	a) more beautiful than	b) the most beautiful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683568" y="692697"/>
            <a:ext cx="6120680" cy="72008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 err="1">
                <a:solidFill>
                  <a:srgbClr val="005A58"/>
                </a:solidFill>
                <a:latin typeface="Calibri" panose="020F0502020204030204" pitchFamily="34" charset="0"/>
              </a:rPr>
              <a:t>Exercises</a:t>
            </a:r>
            <a:endParaRPr lang="pt-PT" sz="3600" b="1" dirty="0">
              <a:solidFill>
                <a:srgbClr val="005A58"/>
              </a:solidFill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5576" y="1196752"/>
            <a:ext cx="734481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lphaUcPeriod" startAt="2"/>
            </a:pPr>
            <a:r>
              <a:rPr lang="en-US" sz="2600" b="1" dirty="0" smtClean="0">
                <a:latin typeface="Calibri" panose="020F0502020204030204" pitchFamily="34" charset="0"/>
              </a:rPr>
              <a:t>Comparative </a:t>
            </a:r>
            <a:r>
              <a:rPr lang="en-US" sz="2600" b="1" dirty="0">
                <a:latin typeface="Calibri" panose="020F0502020204030204" pitchFamily="34" charset="0"/>
              </a:rPr>
              <a:t>or superlative?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9423" y="2242893"/>
            <a:ext cx="1800200" cy="419625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ounded Rectangle 8"/>
          <p:cNvSpPr/>
          <p:nvPr/>
        </p:nvSpPr>
        <p:spPr>
          <a:xfrm>
            <a:off x="1684957" y="3487561"/>
            <a:ext cx="1374875" cy="419625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ounded Rectangle 9"/>
          <p:cNvSpPr/>
          <p:nvPr/>
        </p:nvSpPr>
        <p:spPr>
          <a:xfrm>
            <a:off x="1704664" y="4714911"/>
            <a:ext cx="1931232" cy="419625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ounded Rectangle 10"/>
          <p:cNvSpPr/>
          <p:nvPr/>
        </p:nvSpPr>
        <p:spPr>
          <a:xfrm>
            <a:off x="1704664" y="5958764"/>
            <a:ext cx="3299384" cy="419625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358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789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3555</TotalTime>
  <Words>236</Words>
  <Application>Microsoft Office PowerPoint</Application>
  <PresentationFormat>On-screen Show (4:3)</PresentationFormat>
  <Paragraphs>62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Wingdings 2</vt:lpstr>
      <vt:lpstr>Verdana</vt:lpstr>
      <vt:lpstr>Calibri</vt:lpstr>
      <vt:lpstr>Constantia</vt:lpstr>
      <vt:lpstr>2_Flow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Sofia Veiga Barbosa</cp:lastModifiedBy>
  <cp:revision>230</cp:revision>
  <dcterms:created xsi:type="dcterms:W3CDTF">2012-06-11T12:30:49Z</dcterms:created>
  <dcterms:modified xsi:type="dcterms:W3CDTF">2018-05-28T13:13:16Z</dcterms:modified>
</cp:coreProperties>
</file>