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notesMasterIdLst>
    <p:notesMasterId r:id="rId19"/>
  </p:notesMasterIdLst>
  <p:handoutMasterIdLst>
    <p:handoutMasterId r:id="rId20"/>
  </p:handoutMasterIdLst>
  <p:sldIdLst>
    <p:sldId id="333" r:id="rId3"/>
    <p:sldId id="335" r:id="rId4"/>
    <p:sldId id="344" r:id="rId5"/>
    <p:sldId id="355" r:id="rId6"/>
    <p:sldId id="374" r:id="rId7"/>
    <p:sldId id="381" r:id="rId8"/>
    <p:sldId id="376" r:id="rId9"/>
    <p:sldId id="380" r:id="rId10"/>
    <p:sldId id="382" r:id="rId11"/>
    <p:sldId id="383" r:id="rId12"/>
    <p:sldId id="384" r:id="rId13"/>
    <p:sldId id="386" r:id="rId14"/>
    <p:sldId id="387" r:id="rId15"/>
    <p:sldId id="377" r:id="rId16"/>
    <p:sldId id="385" r:id="rId17"/>
    <p:sldId id="354" r:id="rId18"/>
  </p:sldIdLst>
  <p:sldSz cx="9144000" cy="6858000" type="screen4x3"/>
  <p:notesSz cx="6985000" cy="9271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6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A011"/>
    <a:srgbClr val="0092D2"/>
    <a:srgbClr val="E35200"/>
    <a:srgbClr val="FFFF00"/>
    <a:srgbClr val="D6D400"/>
    <a:srgbClr val="E7E200"/>
    <a:srgbClr val="33CC33"/>
    <a:srgbClr val="E9E7E3"/>
    <a:srgbClr val="D6EEF5"/>
    <a:srgbClr val="BCE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14C7B8-BBD6-46DD-A8E2-E5DA12A55A9D}" v="25" dt="2020-11-12T10:11:43.6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0" autoAdjust="0"/>
    <p:restoredTop sz="94694"/>
  </p:normalViewPr>
  <p:slideViewPr>
    <p:cSldViewPr>
      <p:cViewPr varScale="1">
        <p:scale>
          <a:sx n="154" d="100"/>
          <a:sy n="154" d="100"/>
        </p:scale>
        <p:origin x="1950" y="132"/>
      </p:cViewPr>
      <p:guideLst>
        <p:guide orient="horz" pos="436"/>
        <p:guide pos="65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3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a Cunha" userId="b675e660b1f29476" providerId="LiveId" clId="{71D03010-10C4-49CA-8C03-4EABE9EBC898}"/>
    <pc:docChg chg="modSld">
      <pc:chgData name="Mariana Cunha" userId="b675e660b1f29476" providerId="LiveId" clId="{71D03010-10C4-49CA-8C03-4EABE9EBC898}" dt="2020-11-11T12:37:05.268" v="4" actId="20577"/>
      <pc:docMkLst>
        <pc:docMk/>
      </pc:docMkLst>
      <pc:sldChg chg="modSp">
        <pc:chgData name="Mariana Cunha" userId="b675e660b1f29476" providerId="LiveId" clId="{71D03010-10C4-49CA-8C03-4EABE9EBC898}" dt="2020-11-11T12:37:05.268" v="4" actId="20577"/>
        <pc:sldMkLst>
          <pc:docMk/>
          <pc:sldMk cId="2359647880" sldId="386"/>
        </pc:sldMkLst>
        <pc:spChg chg="mod">
          <ac:chgData name="Mariana Cunha" userId="b675e660b1f29476" providerId="LiveId" clId="{71D03010-10C4-49CA-8C03-4EABE9EBC898}" dt="2020-11-11T12:37:05.268" v="4" actId="20577"/>
          <ac:spMkLst>
            <pc:docMk/>
            <pc:sldMk cId="2359647880" sldId="386"/>
            <ac:spMk id="3" creationId="{733C3E01-FBB6-4CE1-B639-04E2C2EC5EB5}"/>
          </ac:spMkLst>
        </pc:spChg>
      </pc:sldChg>
    </pc:docChg>
  </pc:docChgLst>
  <pc:docChgLst>
    <pc:chgData name="Pedro Carreira" userId="7c423f2a-05bd-4d7e-9c04-1273b06e625b" providerId="ADAL" clId="{8F14C7B8-BBD6-46DD-A8E2-E5DA12A55A9D}"/>
    <pc:docChg chg="modSld">
      <pc:chgData name="Pedro Carreira" userId="7c423f2a-05bd-4d7e-9c04-1273b06e625b" providerId="ADAL" clId="{8F14C7B8-BBD6-46DD-A8E2-E5DA12A55A9D}" dt="2020-11-12T10:13:43.358" v="42" actId="20577"/>
      <pc:docMkLst>
        <pc:docMk/>
      </pc:docMkLst>
      <pc:sldChg chg="modSp">
        <pc:chgData name="Pedro Carreira" userId="7c423f2a-05bd-4d7e-9c04-1273b06e625b" providerId="ADAL" clId="{8F14C7B8-BBD6-46DD-A8E2-E5DA12A55A9D}" dt="2020-11-12T10:11:43.637" v="24" actId="113"/>
        <pc:sldMkLst>
          <pc:docMk/>
          <pc:sldMk cId="1385449206" sldId="344"/>
        </pc:sldMkLst>
        <pc:spChg chg="mod">
          <ac:chgData name="Pedro Carreira" userId="7c423f2a-05bd-4d7e-9c04-1273b06e625b" providerId="ADAL" clId="{8F14C7B8-BBD6-46DD-A8E2-E5DA12A55A9D}" dt="2020-11-12T10:11:43.637" v="24" actId="113"/>
          <ac:spMkLst>
            <pc:docMk/>
            <pc:sldMk cId="1385449206" sldId="344"/>
            <ac:spMk id="6" creationId="{1F5AC757-5C1A-4E4D-95C1-15FF28590440}"/>
          </ac:spMkLst>
        </pc:spChg>
      </pc:sldChg>
      <pc:sldChg chg="modSp mod">
        <pc:chgData name="Pedro Carreira" userId="7c423f2a-05bd-4d7e-9c04-1273b06e625b" providerId="ADAL" clId="{8F14C7B8-BBD6-46DD-A8E2-E5DA12A55A9D}" dt="2020-11-12T10:12:25.126" v="30" actId="113"/>
        <pc:sldMkLst>
          <pc:docMk/>
          <pc:sldMk cId="626134967" sldId="355"/>
        </pc:sldMkLst>
        <pc:spChg chg="mod">
          <ac:chgData name="Pedro Carreira" userId="7c423f2a-05bd-4d7e-9c04-1273b06e625b" providerId="ADAL" clId="{8F14C7B8-BBD6-46DD-A8E2-E5DA12A55A9D}" dt="2020-11-12T10:12:25.126" v="30" actId="113"/>
          <ac:spMkLst>
            <pc:docMk/>
            <pc:sldMk cId="626134967" sldId="355"/>
            <ac:spMk id="4" creationId="{6607E72A-AA96-45B2-8E76-E05372CFA371}"/>
          </ac:spMkLst>
        </pc:spChg>
      </pc:sldChg>
      <pc:sldChg chg="modSp mod">
        <pc:chgData name="Pedro Carreira" userId="7c423f2a-05bd-4d7e-9c04-1273b06e625b" providerId="ADAL" clId="{8F14C7B8-BBD6-46DD-A8E2-E5DA12A55A9D}" dt="2020-11-12T10:12:38.659" v="32" actId="113"/>
        <pc:sldMkLst>
          <pc:docMk/>
          <pc:sldMk cId="88975499" sldId="374"/>
        </pc:sldMkLst>
        <pc:spChg chg="mod">
          <ac:chgData name="Pedro Carreira" userId="7c423f2a-05bd-4d7e-9c04-1273b06e625b" providerId="ADAL" clId="{8F14C7B8-BBD6-46DD-A8E2-E5DA12A55A9D}" dt="2020-11-12T10:12:38.659" v="32" actId="113"/>
          <ac:spMkLst>
            <pc:docMk/>
            <pc:sldMk cId="88975499" sldId="374"/>
            <ac:spMk id="4" creationId="{1D88A1AF-3A3B-47D1-A729-1D17A92ECE80}"/>
          </ac:spMkLst>
        </pc:spChg>
      </pc:sldChg>
      <pc:sldChg chg="modSp mod">
        <pc:chgData name="Pedro Carreira" userId="7c423f2a-05bd-4d7e-9c04-1273b06e625b" providerId="ADAL" clId="{8F14C7B8-BBD6-46DD-A8E2-E5DA12A55A9D}" dt="2020-11-12T10:13:37.876" v="39" actId="20577"/>
        <pc:sldMkLst>
          <pc:docMk/>
          <pc:sldMk cId="3542289502" sldId="377"/>
        </pc:sldMkLst>
        <pc:spChg chg="mod">
          <ac:chgData name="Pedro Carreira" userId="7c423f2a-05bd-4d7e-9c04-1273b06e625b" providerId="ADAL" clId="{8F14C7B8-BBD6-46DD-A8E2-E5DA12A55A9D}" dt="2020-11-12T10:13:37.876" v="39" actId="20577"/>
          <ac:spMkLst>
            <pc:docMk/>
            <pc:sldMk cId="3542289502" sldId="377"/>
            <ac:spMk id="4" creationId="{4E04F460-07D9-4B5C-875C-C1F94ACBA657}"/>
          </ac:spMkLst>
        </pc:spChg>
      </pc:sldChg>
      <pc:sldChg chg="modSp mod">
        <pc:chgData name="Pedro Carreira" userId="7c423f2a-05bd-4d7e-9c04-1273b06e625b" providerId="ADAL" clId="{8F14C7B8-BBD6-46DD-A8E2-E5DA12A55A9D}" dt="2020-11-12T10:13:10.542" v="34" actId="207"/>
        <pc:sldMkLst>
          <pc:docMk/>
          <pc:sldMk cId="3639748013" sldId="383"/>
        </pc:sldMkLst>
        <pc:spChg chg="mod">
          <ac:chgData name="Pedro Carreira" userId="7c423f2a-05bd-4d7e-9c04-1273b06e625b" providerId="ADAL" clId="{8F14C7B8-BBD6-46DD-A8E2-E5DA12A55A9D}" dt="2020-11-12T10:13:10.542" v="34" actId="207"/>
          <ac:spMkLst>
            <pc:docMk/>
            <pc:sldMk cId="3639748013" sldId="383"/>
            <ac:spMk id="3" creationId="{733C3E01-FBB6-4CE1-B639-04E2C2EC5EB5}"/>
          </ac:spMkLst>
        </pc:spChg>
      </pc:sldChg>
      <pc:sldChg chg="modSp mod">
        <pc:chgData name="Pedro Carreira" userId="7c423f2a-05bd-4d7e-9c04-1273b06e625b" providerId="ADAL" clId="{8F14C7B8-BBD6-46DD-A8E2-E5DA12A55A9D}" dt="2020-11-12T10:13:43.358" v="42" actId="20577"/>
        <pc:sldMkLst>
          <pc:docMk/>
          <pc:sldMk cId="208805824" sldId="385"/>
        </pc:sldMkLst>
        <pc:spChg chg="mod">
          <ac:chgData name="Pedro Carreira" userId="7c423f2a-05bd-4d7e-9c04-1273b06e625b" providerId="ADAL" clId="{8F14C7B8-BBD6-46DD-A8E2-E5DA12A55A9D}" dt="2020-11-12T10:13:43.358" v="42" actId="20577"/>
          <ac:spMkLst>
            <pc:docMk/>
            <pc:sldMk cId="208805824" sldId="385"/>
            <ac:spMk id="4" creationId="{4E04F460-07D9-4B5C-875C-C1F94ACBA657}"/>
          </ac:spMkLst>
        </pc:spChg>
      </pc:sldChg>
      <pc:sldChg chg="modSp mod">
        <pc:chgData name="Pedro Carreira" userId="7c423f2a-05bd-4d7e-9c04-1273b06e625b" providerId="ADAL" clId="{8F14C7B8-BBD6-46DD-A8E2-E5DA12A55A9D}" dt="2020-11-12T10:13:21.740" v="35" actId="20577"/>
        <pc:sldMkLst>
          <pc:docMk/>
          <pc:sldMk cId="2359647880" sldId="386"/>
        </pc:sldMkLst>
        <pc:spChg chg="mod">
          <ac:chgData name="Pedro Carreira" userId="7c423f2a-05bd-4d7e-9c04-1273b06e625b" providerId="ADAL" clId="{8F14C7B8-BBD6-46DD-A8E2-E5DA12A55A9D}" dt="2020-11-12T10:13:21.740" v="35" actId="20577"/>
          <ac:spMkLst>
            <pc:docMk/>
            <pc:sldMk cId="2359647880" sldId="386"/>
            <ac:spMk id="3" creationId="{733C3E01-FBB6-4CE1-B639-04E2C2EC5EB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27042" cy="463046"/>
          </a:xfrm>
          <a:prstGeom prst="rect">
            <a:avLst/>
          </a:prstGeom>
        </p:spPr>
        <p:txBody>
          <a:bodyPr vert="horz" lIns="88088" tIns="44043" rIns="88088" bIns="44043" rtlCol="0"/>
          <a:lstStyle>
            <a:lvl1pPr algn="l">
              <a:defRPr sz="11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398" y="2"/>
            <a:ext cx="3027042" cy="463046"/>
          </a:xfrm>
          <a:prstGeom prst="rect">
            <a:avLst/>
          </a:prstGeom>
        </p:spPr>
        <p:txBody>
          <a:bodyPr vert="horz" lIns="88088" tIns="44043" rIns="88088" bIns="44043" rtlCol="0"/>
          <a:lstStyle>
            <a:lvl1pPr algn="r">
              <a:defRPr sz="1100"/>
            </a:lvl1pPr>
          </a:lstStyle>
          <a:p>
            <a:fld id="{E35C4B8A-975E-41FD-BD24-DE142DB6963A}" type="datetimeFigureOut">
              <a:rPr lang="pt-PT" smtClean="0"/>
              <a:pPr/>
              <a:t>12/11/2020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6517"/>
            <a:ext cx="3027042" cy="463046"/>
          </a:xfrm>
          <a:prstGeom prst="rect">
            <a:avLst/>
          </a:prstGeom>
        </p:spPr>
        <p:txBody>
          <a:bodyPr vert="horz" lIns="88088" tIns="44043" rIns="88088" bIns="44043" rtlCol="0" anchor="b"/>
          <a:lstStyle>
            <a:lvl1pPr algn="l">
              <a:defRPr sz="11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398" y="8806517"/>
            <a:ext cx="3027042" cy="463046"/>
          </a:xfrm>
          <a:prstGeom prst="rect">
            <a:avLst/>
          </a:prstGeom>
        </p:spPr>
        <p:txBody>
          <a:bodyPr vert="horz" lIns="88088" tIns="44043" rIns="88088" bIns="44043" rtlCol="0" anchor="b"/>
          <a:lstStyle>
            <a:lvl1pPr algn="r">
              <a:defRPr sz="1100"/>
            </a:lvl1pPr>
          </a:lstStyle>
          <a:p>
            <a:fld id="{2BCD8590-E6F1-43C8-B8DD-F018DF641A76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313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26833" cy="463550"/>
          </a:xfrm>
          <a:prstGeom prst="rect">
            <a:avLst/>
          </a:prstGeom>
        </p:spPr>
        <p:txBody>
          <a:bodyPr vert="horz" lIns="95417" tIns="47708" rIns="95417" bIns="47708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1" y="1"/>
            <a:ext cx="3026833" cy="463550"/>
          </a:xfrm>
          <a:prstGeom prst="rect">
            <a:avLst/>
          </a:prstGeom>
        </p:spPr>
        <p:txBody>
          <a:bodyPr vert="horz" lIns="95417" tIns="47708" rIns="95417" bIns="47708" rtlCol="0"/>
          <a:lstStyle>
            <a:lvl1pPr algn="r">
              <a:defRPr sz="1200"/>
            </a:lvl1pPr>
          </a:lstStyle>
          <a:p>
            <a:fld id="{8B1FF3B2-96D7-4458-9FC8-7562A44B0A74}" type="datetimeFigureOut">
              <a:rPr lang="pt-PT" smtClean="0"/>
              <a:pPr/>
              <a:t>12/11/2020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475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17" tIns="47708" rIns="95417" bIns="47708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vert="horz" lIns="95417" tIns="47708" rIns="95417" bIns="4770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842"/>
            <a:ext cx="3026833" cy="463550"/>
          </a:xfrm>
          <a:prstGeom prst="rect">
            <a:avLst/>
          </a:prstGeom>
        </p:spPr>
        <p:txBody>
          <a:bodyPr vert="horz" lIns="95417" tIns="47708" rIns="95417" bIns="47708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1" y="8805842"/>
            <a:ext cx="3026833" cy="463550"/>
          </a:xfrm>
          <a:prstGeom prst="rect">
            <a:avLst/>
          </a:prstGeom>
        </p:spPr>
        <p:txBody>
          <a:bodyPr vert="horz" lIns="95417" tIns="47708" rIns="95417" bIns="47708" rtlCol="0" anchor="b"/>
          <a:lstStyle>
            <a:lvl1pPr algn="r">
              <a:defRPr sz="1200"/>
            </a:lvl1pPr>
          </a:lstStyle>
          <a:p>
            <a:fld id="{64B049E7-EAD3-45F4-869D-C79C6D5F748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4124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192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530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06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77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773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689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14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561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101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300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82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072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11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553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9158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8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1904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139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88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725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11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013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027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5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18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137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F3C0D3-7926-44FC-B06A-E18154E36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2060848"/>
            <a:ext cx="2290805" cy="38671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12125A-B920-4782-B1AE-BD3343C5DDCF}"/>
              </a:ext>
            </a:extLst>
          </p:cNvPr>
          <p:cNvSpPr txBox="1"/>
          <p:nvPr/>
        </p:nvSpPr>
        <p:spPr>
          <a:xfrm>
            <a:off x="3203848" y="1916832"/>
            <a:ext cx="492949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EFA011"/>
                </a:solidFill>
              </a:rPr>
              <a:t>UNIT 2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</a:rPr>
              <a:t>CORRECTION OF THE TEST </a:t>
            </a:r>
          </a:p>
        </p:txBody>
      </p:sp>
    </p:spTree>
    <p:extLst>
      <p:ext uri="{BB962C8B-B14F-4D97-AF65-F5344CB8AC3E}">
        <p14:creationId xmlns:p14="http://schemas.microsoft.com/office/powerpoint/2010/main" val="251722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891CC6-E7E0-46F2-A364-4DAEEED7A737}"/>
              </a:ext>
            </a:extLst>
          </p:cNvPr>
          <p:cNvSpPr txBox="1"/>
          <p:nvPr/>
        </p:nvSpPr>
        <p:spPr>
          <a:xfrm>
            <a:off x="539552" y="908720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LISTENING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AC757-5C1A-4E4D-95C1-15FF28590440}"/>
              </a:ext>
            </a:extLst>
          </p:cNvPr>
          <p:cNvSpPr txBox="1"/>
          <p:nvPr/>
        </p:nvSpPr>
        <p:spPr>
          <a:xfrm>
            <a:off x="899592" y="1686574"/>
            <a:ext cx="7272808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800" b="1" dirty="0"/>
              <a:t>Exercise </a:t>
            </a:r>
            <a:r>
              <a:rPr lang="en-GB" sz="2800" b="1" dirty="0">
                <a:solidFill>
                  <a:srgbClr val="FF9933"/>
                </a:solidFill>
              </a:rPr>
              <a:t>1</a:t>
            </a:r>
            <a:r>
              <a:rPr lang="en-GB" sz="2800" b="1" dirty="0"/>
              <a:t>:</a:t>
            </a:r>
            <a:r>
              <a:rPr lang="en-GB" sz="2800" b="1" dirty="0">
                <a:solidFill>
                  <a:schemeClr val="accent6"/>
                </a:solidFill>
              </a:rPr>
              <a:t> </a:t>
            </a:r>
            <a:r>
              <a:rPr lang="en-GB" sz="2800" b="1" dirty="0"/>
              <a:t>Listen and match the names to the school clubs</a:t>
            </a:r>
            <a:r>
              <a:rPr lang="en-US" sz="2800" b="1" dirty="0"/>
              <a:t>.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en-US" sz="2800" dirty="0"/>
              <a:t>Ken – robotics club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 </a:t>
            </a:r>
            <a:r>
              <a:rPr lang="en-US" sz="2800" dirty="0"/>
              <a:t>Sandy – photography club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 </a:t>
            </a:r>
            <a:r>
              <a:rPr lang="en-US" sz="2800" dirty="0"/>
              <a:t>Thomas – drama club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d. </a:t>
            </a:r>
            <a:r>
              <a:rPr lang="en-US" sz="2800" dirty="0"/>
              <a:t>Anna – environmental club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e. </a:t>
            </a:r>
            <a:r>
              <a:rPr lang="en-US" sz="2800" dirty="0"/>
              <a:t>Philip – choir</a:t>
            </a: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474807E1-CF1C-49BC-8D42-A5180A525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44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B74DD5-A44B-4A5B-A4E9-102F849F8F0B}"/>
              </a:ext>
            </a:extLst>
          </p:cNvPr>
          <p:cNvSpPr txBox="1"/>
          <p:nvPr/>
        </p:nvSpPr>
        <p:spPr>
          <a:xfrm>
            <a:off x="467544" y="908720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LISTENING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07E72A-AA96-45B2-8E76-E05372CFA371}"/>
              </a:ext>
            </a:extLst>
          </p:cNvPr>
          <p:cNvSpPr txBox="1"/>
          <p:nvPr/>
        </p:nvSpPr>
        <p:spPr>
          <a:xfrm>
            <a:off x="467544" y="1772816"/>
            <a:ext cx="8064896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800" b="1" dirty="0"/>
              <a:t>Exercise </a:t>
            </a:r>
            <a:r>
              <a:rPr lang="en-GB" sz="2800" b="1" dirty="0">
                <a:solidFill>
                  <a:srgbClr val="FF9933"/>
                </a:solidFill>
              </a:rPr>
              <a:t>2</a:t>
            </a:r>
            <a:r>
              <a:rPr lang="en-GB" sz="2800" b="1" dirty="0"/>
              <a:t>:</a:t>
            </a:r>
            <a:r>
              <a:rPr lang="en-US" sz="2800" b="1" dirty="0"/>
              <a:t>Listen to the dialogue </a:t>
            </a:r>
            <a:r>
              <a:rPr lang="pt-PT" sz="2800" b="1" dirty="0" err="1"/>
              <a:t>and</a:t>
            </a:r>
            <a:r>
              <a:rPr lang="pt-PT" sz="2800" b="1" dirty="0"/>
              <a:t> </a:t>
            </a:r>
            <a:r>
              <a:rPr lang="pt-PT" sz="2800" b="1" dirty="0" err="1"/>
              <a:t>Write</a:t>
            </a:r>
            <a:r>
              <a:rPr lang="pt-PT" sz="2800" b="1" dirty="0"/>
              <a:t> TRUE (T) </a:t>
            </a:r>
            <a:r>
              <a:rPr lang="pt-PT" sz="2800" b="1" dirty="0" err="1"/>
              <a:t>or</a:t>
            </a:r>
            <a:r>
              <a:rPr lang="pt-PT" sz="2800" b="1" dirty="0"/>
              <a:t> FALSE (F).</a:t>
            </a:r>
            <a:endParaRPr lang="en-GB" sz="2800" b="1" dirty="0">
              <a:solidFill>
                <a:schemeClr val="accent6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en-US" sz="2800" dirty="0"/>
              <a:t>False</a:t>
            </a:r>
            <a:r>
              <a:rPr lang="en-US" sz="2800" dirty="0">
                <a:solidFill>
                  <a:srgbClr val="EFA011"/>
                </a:solidFill>
              </a:rPr>
              <a:t> </a:t>
            </a:r>
            <a:r>
              <a:rPr lang="en-US" sz="2800" dirty="0"/>
              <a:t>(F)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 </a:t>
            </a:r>
            <a:r>
              <a:rPr lang="en-US" sz="2800" dirty="0"/>
              <a:t>True (T)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 </a:t>
            </a:r>
            <a:r>
              <a:rPr lang="en-US" sz="2800" dirty="0"/>
              <a:t>True (T)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d. </a:t>
            </a:r>
            <a:r>
              <a:rPr lang="en-US" sz="2800" dirty="0"/>
              <a:t>False (F)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e. </a:t>
            </a:r>
            <a:r>
              <a:rPr lang="en-US" sz="2800" dirty="0"/>
              <a:t>True (T)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D9A8AC-5237-40AB-B0B5-2B9354EF7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13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D6C27182-4085-4A8B-BA32-21189AF87001}"/>
              </a:ext>
            </a:extLst>
          </p:cNvPr>
          <p:cNvSpPr txBox="1"/>
          <p:nvPr/>
        </p:nvSpPr>
        <p:spPr>
          <a:xfrm>
            <a:off x="467544" y="908720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READING</a:t>
            </a: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36E7AFC1-7FF8-411D-A22E-64F0899EDB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88A1AF-3A3B-47D1-A729-1D17A92ECE80}"/>
              </a:ext>
            </a:extLst>
          </p:cNvPr>
          <p:cNvSpPr txBox="1"/>
          <p:nvPr/>
        </p:nvSpPr>
        <p:spPr>
          <a:xfrm>
            <a:off x="467544" y="1616606"/>
            <a:ext cx="777686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800" b="1" dirty="0"/>
              <a:t>Exercise</a:t>
            </a:r>
            <a:r>
              <a:rPr lang="en-US" sz="2800" b="1" dirty="0">
                <a:solidFill>
                  <a:srgbClr val="EFA011"/>
                </a:solidFill>
              </a:rPr>
              <a:t> 1</a:t>
            </a:r>
            <a:r>
              <a:rPr lang="en-US" sz="2800" b="1" dirty="0"/>
              <a:t>:</a:t>
            </a:r>
            <a:r>
              <a:rPr lang="en-US" sz="2800" b="1" dirty="0">
                <a:solidFill>
                  <a:srgbClr val="EFA011"/>
                </a:solidFill>
              </a:rPr>
              <a:t> </a:t>
            </a:r>
            <a:r>
              <a:rPr lang="pt-PT" sz="2800" b="1" dirty="0"/>
              <a:t>Complete </a:t>
            </a:r>
            <a:r>
              <a:rPr lang="pt-PT" sz="2800" b="1" dirty="0" err="1"/>
              <a:t>the</a:t>
            </a:r>
            <a:r>
              <a:rPr lang="pt-PT" sz="2800" b="1" dirty="0"/>
              <a:t> gaps </a:t>
            </a:r>
            <a:r>
              <a:rPr lang="pt-PT" sz="2800" b="1" dirty="0" err="1"/>
              <a:t>with</a:t>
            </a:r>
            <a:r>
              <a:rPr lang="pt-PT" sz="2800" b="1" dirty="0"/>
              <a:t> ONE </a:t>
            </a:r>
            <a:r>
              <a:rPr lang="pt-PT" sz="2800" b="1" dirty="0" err="1"/>
              <a:t>word</a:t>
            </a:r>
            <a:r>
              <a:rPr lang="pt-PT" sz="2800" b="1" dirty="0"/>
              <a:t>.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en-US" sz="2800" dirty="0"/>
              <a:t>English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</a:t>
            </a:r>
            <a:r>
              <a:rPr lang="en-US" sz="2800" b="1" dirty="0"/>
              <a:t> </a:t>
            </a:r>
            <a:r>
              <a:rPr lang="en-US" sz="2800" dirty="0"/>
              <a:t>traditional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 </a:t>
            </a:r>
            <a:r>
              <a:rPr lang="en-US" sz="2800" dirty="0"/>
              <a:t>main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d. </a:t>
            </a:r>
            <a:r>
              <a:rPr lang="en-US" sz="2800" dirty="0"/>
              <a:t>history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e. </a:t>
            </a:r>
            <a:r>
              <a:rPr lang="en-US" sz="2800" dirty="0"/>
              <a:t>morning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f. </a:t>
            </a:r>
            <a:r>
              <a:rPr lang="en-US" sz="2800" dirty="0"/>
              <a:t>basketball</a:t>
            </a:r>
          </a:p>
        </p:txBody>
      </p:sp>
    </p:spTree>
    <p:extLst>
      <p:ext uri="{BB962C8B-B14F-4D97-AF65-F5344CB8AC3E}">
        <p14:creationId xmlns:p14="http://schemas.microsoft.com/office/powerpoint/2010/main" val="8897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B9C2FC6-FFB0-4ADF-999F-A87158798717}"/>
              </a:ext>
            </a:extLst>
          </p:cNvPr>
          <p:cNvSpPr txBox="1"/>
          <p:nvPr/>
        </p:nvSpPr>
        <p:spPr>
          <a:xfrm>
            <a:off x="467544" y="908720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READING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0041628F-0DE8-4AE0-BE9B-CA74E4734239}"/>
              </a:ext>
            </a:extLst>
          </p:cNvPr>
          <p:cNvSpPr txBox="1"/>
          <p:nvPr/>
        </p:nvSpPr>
        <p:spPr>
          <a:xfrm>
            <a:off x="467544" y="1916832"/>
            <a:ext cx="813690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800" b="1" dirty="0"/>
              <a:t>Exercise</a:t>
            </a:r>
            <a:r>
              <a:rPr lang="en-US" sz="2800" b="1" dirty="0">
                <a:solidFill>
                  <a:srgbClr val="EFA011"/>
                </a:solidFill>
              </a:rPr>
              <a:t> 2</a:t>
            </a:r>
            <a:r>
              <a:rPr lang="en-US" sz="2800" b="1" dirty="0"/>
              <a:t>:</a:t>
            </a:r>
            <a:r>
              <a:rPr lang="en-US" sz="2800" b="1" dirty="0">
                <a:solidFill>
                  <a:srgbClr val="EFA011"/>
                </a:solidFill>
              </a:rPr>
              <a:t> </a:t>
            </a:r>
            <a:r>
              <a:rPr lang="en-US" sz="2800" b="1" dirty="0"/>
              <a:t>Answer the questions.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pt-PT" sz="2800" dirty="0" err="1"/>
              <a:t>Yes</a:t>
            </a:r>
            <a:r>
              <a:rPr lang="pt-PT" sz="2800" dirty="0"/>
              <a:t>, </a:t>
            </a:r>
            <a:r>
              <a:rPr lang="pt-PT" sz="2800" dirty="0" err="1"/>
              <a:t>it</a:t>
            </a:r>
            <a:r>
              <a:rPr lang="pt-PT" sz="2800" dirty="0"/>
              <a:t> </a:t>
            </a:r>
            <a:r>
              <a:rPr lang="pt-PT" sz="2800" dirty="0" err="1"/>
              <a:t>is</a:t>
            </a:r>
            <a:r>
              <a:rPr lang="pt-PT" sz="2800" dirty="0"/>
              <a:t>.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 </a:t>
            </a:r>
            <a:r>
              <a:rPr lang="en-GB" sz="2800" dirty="0"/>
              <a:t>There are </a:t>
            </a:r>
            <a:r>
              <a:rPr lang="pt-PT" sz="2800" dirty="0" err="1"/>
              <a:t>around</a:t>
            </a:r>
            <a:r>
              <a:rPr lang="pt-PT" sz="2800" dirty="0"/>
              <a:t> </a:t>
            </a:r>
            <a:r>
              <a:rPr lang="pt-PT" sz="2800" dirty="0" err="1"/>
              <a:t>one</a:t>
            </a:r>
            <a:r>
              <a:rPr lang="pt-PT" sz="2800" dirty="0"/>
              <a:t> </a:t>
            </a:r>
            <a:r>
              <a:rPr lang="pt-PT" sz="2800" dirty="0" err="1"/>
              <a:t>thousand</a:t>
            </a:r>
            <a:r>
              <a:rPr lang="pt-PT" sz="2800" dirty="0"/>
              <a:t> </a:t>
            </a:r>
            <a:r>
              <a:rPr lang="pt-PT" sz="2800" dirty="0" err="1"/>
              <a:t>students</a:t>
            </a:r>
            <a:r>
              <a:rPr lang="pt-PT" sz="2800" dirty="0"/>
              <a:t> </a:t>
            </a:r>
            <a:r>
              <a:rPr lang="pt-PT" sz="2800" dirty="0" err="1"/>
              <a:t>at</a:t>
            </a:r>
            <a:r>
              <a:rPr lang="pt-PT" sz="2800" dirty="0"/>
              <a:t> </a:t>
            </a:r>
            <a:r>
              <a:rPr lang="pt-PT" sz="2800" dirty="0" err="1"/>
              <a:t>Jack’s</a:t>
            </a:r>
            <a:r>
              <a:rPr lang="pt-PT" sz="2800" dirty="0"/>
              <a:t> </a:t>
            </a:r>
            <a:r>
              <a:rPr lang="pt-PT" sz="2800" dirty="0" err="1"/>
              <a:t>school</a:t>
            </a:r>
            <a:r>
              <a:rPr lang="pt-PT" sz="2800" dirty="0"/>
              <a:t>.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 </a:t>
            </a:r>
            <a:r>
              <a:rPr lang="pt-PT" sz="2800" dirty="0"/>
              <a:t>Jack </a:t>
            </a:r>
            <a:r>
              <a:rPr lang="pt-PT" sz="2800" dirty="0" err="1"/>
              <a:t>is</a:t>
            </a:r>
            <a:r>
              <a:rPr lang="pt-PT" sz="2800" dirty="0"/>
              <a:t> in </a:t>
            </a:r>
            <a:r>
              <a:rPr lang="pt-PT" sz="2800" dirty="0" err="1"/>
              <a:t>the</a:t>
            </a:r>
            <a:r>
              <a:rPr lang="pt-PT" sz="2800" dirty="0"/>
              <a:t> drama club.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d. </a:t>
            </a:r>
            <a:r>
              <a:rPr lang="en-GB" sz="2800" dirty="0"/>
              <a:t>He goes to bed at 11:00 p.m. every day.</a:t>
            </a:r>
            <a:endParaRPr lang="pt-PT" sz="2800" dirty="0"/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9A65325A-B6E1-42D4-A40F-B3372BFFA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5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>
            <a:extLst>
              <a:ext uri="{FF2B5EF4-FFF2-40B4-BE49-F238E27FC236}">
                <a16:creationId xmlns:a16="http://schemas.microsoft.com/office/drawing/2014/main" id="{D27A4AD0-573E-4EC6-B995-28F95A88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7CC76B-EE96-48CD-AD6F-08F687CF8E9D}"/>
              </a:ext>
            </a:extLst>
          </p:cNvPr>
          <p:cNvSpPr txBox="1"/>
          <p:nvPr/>
        </p:nvSpPr>
        <p:spPr>
          <a:xfrm>
            <a:off x="467544" y="908720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VOCABULARY AND GRAMMAR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1F2AFA-226D-4FF6-A69B-97E3F0EFB329}"/>
              </a:ext>
            </a:extLst>
          </p:cNvPr>
          <p:cNvSpPr txBox="1"/>
          <p:nvPr/>
        </p:nvSpPr>
        <p:spPr>
          <a:xfrm>
            <a:off x="467544" y="1916832"/>
            <a:ext cx="8064896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800" b="1" dirty="0"/>
              <a:t>Exercise</a:t>
            </a:r>
            <a:r>
              <a:rPr lang="en-US" sz="2800" b="1" dirty="0">
                <a:solidFill>
                  <a:srgbClr val="EFA011"/>
                </a:solidFill>
              </a:rPr>
              <a:t> 1</a:t>
            </a:r>
            <a:r>
              <a:rPr lang="en-US" sz="2800" b="1" dirty="0"/>
              <a:t>: </a:t>
            </a:r>
            <a:r>
              <a:rPr lang="pt-PT" sz="2800" b="1" dirty="0"/>
              <a:t>Complete </a:t>
            </a:r>
            <a:r>
              <a:rPr lang="pt-PT" sz="2800" b="1" dirty="0" err="1"/>
              <a:t>the</a:t>
            </a:r>
            <a:r>
              <a:rPr lang="pt-PT" sz="2800" b="1" dirty="0"/>
              <a:t> gaps </a:t>
            </a:r>
            <a:r>
              <a:rPr lang="pt-PT" sz="2800" b="1" dirty="0" err="1"/>
              <a:t>with</a:t>
            </a:r>
            <a:r>
              <a:rPr lang="pt-PT" sz="2800" b="1" dirty="0"/>
              <a:t> a </a:t>
            </a:r>
            <a:r>
              <a:rPr lang="pt-PT" sz="2800" b="1" dirty="0" err="1"/>
              <a:t>subject</a:t>
            </a:r>
            <a:r>
              <a:rPr lang="pt-PT" sz="2800" b="1" dirty="0"/>
              <a:t> in </a:t>
            </a:r>
            <a:r>
              <a:rPr lang="pt-PT" sz="2800" b="1" dirty="0" err="1"/>
              <a:t>the</a:t>
            </a:r>
            <a:r>
              <a:rPr lang="pt-PT" sz="2800" b="1" dirty="0"/>
              <a:t> boxes </a:t>
            </a:r>
            <a:r>
              <a:rPr lang="pt-PT" sz="2800" b="1" dirty="0" err="1"/>
              <a:t>below</a:t>
            </a:r>
            <a:r>
              <a:rPr lang="pt-PT" sz="2800" b="1" dirty="0"/>
              <a:t>. 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en-GB" sz="2800" dirty="0"/>
              <a:t>physical education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 </a:t>
            </a:r>
            <a:r>
              <a:rPr lang="pt-PT" sz="2800" dirty="0" err="1"/>
              <a:t>maths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 </a:t>
            </a:r>
            <a:r>
              <a:rPr lang="en-GB" sz="2800" dirty="0"/>
              <a:t>art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d. </a:t>
            </a:r>
            <a:r>
              <a:rPr lang="en-GB" sz="2800" dirty="0"/>
              <a:t>history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e. </a:t>
            </a:r>
            <a:r>
              <a:rPr lang="pt-PT" sz="2800" dirty="0"/>
              <a:t>IT</a:t>
            </a:r>
          </a:p>
        </p:txBody>
      </p:sp>
    </p:spTree>
    <p:extLst>
      <p:ext uri="{BB962C8B-B14F-4D97-AF65-F5344CB8AC3E}">
        <p14:creationId xmlns:p14="http://schemas.microsoft.com/office/powerpoint/2010/main" val="228042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DE3AE869-C9CB-4B4C-B43F-E9F0A81BE601}"/>
              </a:ext>
            </a:extLst>
          </p:cNvPr>
          <p:cNvSpPr txBox="1"/>
          <p:nvPr/>
        </p:nvSpPr>
        <p:spPr>
          <a:xfrm>
            <a:off x="467544" y="908720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VOCABULARY AND GRAMMAR</a:t>
            </a: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34907BB9-40F9-48A3-8F60-0310FB3B31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2B8F9C-B7F4-467B-94FB-B7BD15553ACF}"/>
              </a:ext>
            </a:extLst>
          </p:cNvPr>
          <p:cNvSpPr txBox="1"/>
          <p:nvPr/>
        </p:nvSpPr>
        <p:spPr>
          <a:xfrm>
            <a:off x="467544" y="1916832"/>
            <a:ext cx="828092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800" b="1" dirty="0"/>
              <a:t>Exercise</a:t>
            </a:r>
            <a:r>
              <a:rPr lang="en-US" sz="2800" b="1" dirty="0">
                <a:solidFill>
                  <a:srgbClr val="EFA011"/>
                </a:solidFill>
              </a:rPr>
              <a:t> 2</a:t>
            </a:r>
            <a:r>
              <a:rPr lang="en-US" sz="2800" b="1" dirty="0"/>
              <a:t>: Label the</a:t>
            </a:r>
            <a:r>
              <a:rPr lang="pt-PT" sz="2800" b="1" dirty="0"/>
              <a:t> </a:t>
            </a:r>
            <a:r>
              <a:rPr lang="pt-PT" sz="2800" b="1" dirty="0" err="1"/>
              <a:t>places</a:t>
            </a:r>
            <a:r>
              <a:rPr lang="pt-PT" sz="2800" b="1" dirty="0"/>
              <a:t> </a:t>
            </a:r>
            <a:r>
              <a:rPr lang="pt-PT" sz="2800" b="1" dirty="0" err="1"/>
              <a:t>at</a:t>
            </a:r>
            <a:r>
              <a:rPr lang="pt-PT" sz="2800" b="1" dirty="0"/>
              <a:t> </a:t>
            </a:r>
            <a:r>
              <a:rPr lang="pt-PT" sz="2800" b="1" dirty="0" err="1"/>
              <a:t>school</a:t>
            </a:r>
            <a:r>
              <a:rPr lang="pt-PT" sz="2800" b="1" dirty="0"/>
              <a:t>.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pt-PT" sz="2800" dirty="0" err="1"/>
              <a:t>canteen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 </a:t>
            </a:r>
            <a:r>
              <a:rPr lang="pt-PT" sz="2800" dirty="0" err="1"/>
              <a:t>gym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 </a:t>
            </a:r>
            <a:r>
              <a:rPr lang="pt-PT" sz="2800" dirty="0" err="1"/>
              <a:t>art</a:t>
            </a:r>
            <a:r>
              <a:rPr lang="pt-PT" sz="2800" dirty="0"/>
              <a:t> </a:t>
            </a:r>
            <a:r>
              <a:rPr lang="pt-PT" sz="2800" dirty="0" err="1"/>
              <a:t>room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d. </a:t>
            </a:r>
            <a:r>
              <a:rPr lang="pt-PT" sz="2800" dirty="0" err="1"/>
              <a:t>library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e. </a:t>
            </a:r>
            <a:r>
              <a:rPr lang="pt-PT" sz="2800" dirty="0" err="1"/>
              <a:t>music</a:t>
            </a:r>
            <a:r>
              <a:rPr lang="pt-PT" sz="2800" dirty="0"/>
              <a:t> </a:t>
            </a:r>
            <a:r>
              <a:rPr lang="pt-PT" sz="2800" dirty="0" err="1"/>
              <a:t>room</a:t>
            </a:r>
            <a:endParaRPr lang="en-US" sz="2800" b="1" dirty="0">
              <a:solidFill>
                <a:srgbClr val="EFA0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90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123ED6A-6ABE-4E4C-BC02-85FC00E85243}"/>
              </a:ext>
            </a:extLst>
          </p:cNvPr>
          <p:cNvSpPr txBox="1"/>
          <p:nvPr/>
        </p:nvSpPr>
        <p:spPr>
          <a:xfrm>
            <a:off x="467544" y="908720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VOCABULARY AND GRAMMAR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733C3E01-FBB6-4CE1-B639-04E2C2EC5EB5}"/>
              </a:ext>
            </a:extLst>
          </p:cNvPr>
          <p:cNvSpPr txBox="1"/>
          <p:nvPr/>
        </p:nvSpPr>
        <p:spPr>
          <a:xfrm>
            <a:off x="467544" y="1916832"/>
            <a:ext cx="8136904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800" b="1" dirty="0"/>
              <a:t>Exercise</a:t>
            </a:r>
            <a:r>
              <a:rPr lang="en-US" sz="2800" b="1" dirty="0">
                <a:solidFill>
                  <a:srgbClr val="EFA011"/>
                </a:solidFill>
              </a:rPr>
              <a:t> 3</a:t>
            </a:r>
            <a:r>
              <a:rPr lang="en-US" sz="2800" b="1" dirty="0"/>
              <a:t>: </a:t>
            </a:r>
            <a:r>
              <a:rPr lang="pt-PT" sz="2800" b="1" dirty="0" err="1"/>
              <a:t>Circle</a:t>
            </a:r>
            <a:r>
              <a:rPr lang="pt-PT" sz="2800" b="1" dirty="0"/>
              <a:t> </a:t>
            </a:r>
            <a:r>
              <a:rPr lang="pt-PT" sz="2800" b="1" dirty="0" err="1"/>
              <a:t>the</a:t>
            </a:r>
            <a:r>
              <a:rPr lang="pt-PT" sz="2800" b="1" dirty="0"/>
              <a:t> </a:t>
            </a:r>
            <a:r>
              <a:rPr lang="pt-PT" sz="2800" b="1" dirty="0" err="1"/>
              <a:t>correct</a:t>
            </a:r>
            <a:r>
              <a:rPr lang="pt-PT" sz="2800" b="1" dirty="0"/>
              <a:t> </a:t>
            </a:r>
            <a:r>
              <a:rPr lang="pt-PT" sz="2800" b="1" dirty="0" err="1"/>
              <a:t>answer</a:t>
            </a:r>
            <a:r>
              <a:rPr lang="pt-PT" sz="2800" b="1" dirty="0"/>
              <a:t>.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pt-PT" sz="2800" dirty="0"/>
              <a:t>are </a:t>
            </a:r>
            <a:r>
              <a:rPr lang="pt-PT" sz="2800" dirty="0" err="1"/>
              <a:t>doing</a:t>
            </a:r>
            <a:endParaRPr lang="en-US" sz="2800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 </a:t>
            </a:r>
            <a:r>
              <a:rPr lang="pt-PT" sz="2800" dirty="0"/>
              <a:t>Are (</a:t>
            </a:r>
            <a:r>
              <a:rPr lang="pt-PT" sz="2800" dirty="0" err="1"/>
              <a:t>you</a:t>
            </a:r>
            <a:r>
              <a:rPr lang="pt-PT" sz="2800" dirty="0"/>
              <a:t>) </a:t>
            </a:r>
            <a:r>
              <a:rPr lang="pt-PT" sz="2800" dirty="0" err="1"/>
              <a:t>watching</a:t>
            </a:r>
            <a:endParaRPr lang="en-US" sz="2800" dirty="0"/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 </a:t>
            </a:r>
            <a:r>
              <a:rPr lang="en-GB" sz="2800" dirty="0"/>
              <a:t>is </a:t>
            </a:r>
            <a:r>
              <a:rPr lang="pt-PT" sz="2800" dirty="0" err="1"/>
              <a:t>singing</a:t>
            </a:r>
            <a:endParaRPr lang="en-US" sz="2800" dirty="0"/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d. </a:t>
            </a:r>
            <a:r>
              <a:rPr lang="pt-PT" sz="2800" dirty="0" err="1"/>
              <a:t>isn’t</a:t>
            </a:r>
            <a:r>
              <a:rPr lang="pt-PT" sz="2800" dirty="0"/>
              <a:t> </a:t>
            </a:r>
            <a:r>
              <a:rPr lang="pt-PT" sz="2800" dirty="0" err="1"/>
              <a:t>writing</a:t>
            </a:r>
            <a:endParaRPr lang="en-US" sz="2800" dirty="0"/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e. </a:t>
            </a:r>
            <a:r>
              <a:rPr lang="en-GB" sz="2800" dirty="0"/>
              <a:t>is studying</a:t>
            </a:r>
            <a:endParaRPr lang="pt-PT" sz="2800" dirty="0"/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C073DF73-B393-46FA-BD77-71B17804F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57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123ED6A-6ABE-4E4C-BC02-85FC00E85243}"/>
              </a:ext>
            </a:extLst>
          </p:cNvPr>
          <p:cNvSpPr txBox="1"/>
          <p:nvPr/>
        </p:nvSpPr>
        <p:spPr>
          <a:xfrm>
            <a:off x="467544" y="908720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VOCABULARY AND GRAMMAR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733C3E01-FBB6-4CE1-B639-04E2C2EC5EB5}"/>
              </a:ext>
            </a:extLst>
          </p:cNvPr>
          <p:cNvSpPr txBox="1"/>
          <p:nvPr/>
        </p:nvSpPr>
        <p:spPr>
          <a:xfrm>
            <a:off x="467544" y="1916832"/>
            <a:ext cx="792088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Exercise</a:t>
            </a:r>
            <a:r>
              <a:rPr lang="en-US" sz="2800" b="1" dirty="0">
                <a:solidFill>
                  <a:srgbClr val="EFA011"/>
                </a:solidFill>
              </a:rPr>
              <a:t> 4</a:t>
            </a:r>
            <a:r>
              <a:rPr lang="en-US" sz="2800" b="1" dirty="0"/>
              <a:t>: Complete the gaps with the Present Simple or the Present Continuous.</a:t>
            </a:r>
            <a:endParaRPr lang="pt-PT" sz="2800" b="1" dirty="0"/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en-GB" sz="2800" dirty="0"/>
              <a:t>have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 </a:t>
            </a:r>
            <a:r>
              <a:rPr lang="en-GB" sz="2800" dirty="0"/>
              <a:t>are eating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 </a:t>
            </a:r>
            <a:r>
              <a:rPr lang="en-GB" sz="2800" dirty="0"/>
              <a:t>is not (isn’t) reading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d. </a:t>
            </a:r>
            <a:r>
              <a:rPr lang="en-GB" sz="2800" dirty="0"/>
              <a:t>go</a:t>
            </a:r>
          </a:p>
          <a:p>
            <a:pPr>
              <a:spcAft>
                <a:spcPts val="1800"/>
              </a:spcAft>
            </a:pPr>
            <a:r>
              <a:rPr lang="en-GB" sz="2800" b="1" dirty="0">
                <a:solidFill>
                  <a:srgbClr val="EFA011"/>
                </a:solidFill>
              </a:rPr>
              <a:t>e.</a:t>
            </a:r>
            <a:r>
              <a:rPr lang="en-GB" sz="2800" b="1" dirty="0">
                <a:solidFill>
                  <a:schemeClr val="accent2"/>
                </a:solidFill>
              </a:rPr>
              <a:t> </a:t>
            </a:r>
            <a:r>
              <a:rPr lang="en-GB" sz="2800" dirty="0"/>
              <a:t>are not (aren’t) playing</a:t>
            </a:r>
            <a:endParaRPr lang="pt-PT" sz="2800" dirty="0"/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C073DF73-B393-46FA-BD77-71B17804F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74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123ED6A-6ABE-4E4C-BC02-85FC00E85243}"/>
              </a:ext>
            </a:extLst>
          </p:cNvPr>
          <p:cNvSpPr txBox="1"/>
          <p:nvPr/>
        </p:nvSpPr>
        <p:spPr>
          <a:xfrm>
            <a:off x="467544" y="908720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VOCABULARY AND GRAMMAR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733C3E01-FBB6-4CE1-B639-04E2C2EC5EB5}"/>
              </a:ext>
            </a:extLst>
          </p:cNvPr>
          <p:cNvSpPr txBox="1"/>
          <p:nvPr/>
        </p:nvSpPr>
        <p:spPr>
          <a:xfrm>
            <a:off x="467544" y="1916832"/>
            <a:ext cx="8280920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800" b="1" dirty="0"/>
              <a:t>Exercise</a:t>
            </a:r>
            <a:r>
              <a:rPr lang="en-US" sz="2800" b="1" dirty="0">
                <a:solidFill>
                  <a:srgbClr val="EFA011"/>
                </a:solidFill>
              </a:rPr>
              <a:t> 5</a:t>
            </a:r>
            <a:r>
              <a:rPr lang="en-US" sz="2800" b="1" dirty="0"/>
              <a:t>: </a:t>
            </a:r>
            <a:r>
              <a:rPr lang="pt-PT" sz="2800" b="1" dirty="0" err="1"/>
              <a:t>Write</a:t>
            </a:r>
            <a:r>
              <a:rPr lang="pt-PT" sz="2800" b="1" dirty="0"/>
              <a:t> </a:t>
            </a:r>
            <a:r>
              <a:rPr lang="pt-PT" sz="2800" b="1" dirty="0" err="1"/>
              <a:t>the</a:t>
            </a:r>
            <a:r>
              <a:rPr lang="pt-PT" sz="2800" b="1" dirty="0"/>
              <a:t> </a:t>
            </a:r>
            <a:r>
              <a:rPr lang="pt-PT" sz="2800" b="1" dirty="0" err="1"/>
              <a:t>correct</a:t>
            </a:r>
            <a:r>
              <a:rPr lang="pt-PT" sz="2800" b="1" dirty="0"/>
              <a:t> </a:t>
            </a:r>
            <a:r>
              <a:rPr lang="pt-PT" sz="2800" b="1" dirty="0" err="1"/>
              <a:t>prepositions</a:t>
            </a:r>
            <a:r>
              <a:rPr lang="pt-PT" sz="2800" b="1" dirty="0"/>
              <a:t> </a:t>
            </a:r>
            <a:r>
              <a:rPr lang="pt-PT" sz="2800" b="1" dirty="0" err="1"/>
              <a:t>at</a:t>
            </a:r>
            <a:r>
              <a:rPr lang="pt-PT" sz="2800" b="1" dirty="0"/>
              <a:t>, in, </a:t>
            </a:r>
            <a:r>
              <a:rPr lang="pt-PT" sz="2800" b="1" dirty="0" err="1"/>
              <a:t>on</a:t>
            </a:r>
            <a:r>
              <a:rPr lang="pt-PT" sz="2800" b="1" dirty="0"/>
              <a:t> for </a:t>
            </a:r>
            <a:r>
              <a:rPr lang="pt-PT" sz="2800" b="1" dirty="0" err="1"/>
              <a:t>each</a:t>
            </a:r>
            <a:r>
              <a:rPr lang="pt-PT" sz="2800" b="1" dirty="0"/>
              <a:t> </a:t>
            </a:r>
            <a:r>
              <a:rPr lang="pt-PT" sz="2800" b="1" dirty="0" err="1"/>
              <a:t>word</a:t>
            </a:r>
            <a:r>
              <a:rPr lang="pt-PT" sz="2800" b="1" dirty="0"/>
              <a:t> </a:t>
            </a:r>
            <a:r>
              <a:rPr lang="pt-PT" sz="2800" b="1" dirty="0" err="1"/>
              <a:t>or</a:t>
            </a:r>
            <a:r>
              <a:rPr lang="pt-PT" sz="2800" b="1" dirty="0"/>
              <a:t> </a:t>
            </a:r>
            <a:r>
              <a:rPr lang="pt-PT" sz="2800" b="1" dirty="0" err="1"/>
              <a:t>expression</a:t>
            </a:r>
            <a:r>
              <a:rPr lang="pt-PT" sz="2800" b="1" dirty="0"/>
              <a:t>.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en-US" sz="2800" dirty="0"/>
              <a:t>on </a:t>
            </a:r>
            <a:endParaRPr lang="en-US" sz="2800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 </a:t>
            </a:r>
            <a:r>
              <a:rPr lang="en-US" sz="2800" dirty="0"/>
              <a:t>at </a:t>
            </a:r>
            <a:endParaRPr lang="en-US" sz="2800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</a:t>
            </a:r>
            <a:r>
              <a:rPr lang="en-US" sz="2800" dirty="0"/>
              <a:t> in</a:t>
            </a:r>
            <a:endParaRPr lang="en-US" sz="2800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d. </a:t>
            </a:r>
            <a:r>
              <a:rPr lang="en-US" sz="2800" dirty="0"/>
              <a:t>in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e. </a:t>
            </a:r>
            <a:r>
              <a:rPr lang="en-US" sz="2800" dirty="0"/>
              <a:t>at</a:t>
            </a:r>
            <a:endParaRPr lang="pt-PT" sz="2800" dirty="0"/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C073DF73-B393-46FA-BD77-71B17804F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8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123ED6A-6ABE-4E4C-BC02-85FC00E85243}"/>
              </a:ext>
            </a:extLst>
          </p:cNvPr>
          <p:cNvSpPr txBox="1"/>
          <p:nvPr/>
        </p:nvSpPr>
        <p:spPr>
          <a:xfrm>
            <a:off x="467544" y="908720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VOCABULARY AND GRAMMAR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733C3E01-FBB6-4CE1-B639-04E2C2EC5EB5}"/>
              </a:ext>
            </a:extLst>
          </p:cNvPr>
          <p:cNvSpPr txBox="1"/>
          <p:nvPr/>
        </p:nvSpPr>
        <p:spPr>
          <a:xfrm>
            <a:off x="467544" y="1916832"/>
            <a:ext cx="81369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Exercise</a:t>
            </a:r>
            <a:r>
              <a:rPr lang="en-US" sz="2800" b="1" dirty="0">
                <a:solidFill>
                  <a:srgbClr val="EFA011"/>
                </a:solidFill>
              </a:rPr>
              <a:t> 6</a:t>
            </a:r>
            <a:r>
              <a:rPr lang="en-US" sz="2800" b="1" dirty="0"/>
              <a:t>: Complete the gaps with the comparative form of the adjectives in brackets.</a:t>
            </a:r>
          </a:p>
          <a:p>
            <a:endParaRPr lang="pt-PT" sz="2800" dirty="0"/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pt-PT" sz="2800" dirty="0" err="1"/>
              <a:t>nicer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 </a:t>
            </a:r>
            <a:r>
              <a:rPr lang="pt-PT" sz="2800" dirty="0"/>
              <a:t>more popular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 </a:t>
            </a:r>
            <a:r>
              <a:rPr lang="pt-PT" sz="2800" dirty="0" err="1"/>
              <a:t>busier</a:t>
            </a:r>
            <a:endParaRPr lang="pt-PT" sz="2800" dirty="0"/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C073DF73-B393-46FA-BD77-71B17804F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4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123ED6A-6ABE-4E4C-BC02-85FC00E85243}"/>
              </a:ext>
            </a:extLst>
          </p:cNvPr>
          <p:cNvSpPr txBox="1"/>
          <p:nvPr/>
        </p:nvSpPr>
        <p:spPr>
          <a:xfrm>
            <a:off x="467544" y="908720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VOCABULARY AND GRAMMAR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733C3E01-FBB6-4CE1-B639-04E2C2EC5EB5}"/>
              </a:ext>
            </a:extLst>
          </p:cNvPr>
          <p:cNvSpPr txBox="1"/>
          <p:nvPr/>
        </p:nvSpPr>
        <p:spPr>
          <a:xfrm>
            <a:off x="467544" y="1916832"/>
            <a:ext cx="813690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Exercise</a:t>
            </a:r>
            <a:r>
              <a:rPr lang="en-US" sz="2800" b="1" dirty="0">
                <a:solidFill>
                  <a:srgbClr val="EFA011"/>
                </a:solidFill>
              </a:rPr>
              <a:t> 7</a:t>
            </a:r>
            <a:r>
              <a:rPr lang="en-US" sz="2800" b="1" dirty="0"/>
              <a:t>: Complete the gaps with the superlative form of the adjectives in brackets.</a:t>
            </a:r>
          </a:p>
          <a:p>
            <a:pPr>
              <a:spcAft>
                <a:spcPts val="1800"/>
              </a:spcAft>
            </a:pPr>
            <a:endParaRPr lang="pt-PT" sz="2800" dirty="0"/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en-US" sz="2800" dirty="0"/>
              <a:t>the </a:t>
            </a:r>
            <a:r>
              <a:rPr lang="en-GB" sz="2800" dirty="0"/>
              <a:t>best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 </a:t>
            </a:r>
            <a:r>
              <a:rPr lang="en-GB" sz="2800" dirty="0"/>
              <a:t>the easiest</a:t>
            </a:r>
            <a:endParaRPr lang="en-US" sz="2800" b="1" dirty="0">
              <a:solidFill>
                <a:srgbClr val="EFA0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02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>
            <a:extLst>
              <a:ext uri="{FF2B5EF4-FFF2-40B4-BE49-F238E27FC236}">
                <a16:creationId xmlns:a16="http://schemas.microsoft.com/office/drawing/2014/main" id="{9717AB33-5519-41BD-991C-9A5AFD249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B3878B-0069-4D6A-841B-2DFA4F5235B9}"/>
              </a:ext>
            </a:extLst>
          </p:cNvPr>
          <p:cNvSpPr txBox="1"/>
          <p:nvPr/>
        </p:nvSpPr>
        <p:spPr>
          <a:xfrm>
            <a:off x="467544" y="908720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WRITING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04F460-07D9-4B5C-875C-C1F94ACBA657}"/>
              </a:ext>
            </a:extLst>
          </p:cNvPr>
          <p:cNvSpPr txBox="1"/>
          <p:nvPr/>
        </p:nvSpPr>
        <p:spPr>
          <a:xfrm>
            <a:off x="467544" y="1916832"/>
            <a:ext cx="784887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800" b="1" dirty="0"/>
              <a:t>Exercise</a:t>
            </a:r>
            <a:r>
              <a:rPr lang="en-US" sz="2800" b="1" dirty="0">
                <a:solidFill>
                  <a:srgbClr val="EFA011"/>
                </a:solidFill>
              </a:rPr>
              <a:t> 1</a:t>
            </a:r>
            <a:r>
              <a:rPr lang="en-US" sz="2800" b="1" dirty="0"/>
              <a:t>: Answer the questions about you.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Personal answers: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en-US" sz="2800" dirty="0"/>
              <a:t>My </a:t>
            </a:r>
            <a:r>
              <a:rPr lang="en-US" sz="2800" dirty="0" err="1"/>
              <a:t>favourite</a:t>
            </a:r>
            <a:r>
              <a:rPr lang="en-US" sz="2800" dirty="0"/>
              <a:t> subject is… </a:t>
            </a:r>
            <a:endParaRPr lang="en-US" sz="2800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</a:t>
            </a:r>
            <a:r>
              <a:rPr lang="en-US" sz="2800" dirty="0"/>
              <a:t> Yes, there is. / No, there isn’t.</a:t>
            </a: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 </a:t>
            </a:r>
            <a:r>
              <a:rPr lang="en-US" sz="2800" dirty="0"/>
              <a:t>My </a:t>
            </a:r>
            <a:r>
              <a:rPr lang="en-US" sz="2800" dirty="0" err="1"/>
              <a:t>favourite</a:t>
            </a:r>
            <a:r>
              <a:rPr lang="en-US" sz="2800" dirty="0"/>
              <a:t> school club is…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d. </a:t>
            </a:r>
            <a:r>
              <a:rPr lang="en-US" sz="2800" dirty="0"/>
              <a:t>…, … and… are easy for me.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e. </a:t>
            </a:r>
            <a:r>
              <a:rPr lang="en-US" sz="2800" dirty="0"/>
              <a:t>Yes, I do. / No, I don’t.</a:t>
            </a:r>
            <a:endParaRPr lang="en-US" sz="2800" b="1" dirty="0">
              <a:solidFill>
                <a:srgbClr val="EFA0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28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>
            <a:extLst>
              <a:ext uri="{FF2B5EF4-FFF2-40B4-BE49-F238E27FC236}">
                <a16:creationId xmlns:a16="http://schemas.microsoft.com/office/drawing/2014/main" id="{9717AB33-5519-41BD-991C-9A5AFD249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164" y="5234840"/>
            <a:ext cx="2219491" cy="17057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B3878B-0069-4D6A-841B-2DFA4F5235B9}"/>
              </a:ext>
            </a:extLst>
          </p:cNvPr>
          <p:cNvSpPr txBox="1"/>
          <p:nvPr/>
        </p:nvSpPr>
        <p:spPr>
          <a:xfrm>
            <a:off x="420550" y="692696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WRITING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04F460-07D9-4B5C-875C-C1F94ACBA657}"/>
              </a:ext>
            </a:extLst>
          </p:cNvPr>
          <p:cNvSpPr txBox="1"/>
          <p:nvPr/>
        </p:nvSpPr>
        <p:spPr>
          <a:xfrm>
            <a:off x="323528" y="1772816"/>
            <a:ext cx="8496944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800" b="1" dirty="0"/>
              <a:t>Exercise</a:t>
            </a:r>
            <a:r>
              <a:rPr lang="en-US" sz="2800" b="1" dirty="0">
                <a:solidFill>
                  <a:srgbClr val="EFA011"/>
                </a:solidFill>
              </a:rPr>
              <a:t> 2</a:t>
            </a:r>
            <a:r>
              <a:rPr lang="en-US" sz="2800" b="1" dirty="0"/>
              <a:t>: </a:t>
            </a:r>
            <a:r>
              <a:rPr lang="pt-PT" sz="2800" b="1" dirty="0" err="1"/>
              <a:t>Write</a:t>
            </a:r>
            <a:r>
              <a:rPr lang="pt-PT" sz="2800" b="1" dirty="0"/>
              <a:t> </a:t>
            </a:r>
            <a:r>
              <a:rPr lang="pt-PT" sz="2800" b="1" dirty="0" err="1"/>
              <a:t>about</a:t>
            </a:r>
            <a:r>
              <a:rPr lang="pt-PT" sz="2800" b="1" dirty="0"/>
              <a:t> </a:t>
            </a:r>
            <a:r>
              <a:rPr lang="pt-PT" sz="2800" b="1" dirty="0" err="1"/>
              <a:t>Kate</a:t>
            </a:r>
            <a:r>
              <a:rPr lang="pt-PT" sz="2800" b="1" dirty="0"/>
              <a:t> Johnson(25-35 </a:t>
            </a:r>
            <a:r>
              <a:rPr lang="pt-PT" sz="2800" b="1" dirty="0" err="1"/>
              <a:t>words</a:t>
            </a:r>
            <a:r>
              <a:rPr lang="pt-PT" sz="2800" b="1" dirty="0"/>
              <a:t>). </a:t>
            </a:r>
            <a:r>
              <a:rPr lang="en-US" sz="2800" b="1" dirty="0"/>
              <a:t>Use the information in the </a:t>
            </a:r>
            <a:r>
              <a:rPr lang="en-GB" sz="2800" b="1" dirty="0"/>
              <a:t>box</a:t>
            </a:r>
            <a:r>
              <a:rPr lang="en-US" sz="2800" b="1" dirty="0"/>
              <a:t> to help you. </a:t>
            </a:r>
          </a:p>
          <a:p>
            <a:r>
              <a:rPr lang="en-US" sz="2800" dirty="0"/>
              <a:t>My name is Kate Johnson and I am 12 years old. My </a:t>
            </a:r>
            <a:r>
              <a:rPr lang="en-US" sz="2800" dirty="0" err="1"/>
              <a:t>favourite</a:t>
            </a:r>
            <a:r>
              <a:rPr lang="en-US" sz="2800" dirty="0"/>
              <a:t> subjects are history and science. I’m crazy about sports. My top school clubs are the sports club and the chess club. I love my school.</a:t>
            </a:r>
            <a:endParaRPr lang="en-PT" sz="2800" dirty="0"/>
          </a:p>
        </p:txBody>
      </p:sp>
    </p:spTree>
    <p:extLst>
      <p:ext uri="{BB962C8B-B14F-4D97-AF65-F5344CB8AC3E}">
        <p14:creationId xmlns:p14="http://schemas.microsoft.com/office/powerpoint/2010/main" val="20880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4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C5FC12BB-CE5E-4147-9498-A984DEC053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159657" y="640080"/>
            <a:ext cx="6824686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971495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6549</TotalTime>
  <Words>540</Words>
  <Application>Microsoft Office PowerPoint</Application>
  <PresentationFormat>On-screen Show (4:3)</PresentationFormat>
  <Paragraphs>87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2_Custom Design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Grupo Porto Editora</dc:title>
  <cp:lastModifiedBy>Pedro Carreira</cp:lastModifiedBy>
  <cp:revision>804</cp:revision>
  <cp:lastPrinted>2017-09-29T10:40:02Z</cp:lastPrinted>
  <dcterms:created xsi:type="dcterms:W3CDTF">2010-10-28T14:23:43Z</dcterms:created>
  <dcterms:modified xsi:type="dcterms:W3CDTF">2020-11-12T10:13:50Z</dcterms:modified>
</cp:coreProperties>
</file>