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media/image2.jpg" ContentType="image/png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8"/>
  </p:notesMasterIdLst>
  <p:sldIdLst>
    <p:sldId id="291" r:id="rId2"/>
    <p:sldId id="293" r:id="rId3"/>
    <p:sldId id="294" r:id="rId4"/>
    <p:sldId id="299" r:id="rId5"/>
    <p:sldId id="295" r:id="rId6"/>
    <p:sldId id="296" r:id="rId7"/>
    <p:sldId id="297" r:id="rId8"/>
    <p:sldId id="300" r:id="rId9"/>
    <p:sldId id="301" r:id="rId10"/>
    <p:sldId id="303" r:id="rId11"/>
    <p:sldId id="302" r:id="rId12"/>
    <p:sldId id="304" r:id="rId13"/>
    <p:sldId id="305" r:id="rId14"/>
    <p:sldId id="306" r:id="rId15"/>
    <p:sldId id="307" r:id="rId16"/>
    <p:sldId id="308" r:id="rId17"/>
  </p:sldIdLst>
  <p:sldSz cx="9144000" cy="6858000" type="screen4x3"/>
  <p:notesSz cx="6858000" cy="9144000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1E4E5"/>
    <a:srgbClr val="006666"/>
    <a:srgbClr val="6CA7AB"/>
    <a:srgbClr val="FFD5D5"/>
    <a:srgbClr val="FFA3A3"/>
    <a:srgbClr val="FFABAB"/>
    <a:srgbClr val="FF9F9F"/>
    <a:srgbClr val="FC8868"/>
    <a:srgbClr val="EFF7F5"/>
    <a:srgbClr val="CEE4D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1218" y="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BB7282F-F979-4A41-864E-3ECFCD7283ED}" type="datetimeFigureOut">
              <a:rPr lang="pt-PT" smtClean="0"/>
              <a:t>29-05-2017</a:t>
            </a:fld>
            <a:endParaRPr lang="pt-PT"/>
          </a:p>
        </p:txBody>
      </p:sp>
      <p:sp>
        <p:nvSpPr>
          <p:cNvPr id="4" name="Marcador de Posição da Imagem do Diapositivo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PT"/>
          </a:p>
        </p:txBody>
      </p:sp>
      <p:sp>
        <p:nvSpPr>
          <p:cNvPr id="5" name="Marcador de Posição de Nota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9535BE-518A-4B5E-8365-945CAB6888E7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7832505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9535BE-518A-4B5E-8365-945CAB6888E7}" type="slidenum">
              <a:rPr lang="pt-PT" smtClean="0"/>
              <a:t>2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3826909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7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349487" y="2564904"/>
            <a:ext cx="3718457" cy="451406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lnSpc>
                <a:spcPts val="2800"/>
              </a:lnSpc>
              <a:buNone/>
              <a:defRPr sz="2600" b="1">
                <a:solidFill>
                  <a:srgbClr val="C00000"/>
                </a:solidFill>
              </a:defRPr>
            </a:lvl1pPr>
            <a:lvl2pPr marL="457200" indent="0">
              <a:buNone/>
              <a:defRPr sz="2800" b="1"/>
            </a:lvl2pPr>
            <a:lvl3pPr marL="914400" indent="0">
              <a:buNone/>
              <a:defRPr sz="2800" b="1"/>
            </a:lvl3pPr>
            <a:lvl4pPr marL="1371600" indent="0">
              <a:buNone/>
              <a:defRPr sz="2800" b="1"/>
            </a:lvl4pPr>
            <a:lvl5pPr marL="1828800" indent="0">
              <a:buNone/>
              <a:defRPr sz="2800" b="1"/>
            </a:lvl5pPr>
          </a:lstStyle>
          <a:p>
            <a:pPr lvl="0"/>
            <a:r>
              <a:rPr lang="en-US" dirty="0"/>
              <a:t>TÍTULO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1" hasCustomPrompt="1"/>
          </p:nvPr>
        </p:nvSpPr>
        <p:spPr>
          <a:xfrm>
            <a:off x="349487" y="3325137"/>
            <a:ext cx="3718457" cy="397032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buNone/>
              <a:defRPr sz="2200">
                <a:solidFill>
                  <a:srgbClr val="C00000"/>
                </a:solidFill>
              </a:defRPr>
            </a:lvl1pPr>
            <a:lvl2pPr marL="457200" indent="0">
              <a:buNone/>
              <a:defRPr sz="2200"/>
            </a:lvl2pPr>
            <a:lvl3pPr marL="914400" indent="0">
              <a:buNone/>
              <a:defRPr sz="2200"/>
            </a:lvl3pPr>
            <a:lvl4pPr marL="1371600" indent="0">
              <a:buNone/>
              <a:defRPr sz="2200"/>
            </a:lvl4pPr>
            <a:lvl5pPr marL="1828800" indent="0">
              <a:buNone/>
              <a:defRPr sz="2200"/>
            </a:lvl5pPr>
          </a:lstStyle>
          <a:p>
            <a:pPr lvl="0"/>
            <a:r>
              <a:rPr lang="en-US" dirty="0" err="1"/>
              <a:t>Subtítulo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3767301130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3158" userDrawn="1">
          <p15:clr>
            <a:srgbClr val="FBAE40"/>
          </p15:clr>
        </p15:guide>
        <p15:guide id="2" pos="288" userDrawn="1">
          <p15:clr>
            <a:srgbClr val="FBAE40"/>
          </p15:clr>
        </p15:guide>
        <p15:guide id="3" pos="3139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bg>
      <p:bgPr>
        <a:solidFill>
          <a:srgbClr val="457B6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9" name="Text Placeholder 8"/>
          <p:cNvSpPr>
            <a:spLocks noGrp="1"/>
          </p:cNvSpPr>
          <p:nvPr>
            <p:ph type="body" sz="quarter" idx="10"/>
          </p:nvPr>
        </p:nvSpPr>
        <p:spPr>
          <a:xfrm>
            <a:off x="577029" y="842129"/>
            <a:ext cx="7882759" cy="48013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buNone/>
              <a:defRPr b="1">
                <a:solidFill>
                  <a:srgbClr val="C00000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  <a:endParaRPr lang="pt-PT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1"/>
          </p:nvPr>
        </p:nvSpPr>
        <p:spPr>
          <a:xfrm>
            <a:off x="577030" y="1418193"/>
            <a:ext cx="7882759" cy="2010807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400"/>
            </a:lvl2pPr>
            <a:lvl3pPr marL="914400" indent="0">
              <a:buNone/>
              <a:defRPr sz="2400"/>
            </a:lvl3pPr>
            <a:lvl4pPr marL="1371600" indent="0">
              <a:buNone/>
              <a:defRPr sz="2400"/>
            </a:lvl4pPr>
            <a:lvl5pPr marL="1828800" indent="0">
              <a:buNone/>
              <a:defRPr sz="2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pt-PT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 hasCustomPrompt="1"/>
          </p:nvPr>
        </p:nvSpPr>
        <p:spPr>
          <a:xfrm>
            <a:off x="346775" y="44624"/>
            <a:ext cx="7033537" cy="461665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20000"/>
              </a:prstClr>
            </a:outerShdw>
          </a:effectLst>
        </p:spPr>
        <p:txBody>
          <a:bodyPr wrap="square">
            <a:spAutoFit/>
          </a:bodyPr>
          <a:lstStyle>
            <a:lvl1pPr marL="0" indent="0">
              <a:lnSpc>
                <a:spcPct val="100000"/>
              </a:lnSpc>
              <a:buNone/>
              <a:defRPr sz="2400" b="1">
                <a:solidFill>
                  <a:srgbClr val="006666"/>
                </a:solidFill>
                <a:effectLst/>
              </a:defRPr>
            </a:lvl1pPr>
          </a:lstStyle>
          <a:p>
            <a:pPr lvl="0"/>
            <a:r>
              <a:rPr lang="en-US" dirty="0"/>
              <a:t>TÍTULO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3114829937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527" userDrawn="1">
          <p15:clr>
            <a:srgbClr val="FBAE40"/>
          </p15:clr>
        </p15:guide>
        <p15:guide id="2" pos="278" userDrawn="1">
          <p15:clr>
            <a:srgbClr val="FBAE40"/>
          </p15:clr>
        </p15:guide>
        <p15:guide id="3" orient="horz" pos="73">
          <p15:clr>
            <a:srgbClr val="FBAE40"/>
          </p15:clr>
        </p15:guide>
        <p15:guide id="4" pos="5329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bg>
      <p:bgPr>
        <a:solidFill>
          <a:srgbClr val="457B6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9" name="Text Placeholder 8"/>
          <p:cNvSpPr>
            <a:spLocks noGrp="1"/>
          </p:cNvSpPr>
          <p:nvPr>
            <p:ph type="body" sz="quarter" idx="10"/>
          </p:nvPr>
        </p:nvSpPr>
        <p:spPr>
          <a:xfrm>
            <a:off x="577029" y="842129"/>
            <a:ext cx="7882759" cy="48013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buNone/>
              <a:defRPr b="1">
                <a:solidFill>
                  <a:srgbClr val="C00000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  <a:endParaRPr lang="pt-PT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1"/>
          </p:nvPr>
        </p:nvSpPr>
        <p:spPr>
          <a:xfrm>
            <a:off x="577030" y="1418193"/>
            <a:ext cx="7882759" cy="2010807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400"/>
            </a:lvl2pPr>
            <a:lvl3pPr marL="914400" indent="0">
              <a:buNone/>
              <a:defRPr sz="2400"/>
            </a:lvl3pPr>
            <a:lvl4pPr marL="1371600" indent="0">
              <a:buNone/>
              <a:defRPr sz="2400"/>
            </a:lvl4pPr>
            <a:lvl5pPr marL="1828800" indent="0">
              <a:buNone/>
              <a:defRPr sz="2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pt-PT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 hasCustomPrompt="1"/>
          </p:nvPr>
        </p:nvSpPr>
        <p:spPr>
          <a:xfrm>
            <a:off x="346775" y="44624"/>
            <a:ext cx="5218107" cy="461665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20000"/>
              </a:prstClr>
            </a:outerShdw>
          </a:effectLst>
        </p:spPr>
        <p:txBody>
          <a:bodyPr wrap="square">
            <a:spAutoFit/>
          </a:bodyPr>
          <a:lstStyle>
            <a:lvl1pPr marL="0" indent="0">
              <a:lnSpc>
                <a:spcPct val="100000"/>
              </a:lnSpc>
              <a:buNone/>
              <a:defRPr sz="2400" b="1">
                <a:solidFill>
                  <a:srgbClr val="006666"/>
                </a:solidFill>
                <a:effectLst/>
              </a:defRPr>
            </a:lvl1pPr>
          </a:lstStyle>
          <a:p>
            <a:pPr lvl="0"/>
            <a:r>
              <a:rPr lang="en-US" dirty="0"/>
              <a:t>TÍTULO</a:t>
            </a:r>
            <a:endParaRPr lang="pt-PT" dirty="0"/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7464" y="4869160"/>
            <a:ext cx="4246536" cy="199363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07940259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527">
          <p15:clr>
            <a:srgbClr val="FBAE40"/>
          </p15:clr>
        </p15:guide>
        <p15:guide id="2" pos="278">
          <p15:clr>
            <a:srgbClr val="FBAE40"/>
          </p15:clr>
        </p15:guide>
        <p15:guide id="3" orient="horz" pos="73">
          <p15:clr>
            <a:srgbClr val="FBAE40"/>
          </p15:clr>
        </p15:guide>
        <p15:guide id="4" pos="5329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632328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5" r:id="rId2"/>
    <p:sldLayoutId id="2147483676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13" Type="http://schemas.openxmlformats.org/officeDocument/2006/relationships/image" Target="../media/image19.png"/><Relationship Id="rId3" Type="http://schemas.openxmlformats.org/officeDocument/2006/relationships/image" Target="../media/image14.png"/><Relationship Id="rId7" Type="http://schemas.openxmlformats.org/officeDocument/2006/relationships/image" Target="../media/image12.png"/><Relationship Id="rId12" Type="http://schemas.openxmlformats.org/officeDocument/2006/relationships/image" Target="../media/image18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11" Type="http://schemas.openxmlformats.org/officeDocument/2006/relationships/image" Target="../media/image17.png"/><Relationship Id="rId5" Type="http://schemas.openxmlformats.org/officeDocument/2006/relationships/image" Target="../media/image10.png"/><Relationship Id="rId15" Type="http://schemas.openxmlformats.org/officeDocument/2006/relationships/image" Target="../media/image21.png"/><Relationship Id="rId10" Type="http://schemas.openxmlformats.org/officeDocument/2006/relationships/image" Target="../media/image16.png"/><Relationship Id="rId4" Type="http://schemas.openxmlformats.org/officeDocument/2006/relationships/image" Target="../media/image9.png"/><Relationship Id="rId9" Type="http://schemas.openxmlformats.org/officeDocument/2006/relationships/image" Target="../media/image15.png"/><Relationship Id="rId14" Type="http://schemas.openxmlformats.org/officeDocument/2006/relationships/image" Target="../media/image20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13" Type="http://schemas.openxmlformats.org/officeDocument/2006/relationships/image" Target="../media/image27.png"/><Relationship Id="rId3" Type="http://schemas.openxmlformats.org/officeDocument/2006/relationships/image" Target="../media/image22.png"/><Relationship Id="rId7" Type="http://schemas.openxmlformats.org/officeDocument/2006/relationships/image" Target="../media/image12.png"/><Relationship Id="rId12" Type="http://schemas.openxmlformats.org/officeDocument/2006/relationships/image" Target="../media/image26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11" Type="http://schemas.openxmlformats.org/officeDocument/2006/relationships/image" Target="../media/image25.png"/><Relationship Id="rId5" Type="http://schemas.openxmlformats.org/officeDocument/2006/relationships/image" Target="../media/image10.png"/><Relationship Id="rId10" Type="http://schemas.openxmlformats.org/officeDocument/2006/relationships/image" Target="../media/image24.png"/><Relationship Id="rId4" Type="http://schemas.openxmlformats.org/officeDocument/2006/relationships/image" Target="../media/image9.png"/><Relationship Id="rId9" Type="http://schemas.openxmlformats.org/officeDocument/2006/relationships/image" Target="../media/image23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28.png"/><Relationship Id="rId7" Type="http://schemas.openxmlformats.org/officeDocument/2006/relationships/image" Target="../media/image12.png"/><Relationship Id="rId12" Type="http://schemas.openxmlformats.org/officeDocument/2006/relationships/image" Target="../media/image32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11" Type="http://schemas.openxmlformats.org/officeDocument/2006/relationships/image" Target="../media/image31.png"/><Relationship Id="rId5" Type="http://schemas.openxmlformats.org/officeDocument/2006/relationships/image" Target="../media/image10.png"/><Relationship Id="rId10" Type="http://schemas.openxmlformats.org/officeDocument/2006/relationships/image" Target="../media/image30.png"/><Relationship Id="rId4" Type="http://schemas.openxmlformats.org/officeDocument/2006/relationships/image" Target="../media/image9.png"/><Relationship Id="rId9" Type="http://schemas.openxmlformats.org/officeDocument/2006/relationships/image" Target="../media/image29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349487" y="2348880"/>
            <a:ext cx="4006489" cy="938719"/>
          </a:xfrm>
        </p:spPr>
        <p:txBody>
          <a:bodyPr/>
          <a:lstStyle/>
          <a:p>
            <a:r>
              <a:rPr lang="pt-PT" i="1" dirty="0"/>
              <a:t>Novo MSI6</a:t>
            </a:r>
          </a:p>
          <a:p>
            <a:r>
              <a:rPr lang="pt-PT" dirty="0"/>
              <a:t>Números Naturais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/>
          </p:nvPr>
        </p:nvSpPr>
        <p:spPr>
          <a:xfrm>
            <a:off x="349487" y="3325137"/>
            <a:ext cx="4006489" cy="397032"/>
          </a:xfrm>
        </p:spPr>
        <p:txBody>
          <a:bodyPr/>
          <a:lstStyle/>
          <a:p>
            <a:r>
              <a:rPr lang="pt-PT" dirty="0"/>
              <a:t>Múltiplos e divisores</a:t>
            </a:r>
          </a:p>
        </p:txBody>
      </p:sp>
    </p:spTree>
    <p:extLst>
      <p:ext uri="{BB962C8B-B14F-4D97-AF65-F5344CB8AC3E}">
        <p14:creationId xmlns:p14="http://schemas.microsoft.com/office/powerpoint/2010/main" val="2825440982"/>
      </p:ext>
    </p:extLst>
  </p:cSld>
  <p:clrMapOvr>
    <a:masterClrMapping/>
  </p:clrMapOvr>
  <p:transition spd="slow">
    <p:randomBar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ângulo 10"/>
          <p:cNvSpPr/>
          <p:nvPr/>
        </p:nvSpPr>
        <p:spPr>
          <a:xfrm>
            <a:off x="539553" y="1387510"/>
            <a:ext cx="8100000" cy="86409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4" name="CaixaDeTexto 3"/>
          <p:cNvSpPr txBox="1"/>
          <p:nvPr/>
        </p:nvSpPr>
        <p:spPr>
          <a:xfrm>
            <a:off x="539552" y="692696"/>
            <a:ext cx="8208912" cy="32316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PT" sz="2400" b="1" dirty="0">
                <a:solidFill>
                  <a:srgbClr val="C00000"/>
                </a:solidFill>
              </a:rPr>
              <a:t>Múltiplos</a:t>
            </a:r>
          </a:p>
          <a:p>
            <a:pPr algn="just"/>
            <a:endParaRPr lang="pt-PT" sz="2400" b="1" dirty="0">
              <a:solidFill>
                <a:srgbClr val="C00000"/>
              </a:solidFill>
            </a:endParaRPr>
          </a:p>
          <a:p>
            <a:pPr algn="just"/>
            <a:r>
              <a:rPr lang="pt-PT" sz="2400" dirty="0"/>
              <a:t>Os </a:t>
            </a:r>
            <a:r>
              <a:rPr lang="pt-PT" sz="2400" b="1" dirty="0">
                <a:solidFill>
                  <a:srgbClr val="C00000"/>
                </a:solidFill>
              </a:rPr>
              <a:t>múltiplos naturais de um número </a:t>
            </a:r>
            <a:r>
              <a:rPr lang="pt-PT" sz="2400" dirty="0"/>
              <a:t>obtêm-se multiplicando esse número por 1, 2, 3, 4,… </a:t>
            </a:r>
          </a:p>
          <a:p>
            <a:pPr algn="just"/>
            <a:endParaRPr lang="pt-PT" dirty="0"/>
          </a:p>
          <a:p>
            <a:pPr algn="just"/>
            <a:r>
              <a:rPr lang="pt-PT" sz="2400" b="1" dirty="0">
                <a:solidFill>
                  <a:srgbClr val="002060"/>
                </a:solidFill>
              </a:rPr>
              <a:t>Por exemplo</a:t>
            </a:r>
            <a:r>
              <a:rPr lang="pt-PT" sz="2400" dirty="0"/>
              <a:t>:</a:t>
            </a:r>
          </a:p>
          <a:p>
            <a:pPr algn="just"/>
            <a:endParaRPr lang="pt-PT" sz="2400" dirty="0"/>
          </a:p>
          <a:p>
            <a:pPr algn="just"/>
            <a:r>
              <a:rPr lang="pt-PT" sz="2400" dirty="0"/>
              <a:t>Os </a:t>
            </a:r>
            <a:r>
              <a:rPr lang="pt-PT" sz="2400" b="1" dirty="0">
                <a:solidFill>
                  <a:schemeClr val="accent4">
                    <a:lumMod val="75000"/>
                  </a:schemeClr>
                </a:solidFill>
              </a:rPr>
              <a:t>múltiplos naturais de 3 </a:t>
            </a:r>
            <a:r>
              <a:rPr lang="pt-PT" sz="2400" dirty="0"/>
              <a:t>são 3, 6, 9, 12,…</a:t>
            </a:r>
          </a:p>
          <a:p>
            <a:pPr algn="just"/>
            <a:endParaRPr lang="pt-PT" dirty="0"/>
          </a:p>
        </p:txBody>
      </p:sp>
      <p:graphicFrame>
        <p:nvGraphicFramePr>
          <p:cNvPr id="10" name="Tabela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25305254"/>
              </p:ext>
            </p:extLst>
          </p:nvPr>
        </p:nvGraphicFramePr>
        <p:xfrm>
          <a:off x="539552" y="2420888"/>
          <a:ext cx="8064896" cy="457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06489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pt-PT" sz="2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pt-PT" dirty="0"/>
              <a:t>Múltiplos e divisores</a:t>
            </a:r>
          </a:p>
        </p:txBody>
      </p:sp>
      <p:grpSp>
        <p:nvGrpSpPr>
          <p:cNvPr id="7" name="Grupo 6"/>
          <p:cNvGrpSpPr/>
          <p:nvPr/>
        </p:nvGrpSpPr>
        <p:grpSpPr>
          <a:xfrm>
            <a:off x="774419" y="4077072"/>
            <a:ext cx="7632848" cy="1536384"/>
            <a:chOff x="774419" y="3505868"/>
            <a:chExt cx="7632848" cy="1536384"/>
          </a:xfrm>
        </p:grpSpPr>
        <p:sp>
          <p:nvSpPr>
            <p:cNvPr id="61" name="Rectângulo arredondado 60"/>
            <p:cNvSpPr/>
            <p:nvPr/>
          </p:nvSpPr>
          <p:spPr>
            <a:xfrm>
              <a:off x="774419" y="3890124"/>
              <a:ext cx="7632848" cy="1152128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>
              <a:noAutofit/>
            </a:bodyPr>
            <a:lstStyle/>
            <a:p>
              <a:pPr algn="just"/>
              <a:endParaRPr lang="pt-PT" sz="2400" dirty="0">
                <a:solidFill>
                  <a:schemeClr val="tx1"/>
                </a:solidFill>
              </a:endParaRPr>
            </a:p>
          </p:txBody>
        </p:sp>
        <p:grpSp>
          <p:nvGrpSpPr>
            <p:cNvPr id="3" name="Grupo 2"/>
            <p:cNvGrpSpPr/>
            <p:nvPr/>
          </p:nvGrpSpPr>
          <p:grpSpPr>
            <a:xfrm>
              <a:off x="980780" y="3505868"/>
              <a:ext cx="781200" cy="781200"/>
              <a:chOff x="4336638" y="698140"/>
              <a:chExt cx="781200" cy="781200"/>
            </a:xfrm>
          </p:grpSpPr>
          <p:sp>
            <p:nvSpPr>
              <p:cNvPr id="2" name="Oval 1"/>
              <p:cNvSpPr/>
              <p:nvPr/>
            </p:nvSpPr>
            <p:spPr>
              <a:xfrm>
                <a:off x="4427984" y="908720"/>
                <a:ext cx="689854" cy="36004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  <p:pic>
            <p:nvPicPr>
              <p:cNvPr id="1026" name="Picture 2" descr="C:\Users\Susana\Desktop\areal\Trabalho_parte1\nota.png"/>
              <p:cNvPicPr>
                <a:picLocks noChangeAspect="1" noChangeArrowheads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36638" y="698140"/>
                <a:ext cx="781200" cy="78120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sp>
          <p:nvSpPr>
            <p:cNvPr id="5" name="CaixaDeTexto 4"/>
            <p:cNvSpPr txBox="1"/>
            <p:nvPr/>
          </p:nvSpPr>
          <p:spPr>
            <a:xfrm>
              <a:off x="774419" y="4229911"/>
              <a:ext cx="763284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PT" sz="2400" dirty="0"/>
                <a:t>Qualquer número é múltiplo de si próprio.</a:t>
              </a:r>
            </a:p>
          </p:txBody>
        </p:sp>
      </p:grpSp>
      <p:sp>
        <p:nvSpPr>
          <p:cNvPr id="12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539552" y="6453336"/>
            <a:ext cx="7033537" cy="461665"/>
          </a:xfrm>
        </p:spPr>
        <p:txBody>
          <a:bodyPr/>
          <a:lstStyle/>
          <a:p>
            <a:r>
              <a:rPr lang="pt-PT" i="1" dirty="0">
                <a:solidFill>
                  <a:srgbClr val="C00000"/>
                </a:solidFill>
              </a:rPr>
              <a:t>Novo MSI6</a:t>
            </a:r>
          </a:p>
        </p:txBody>
      </p:sp>
    </p:spTree>
    <p:extLst>
      <p:ext uri="{BB962C8B-B14F-4D97-AF65-F5344CB8AC3E}">
        <p14:creationId xmlns:p14="http://schemas.microsoft.com/office/powerpoint/2010/main" val="17730810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4" grpId="0" uiExpand="1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ângulo 12"/>
          <p:cNvSpPr/>
          <p:nvPr/>
        </p:nvSpPr>
        <p:spPr>
          <a:xfrm>
            <a:off x="539553" y="3861048"/>
            <a:ext cx="8100000" cy="86409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2" name="Rectângulo 11"/>
          <p:cNvSpPr/>
          <p:nvPr/>
        </p:nvSpPr>
        <p:spPr>
          <a:xfrm>
            <a:off x="539553" y="1412776"/>
            <a:ext cx="8100000" cy="86409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4" name="CaixaDeTexto 3"/>
          <p:cNvSpPr txBox="1"/>
          <p:nvPr/>
        </p:nvSpPr>
        <p:spPr>
          <a:xfrm>
            <a:off x="539552" y="692696"/>
            <a:ext cx="8208912" cy="54476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PT" sz="2400" b="1" dirty="0">
                <a:solidFill>
                  <a:srgbClr val="C00000"/>
                </a:solidFill>
              </a:rPr>
              <a:t>Divisores</a:t>
            </a:r>
          </a:p>
          <a:p>
            <a:pPr algn="just"/>
            <a:endParaRPr lang="pt-PT" sz="2400" b="1" dirty="0">
              <a:solidFill>
                <a:srgbClr val="C00000"/>
              </a:solidFill>
            </a:endParaRPr>
          </a:p>
          <a:p>
            <a:pPr algn="just"/>
            <a:r>
              <a:rPr lang="pt-PT" sz="2400" dirty="0"/>
              <a:t>Um número natural é </a:t>
            </a:r>
            <a:r>
              <a:rPr lang="pt-PT" sz="2400" b="1" dirty="0">
                <a:solidFill>
                  <a:srgbClr val="C00000"/>
                </a:solidFill>
              </a:rPr>
              <a:t>divisor de</a:t>
            </a:r>
            <a:r>
              <a:rPr lang="pt-PT" sz="2400" dirty="0"/>
              <a:t> outro número natural se o segundo for múltiplo do primeiro. </a:t>
            </a:r>
          </a:p>
          <a:p>
            <a:pPr algn="just"/>
            <a:endParaRPr lang="pt-PT" dirty="0"/>
          </a:p>
          <a:p>
            <a:pPr algn="just"/>
            <a:r>
              <a:rPr lang="pt-PT" sz="2400" b="1" dirty="0">
                <a:solidFill>
                  <a:srgbClr val="002060"/>
                </a:solidFill>
              </a:rPr>
              <a:t>Por exemplo</a:t>
            </a:r>
            <a:r>
              <a:rPr lang="pt-PT" sz="2400" dirty="0"/>
              <a:t>:</a:t>
            </a:r>
            <a:endParaRPr lang="pt-PT" dirty="0"/>
          </a:p>
          <a:p>
            <a:pPr algn="just"/>
            <a:endParaRPr lang="pt-PT" sz="2400" dirty="0"/>
          </a:p>
          <a:p>
            <a:pPr algn="ctr"/>
            <a:r>
              <a:rPr lang="pt-PT" sz="2400" b="1" dirty="0">
                <a:solidFill>
                  <a:schemeClr val="accent6">
                    <a:lumMod val="75000"/>
                  </a:schemeClr>
                </a:solidFill>
              </a:rPr>
              <a:t>8</a:t>
            </a:r>
            <a:r>
              <a:rPr lang="pt-PT" sz="2400" dirty="0"/>
              <a:t> é </a:t>
            </a:r>
            <a:r>
              <a:rPr lang="pt-PT" sz="2400" b="1" dirty="0">
                <a:solidFill>
                  <a:schemeClr val="accent4">
                    <a:lumMod val="75000"/>
                  </a:schemeClr>
                </a:solidFill>
              </a:rPr>
              <a:t>divisor</a:t>
            </a:r>
            <a:r>
              <a:rPr lang="pt-PT" sz="2400" dirty="0"/>
              <a:t> de </a:t>
            </a:r>
            <a:r>
              <a:rPr lang="pt-PT" sz="2400" b="1" dirty="0">
                <a:solidFill>
                  <a:schemeClr val="accent6">
                    <a:lumMod val="75000"/>
                  </a:schemeClr>
                </a:solidFill>
              </a:rPr>
              <a:t>24</a:t>
            </a:r>
            <a:r>
              <a:rPr lang="pt-PT" sz="2400" dirty="0"/>
              <a:t>, pois 24 é múltiplo de 8.</a:t>
            </a:r>
          </a:p>
          <a:p>
            <a:pPr algn="just"/>
            <a:endParaRPr lang="pt-PT" sz="2400" dirty="0"/>
          </a:p>
          <a:p>
            <a:pPr algn="just"/>
            <a:r>
              <a:rPr lang="pt-PT" sz="2400" dirty="0"/>
              <a:t>Um número natural é </a:t>
            </a:r>
            <a:r>
              <a:rPr lang="pt-PT" sz="2400" b="1" dirty="0">
                <a:solidFill>
                  <a:srgbClr val="C00000"/>
                </a:solidFill>
              </a:rPr>
              <a:t>divisor de </a:t>
            </a:r>
            <a:r>
              <a:rPr lang="pt-PT" sz="2400" dirty="0"/>
              <a:t>outro número natural se o resto da divisão do segundo pelo primeiro for igual a zero. </a:t>
            </a:r>
          </a:p>
          <a:p>
            <a:pPr algn="just"/>
            <a:endParaRPr lang="pt-PT" dirty="0"/>
          </a:p>
          <a:p>
            <a:pPr algn="just"/>
            <a:r>
              <a:rPr lang="pt-PT" sz="2400" b="1" dirty="0">
                <a:solidFill>
                  <a:srgbClr val="002060"/>
                </a:solidFill>
              </a:rPr>
              <a:t>Por exemplo</a:t>
            </a:r>
            <a:r>
              <a:rPr lang="pt-PT" sz="2400" dirty="0"/>
              <a:t>:</a:t>
            </a:r>
          </a:p>
          <a:p>
            <a:pPr algn="just"/>
            <a:endParaRPr lang="pt-PT" sz="2400" dirty="0"/>
          </a:p>
          <a:p>
            <a:pPr algn="ctr"/>
            <a:r>
              <a:rPr lang="pt-PT" sz="2400" dirty="0"/>
              <a:t>Os </a:t>
            </a:r>
            <a:r>
              <a:rPr lang="pt-PT" sz="2400" b="1" dirty="0">
                <a:solidFill>
                  <a:schemeClr val="accent4">
                    <a:lumMod val="75000"/>
                  </a:schemeClr>
                </a:solidFill>
              </a:rPr>
              <a:t>divisores de 6 </a:t>
            </a:r>
            <a:r>
              <a:rPr lang="pt-PT" sz="2400" dirty="0"/>
              <a:t>são 1, 2, 3 e 6.</a:t>
            </a:r>
          </a:p>
        </p:txBody>
      </p:sp>
      <p:graphicFrame>
        <p:nvGraphicFramePr>
          <p:cNvPr id="10" name="Tabela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46593027"/>
              </p:ext>
            </p:extLst>
          </p:nvPr>
        </p:nvGraphicFramePr>
        <p:xfrm>
          <a:off x="539552" y="2420888"/>
          <a:ext cx="8064896" cy="457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06489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pt-PT" sz="2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1" name="Tabela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90638694"/>
              </p:ext>
            </p:extLst>
          </p:nvPr>
        </p:nvGraphicFramePr>
        <p:xfrm>
          <a:off x="537577" y="4869160"/>
          <a:ext cx="8064896" cy="457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06489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pt-PT" sz="2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9" name="Text Placeholder 5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pt-PT" dirty="0"/>
              <a:t>Múltiplos e divisores</a:t>
            </a:r>
          </a:p>
        </p:txBody>
      </p:sp>
      <p:sp>
        <p:nvSpPr>
          <p:cNvPr id="8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539552" y="6453336"/>
            <a:ext cx="7033537" cy="461665"/>
          </a:xfrm>
        </p:spPr>
        <p:txBody>
          <a:bodyPr/>
          <a:lstStyle/>
          <a:p>
            <a:r>
              <a:rPr lang="pt-PT" i="1" dirty="0">
                <a:solidFill>
                  <a:srgbClr val="C00000"/>
                </a:solidFill>
              </a:rPr>
              <a:t>Novo MSI6</a:t>
            </a:r>
          </a:p>
        </p:txBody>
      </p:sp>
    </p:spTree>
    <p:extLst>
      <p:ext uri="{BB962C8B-B14F-4D97-AF65-F5344CB8AC3E}">
        <p14:creationId xmlns:p14="http://schemas.microsoft.com/office/powerpoint/2010/main" val="17162738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uiExpand="1" animBg="1"/>
      <p:bldP spid="12" grpId="0" uiExpand="1" animBg="1"/>
      <p:bldP spid="4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upo 6"/>
          <p:cNvGrpSpPr/>
          <p:nvPr/>
        </p:nvGrpSpPr>
        <p:grpSpPr>
          <a:xfrm>
            <a:off x="750227" y="2060848"/>
            <a:ext cx="7632849" cy="1536384"/>
            <a:chOff x="774419" y="4669618"/>
            <a:chExt cx="7632849" cy="1536384"/>
          </a:xfrm>
        </p:grpSpPr>
        <p:sp>
          <p:nvSpPr>
            <p:cNvPr id="61" name="Rectângulo arredondado 60"/>
            <p:cNvSpPr/>
            <p:nvPr/>
          </p:nvSpPr>
          <p:spPr>
            <a:xfrm>
              <a:off x="774419" y="5053874"/>
              <a:ext cx="7632848" cy="1152128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>
              <a:noAutofit/>
            </a:bodyPr>
            <a:lstStyle/>
            <a:p>
              <a:pPr algn="just"/>
              <a:endParaRPr lang="pt-PT" sz="2400" dirty="0">
                <a:solidFill>
                  <a:schemeClr val="tx1"/>
                </a:solidFill>
              </a:endParaRPr>
            </a:p>
          </p:txBody>
        </p:sp>
        <p:grpSp>
          <p:nvGrpSpPr>
            <p:cNvPr id="3" name="Grupo 2"/>
            <p:cNvGrpSpPr/>
            <p:nvPr/>
          </p:nvGrpSpPr>
          <p:grpSpPr>
            <a:xfrm>
              <a:off x="980780" y="4669618"/>
              <a:ext cx="781200" cy="781200"/>
              <a:chOff x="4336638" y="698140"/>
              <a:chExt cx="781200" cy="781200"/>
            </a:xfrm>
          </p:grpSpPr>
          <p:sp>
            <p:nvSpPr>
              <p:cNvPr id="2" name="Oval 1"/>
              <p:cNvSpPr/>
              <p:nvPr/>
            </p:nvSpPr>
            <p:spPr>
              <a:xfrm>
                <a:off x="4427984" y="908720"/>
                <a:ext cx="689854" cy="36004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  <p:pic>
            <p:nvPicPr>
              <p:cNvPr id="1026" name="Picture 2" descr="C:\Users\Susana\Desktop\areal\Trabalho_parte1\nota.png"/>
              <p:cNvPicPr>
                <a:picLocks noChangeAspect="1" noChangeArrowheads="1"/>
              </p:cNvPicPr>
              <p:nvPr/>
            </p:nvPicPr>
            <p:blipFill>
              <a:blip r:embed="rId2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36638" y="698140"/>
                <a:ext cx="781200" cy="78120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sp>
          <p:nvSpPr>
            <p:cNvPr id="5" name="CaixaDeTexto 4"/>
            <p:cNvSpPr txBox="1"/>
            <p:nvPr/>
          </p:nvSpPr>
          <p:spPr>
            <a:xfrm>
              <a:off x="774420" y="5232674"/>
              <a:ext cx="7632848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PT" sz="2400" dirty="0"/>
                <a:t>O </a:t>
              </a:r>
              <a:r>
                <a:rPr lang="pt-PT" sz="2400" b="1" dirty="0">
                  <a:solidFill>
                    <a:srgbClr val="C00000"/>
                  </a:solidFill>
                </a:rPr>
                <a:t>1</a:t>
              </a:r>
              <a:r>
                <a:rPr lang="pt-PT" sz="2400" dirty="0"/>
                <a:t> é </a:t>
              </a:r>
              <a:r>
                <a:rPr lang="pt-PT" sz="2400" b="1" dirty="0">
                  <a:solidFill>
                    <a:srgbClr val="C00000"/>
                  </a:solidFill>
                </a:rPr>
                <a:t>divisor </a:t>
              </a:r>
              <a:r>
                <a:rPr lang="pt-PT" sz="2400" dirty="0"/>
                <a:t>de todos os números. </a:t>
              </a:r>
            </a:p>
            <a:p>
              <a:pPr algn="ctr"/>
              <a:r>
                <a:rPr lang="pt-PT" sz="2400" dirty="0"/>
                <a:t>Qualquer número é divisor de si próprio.</a:t>
              </a:r>
            </a:p>
          </p:txBody>
        </p:sp>
      </p:grpSp>
      <p:sp>
        <p:nvSpPr>
          <p:cNvPr id="10" name="Text Placeholder 5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pt-PT" dirty="0"/>
              <a:t>Múltiplos e divisores</a:t>
            </a:r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539552" y="6453336"/>
            <a:ext cx="7033537" cy="461665"/>
          </a:xfrm>
        </p:spPr>
        <p:txBody>
          <a:bodyPr/>
          <a:lstStyle/>
          <a:p>
            <a:r>
              <a:rPr lang="pt-PT" i="1" dirty="0">
                <a:solidFill>
                  <a:srgbClr val="C00000"/>
                </a:solidFill>
              </a:rPr>
              <a:t>Novo MSI6</a:t>
            </a:r>
          </a:p>
        </p:txBody>
      </p:sp>
    </p:spTree>
    <p:extLst>
      <p:ext uri="{BB962C8B-B14F-4D97-AF65-F5344CB8AC3E}">
        <p14:creationId xmlns:p14="http://schemas.microsoft.com/office/powerpoint/2010/main" val="470576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" name="Tabela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71236289"/>
              </p:ext>
            </p:extLst>
          </p:nvPr>
        </p:nvGraphicFramePr>
        <p:xfrm>
          <a:off x="539552" y="2314013"/>
          <a:ext cx="8064896" cy="457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06489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pt-PT" sz="2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13" name="Rectângulo 12"/>
          <p:cNvSpPr/>
          <p:nvPr/>
        </p:nvSpPr>
        <p:spPr>
          <a:xfrm>
            <a:off x="539552" y="1362244"/>
            <a:ext cx="8100000" cy="86409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2" name="Rectângulo 11"/>
          <p:cNvSpPr/>
          <p:nvPr/>
        </p:nvSpPr>
        <p:spPr>
          <a:xfrm>
            <a:off x="532458" y="5451628"/>
            <a:ext cx="8100000" cy="86409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8" name="Rectângulo 7"/>
          <p:cNvSpPr/>
          <p:nvPr/>
        </p:nvSpPr>
        <p:spPr>
          <a:xfrm>
            <a:off x="539553" y="4395423"/>
            <a:ext cx="8100000" cy="86409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4" name="CaixaDeTexto 3"/>
          <p:cNvSpPr txBox="1"/>
          <p:nvPr/>
        </p:nvSpPr>
        <p:spPr>
          <a:xfrm>
            <a:off x="539552" y="692696"/>
            <a:ext cx="8208912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PT" sz="2400" b="1" dirty="0">
                <a:solidFill>
                  <a:srgbClr val="C00000"/>
                </a:solidFill>
              </a:rPr>
              <a:t>Divisibilidade</a:t>
            </a:r>
          </a:p>
          <a:p>
            <a:pPr algn="just"/>
            <a:endParaRPr lang="pt-PT" b="1" dirty="0">
              <a:solidFill>
                <a:srgbClr val="C00000"/>
              </a:solidFill>
            </a:endParaRPr>
          </a:p>
          <a:p>
            <a:pPr algn="just"/>
            <a:r>
              <a:rPr lang="pt-PT" sz="2400" dirty="0"/>
              <a:t>Um número natural é </a:t>
            </a:r>
            <a:r>
              <a:rPr lang="pt-PT" sz="2400" b="1" dirty="0">
                <a:solidFill>
                  <a:srgbClr val="002060"/>
                </a:solidFill>
              </a:rPr>
              <a:t>divisível </a:t>
            </a:r>
            <a:r>
              <a:rPr lang="pt-PT" sz="2400" dirty="0"/>
              <a:t>por outro quando a divisão do primeiro pelo segundo é exata, isto é, o resto da divisão é zero.</a:t>
            </a:r>
          </a:p>
          <a:p>
            <a:pPr algn="just"/>
            <a:endParaRPr lang="pt-PT" dirty="0"/>
          </a:p>
          <a:p>
            <a:pPr algn="just"/>
            <a:r>
              <a:rPr lang="pt-PT" sz="2400" b="1" dirty="0">
                <a:solidFill>
                  <a:srgbClr val="002060"/>
                </a:solidFill>
              </a:rPr>
              <a:t>Por exemplo</a:t>
            </a:r>
            <a:r>
              <a:rPr lang="pt-PT" sz="2400" dirty="0"/>
              <a:t>:</a:t>
            </a:r>
          </a:p>
          <a:p>
            <a:pPr algn="just"/>
            <a:endParaRPr lang="pt-PT" sz="2400" dirty="0"/>
          </a:p>
          <a:p>
            <a:pPr algn="ctr"/>
            <a:r>
              <a:rPr lang="pt-PT" sz="2400" b="1" dirty="0">
                <a:solidFill>
                  <a:schemeClr val="accent4">
                    <a:lumMod val="75000"/>
                  </a:schemeClr>
                </a:solidFill>
              </a:rPr>
              <a:t>6 é divisível </a:t>
            </a:r>
            <a:r>
              <a:rPr lang="pt-PT" sz="2400" dirty="0"/>
              <a:t>por 1, 2, 3 e 6.</a:t>
            </a:r>
          </a:p>
        </p:txBody>
      </p:sp>
      <p:sp>
        <p:nvSpPr>
          <p:cNvPr id="10" name="CaixaDeTexto 9"/>
          <p:cNvSpPr txBox="1"/>
          <p:nvPr/>
        </p:nvSpPr>
        <p:spPr>
          <a:xfrm>
            <a:off x="537481" y="3747351"/>
            <a:ext cx="8208912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PT" sz="2400" b="1" dirty="0">
                <a:solidFill>
                  <a:srgbClr val="C00000"/>
                </a:solidFill>
              </a:rPr>
              <a:t>Critérios de divisibilidade</a:t>
            </a:r>
          </a:p>
          <a:p>
            <a:pPr algn="just"/>
            <a:endParaRPr lang="pt-PT" b="1" dirty="0">
              <a:solidFill>
                <a:srgbClr val="C00000"/>
              </a:solidFill>
            </a:endParaRPr>
          </a:p>
          <a:p>
            <a:pPr algn="just"/>
            <a:r>
              <a:rPr lang="pt-PT" sz="2400" dirty="0"/>
              <a:t>Um número é </a:t>
            </a:r>
            <a:r>
              <a:rPr lang="pt-PT" sz="2400" b="1" dirty="0">
                <a:solidFill>
                  <a:schemeClr val="accent5">
                    <a:lumMod val="50000"/>
                  </a:schemeClr>
                </a:solidFill>
              </a:rPr>
              <a:t>divisível por 2 </a:t>
            </a:r>
            <a:r>
              <a:rPr lang="pt-PT" sz="2400" dirty="0"/>
              <a:t>quando e apenas quando é par, ou seja, quando o algarismo das unidades é 0, 2, 4, 6 ou 8. </a:t>
            </a:r>
          </a:p>
          <a:p>
            <a:pPr algn="just"/>
            <a:endParaRPr lang="pt-PT" sz="2400" dirty="0"/>
          </a:p>
          <a:p>
            <a:pPr algn="just"/>
            <a:r>
              <a:rPr lang="pt-PT" sz="2400" dirty="0"/>
              <a:t>Um número é </a:t>
            </a:r>
            <a:r>
              <a:rPr lang="pt-PT" sz="2400" b="1" dirty="0">
                <a:solidFill>
                  <a:srgbClr val="002060"/>
                </a:solidFill>
              </a:rPr>
              <a:t>divisível por 3 </a:t>
            </a:r>
            <a:r>
              <a:rPr lang="pt-PT" sz="2400" dirty="0"/>
              <a:t>quando e apenas quando a soma dos seus algarismos é um número divisível por 3. </a:t>
            </a:r>
          </a:p>
          <a:p>
            <a:pPr algn="just"/>
            <a:endParaRPr lang="pt-PT" dirty="0"/>
          </a:p>
        </p:txBody>
      </p:sp>
      <p:sp>
        <p:nvSpPr>
          <p:cNvPr id="11" name="Text Placeholder 5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pt-PT" dirty="0"/>
              <a:t>Múltiplos e divisores</a:t>
            </a:r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539552" y="6453336"/>
            <a:ext cx="7033537" cy="461665"/>
          </a:xfrm>
        </p:spPr>
        <p:txBody>
          <a:bodyPr/>
          <a:lstStyle/>
          <a:p>
            <a:r>
              <a:rPr lang="pt-PT" i="1" dirty="0">
                <a:solidFill>
                  <a:srgbClr val="C00000"/>
                </a:solidFill>
              </a:rPr>
              <a:t>Novo MSI6</a:t>
            </a:r>
          </a:p>
        </p:txBody>
      </p:sp>
    </p:spTree>
    <p:extLst>
      <p:ext uri="{BB962C8B-B14F-4D97-AF65-F5344CB8AC3E}">
        <p14:creationId xmlns:p14="http://schemas.microsoft.com/office/powerpoint/2010/main" val="13282831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uiExpand="1" animBg="1"/>
      <p:bldP spid="12" grpId="0" animBg="1"/>
      <p:bldP spid="8" grpId="0" uiExpand="1" animBg="1"/>
      <p:bldP spid="4" grpId="0" uiExpand="1" build="p"/>
      <p:bldP spid="10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ângulo 4"/>
          <p:cNvSpPr/>
          <p:nvPr/>
        </p:nvSpPr>
        <p:spPr>
          <a:xfrm>
            <a:off x="551477" y="1228651"/>
            <a:ext cx="8100000" cy="122413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7" name="Rectângulo 6"/>
          <p:cNvSpPr/>
          <p:nvPr/>
        </p:nvSpPr>
        <p:spPr>
          <a:xfrm>
            <a:off x="539553" y="2691418"/>
            <a:ext cx="8100000" cy="86409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8" name="Rectângulo 7"/>
          <p:cNvSpPr/>
          <p:nvPr/>
        </p:nvSpPr>
        <p:spPr>
          <a:xfrm>
            <a:off x="532458" y="3779522"/>
            <a:ext cx="8100000" cy="86409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9" name="Rectângulo 8"/>
          <p:cNvSpPr/>
          <p:nvPr/>
        </p:nvSpPr>
        <p:spPr>
          <a:xfrm>
            <a:off x="550186" y="4881816"/>
            <a:ext cx="8100000" cy="86409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0" name="CaixaDeTexto 9"/>
          <p:cNvSpPr txBox="1"/>
          <p:nvPr/>
        </p:nvSpPr>
        <p:spPr>
          <a:xfrm>
            <a:off x="530211" y="620688"/>
            <a:ext cx="8208912" cy="5170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PT" sz="2400" b="1" dirty="0">
                <a:solidFill>
                  <a:srgbClr val="C00000"/>
                </a:solidFill>
              </a:rPr>
              <a:t>Critérios de Divisibilidade</a:t>
            </a:r>
          </a:p>
          <a:p>
            <a:pPr algn="just"/>
            <a:endParaRPr lang="pt-PT" b="1" dirty="0">
              <a:solidFill>
                <a:srgbClr val="C00000"/>
              </a:solidFill>
            </a:endParaRPr>
          </a:p>
          <a:p>
            <a:pPr algn="just"/>
            <a:r>
              <a:rPr lang="pt-PT" sz="2400" dirty="0"/>
              <a:t>Um número é </a:t>
            </a:r>
            <a:r>
              <a:rPr lang="pt-PT" sz="2400" b="1" dirty="0">
                <a:solidFill>
                  <a:srgbClr val="002060"/>
                </a:solidFill>
              </a:rPr>
              <a:t>divisível por 4 </a:t>
            </a:r>
            <a:r>
              <a:rPr lang="pt-PT" sz="2400" dirty="0"/>
              <a:t>quando e apenas quando o número formado pelos seus dois últimos algarismos (o algarismo das dezenas e o das unidades) é divisível por 4. </a:t>
            </a:r>
          </a:p>
          <a:p>
            <a:pPr algn="just"/>
            <a:endParaRPr lang="pt-PT" sz="2400" dirty="0"/>
          </a:p>
          <a:p>
            <a:pPr algn="just"/>
            <a:r>
              <a:rPr lang="pt-PT" sz="2400" dirty="0"/>
              <a:t>Um número é </a:t>
            </a:r>
            <a:r>
              <a:rPr lang="pt-PT" sz="2400" b="1" dirty="0">
                <a:solidFill>
                  <a:srgbClr val="002060"/>
                </a:solidFill>
              </a:rPr>
              <a:t>divisível por 5 </a:t>
            </a:r>
            <a:r>
              <a:rPr lang="pt-PT" sz="2400" dirty="0"/>
              <a:t>quando e apenas quando o algarismo das unidades é 0 ou 5. </a:t>
            </a:r>
          </a:p>
          <a:p>
            <a:pPr algn="just"/>
            <a:endParaRPr lang="pt-PT" sz="2400" dirty="0"/>
          </a:p>
          <a:p>
            <a:pPr algn="just"/>
            <a:r>
              <a:rPr lang="pt-PT" sz="2400" dirty="0"/>
              <a:t>Um número é </a:t>
            </a:r>
            <a:r>
              <a:rPr lang="pt-PT" sz="2400" b="1" dirty="0">
                <a:solidFill>
                  <a:srgbClr val="002060"/>
                </a:solidFill>
              </a:rPr>
              <a:t>divisível por 9 </a:t>
            </a:r>
            <a:r>
              <a:rPr lang="pt-PT" sz="2400" dirty="0"/>
              <a:t>quando e apenas quando a soma dos seus algarismos é um número divisível por 9. </a:t>
            </a:r>
          </a:p>
          <a:p>
            <a:pPr algn="just"/>
            <a:endParaRPr lang="pt-PT" sz="2400" dirty="0"/>
          </a:p>
          <a:p>
            <a:pPr algn="just"/>
            <a:r>
              <a:rPr lang="pt-PT" sz="2400" dirty="0"/>
              <a:t>Um número é </a:t>
            </a:r>
            <a:r>
              <a:rPr lang="pt-PT" sz="2400" b="1" dirty="0">
                <a:solidFill>
                  <a:srgbClr val="002060"/>
                </a:solidFill>
              </a:rPr>
              <a:t>divisível por 10 </a:t>
            </a:r>
            <a:r>
              <a:rPr lang="pt-PT" sz="2400" dirty="0"/>
              <a:t>quando e apenas quando o algarismo das unidades é 0.</a:t>
            </a:r>
          </a:p>
        </p:txBody>
      </p:sp>
      <p:sp>
        <p:nvSpPr>
          <p:cNvPr id="11" name="Text Placeholder 5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pt-PT" dirty="0"/>
              <a:t>Múltiplos e divisores</a:t>
            </a:r>
          </a:p>
        </p:txBody>
      </p:sp>
      <p:sp>
        <p:nvSpPr>
          <p:cNvPr id="12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539552" y="6453336"/>
            <a:ext cx="7033537" cy="461665"/>
          </a:xfrm>
        </p:spPr>
        <p:txBody>
          <a:bodyPr/>
          <a:lstStyle/>
          <a:p>
            <a:r>
              <a:rPr lang="pt-PT" i="1" dirty="0">
                <a:solidFill>
                  <a:srgbClr val="C00000"/>
                </a:solidFill>
              </a:rPr>
              <a:t>Novo MSI6</a:t>
            </a:r>
          </a:p>
        </p:txBody>
      </p:sp>
    </p:spTree>
    <p:extLst>
      <p:ext uri="{BB962C8B-B14F-4D97-AF65-F5344CB8AC3E}">
        <p14:creationId xmlns:p14="http://schemas.microsoft.com/office/powerpoint/2010/main" val="12332549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  <p:bldP spid="8" grpId="0" animBg="1"/>
      <p:bldP spid="9" grpId="0" animBg="1"/>
      <p:bldP spid="10" grpId="0" uiExpand="1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ângulo 6"/>
          <p:cNvSpPr/>
          <p:nvPr/>
        </p:nvSpPr>
        <p:spPr>
          <a:xfrm>
            <a:off x="611560" y="2564904"/>
            <a:ext cx="7920879" cy="111061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6" name="CaixaDeTexto 5"/>
          <p:cNvSpPr txBox="1"/>
          <p:nvPr/>
        </p:nvSpPr>
        <p:spPr>
          <a:xfrm>
            <a:off x="539553" y="1628800"/>
            <a:ext cx="8064896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PT" sz="2400" b="1" dirty="0">
                <a:solidFill>
                  <a:schemeClr val="accent5">
                    <a:lumMod val="50000"/>
                  </a:schemeClr>
                </a:solidFill>
              </a:rPr>
              <a:t>A Isa pensou num número natural e disse que esse número obedecia às seguintes condições: </a:t>
            </a:r>
          </a:p>
          <a:p>
            <a:pPr algn="just"/>
            <a:endParaRPr lang="pt-PT" sz="1000" dirty="0"/>
          </a:p>
          <a:p>
            <a:pPr algn="just"/>
            <a:r>
              <a:rPr lang="pt-PT" sz="2400" dirty="0"/>
              <a:t>• é maior do que  76 ; </a:t>
            </a:r>
          </a:p>
          <a:p>
            <a:pPr algn="just"/>
            <a:r>
              <a:rPr lang="pt-PT" sz="2400" dirty="0"/>
              <a:t>• é menor do que  84 ; </a:t>
            </a:r>
          </a:p>
          <a:p>
            <a:pPr algn="just"/>
            <a:r>
              <a:rPr lang="pt-PT" sz="2400" dirty="0"/>
              <a:t>• subtraindo-lhe uma unidade, obtém-se um múltiplo de  7 . </a:t>
            </a:r>
          </a:p>
          <a:p>
            <a:pPr algn="just"/>
            <a:endParaRPr lang="pt-PT" sz="1000" dirty="0"/>
          </a:p>
          <a:p>
            <a:pPr algn="just"/>
            <a:r>
              <a:rPr lang="pt-PT" sz="2400" dirty="0"/>
              <a:t>Qual foi o número em que a Isa pensou? </a:t>
            </a:r>
          </a:p>
          <a:p>
            <a:pPr algn="just"/>
            <a:endParaRPr lang="pt-PT" sz="2400" dirty="0"/>
          </a:p>
          <a:p>
            <a:pPr algn="just"/>
            <a:endParaRPr lang="pt-PT" sz="2400" dirty="0"/>
          </a:p>
          <a:p>
            <a:pPr algn="r"/>
            <a:r>
              <a:rPr lang="pt-PT" sz="2400" dirty="0">
                <a:solidFill>
                  <a:schemeClr val="bg1">
                    <a:lumMod val="50000"/>
                  </a:schemeClr>
                </a:solidFill>
              </a:rPr>
              <a:t>Prova Final de Matemática, 2.º Ciclo, 2.ª Fase, 2014</a:t>
            </a:r>
          </a:p>
          <a:p>
            <a:pPr algn="just"/>
            <a:endParaRPr lang="pt-PT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5" name="Rectângulo 4"/>
          <p:cNvSpPr/>
          <p:nvPr/>
        </p:nvSpPr>
        <p:spPr>
          <a:xfrm>
            <a:off x="539553" y="1096169"/>
            <a:ext cx="8064896" cy="4947346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pic>
        <p:nvPicPr>
          <p:cNvPr id="1026" name="Picture 2" descr="C:\Users\Susana\Desktop\areal\Trabalho_parte1\DB_NMSI6EP_P1_P001_033_20162390_3P-9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6417" y="591766"/>
            <a:ext cx="1488934" cy="10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 Placeholder 5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pt-PT" dirty="0"/>
              <a:t>Múltiplos e divisores</a:t>
            </a:r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539552" y="6453336"/>
            <a:ext cx="7033537" cy="461665"/>
          </a:xfrm>
        </p:spPr>
        <p:txBody>
          <a:bodyPr/>
          <a:lstStyle/>
          <a:p>
            <a:r>
              <a:rPr lang="pt-PT" i="1" dirty="0">
                <a:solidFill>
                  <a:srgbClr val="C00000"/>
                </a:solidFill>
              </a:rPr>
              <a:t>Novo MSI6</a:t>
            </a:r>
          </a:p>
        </p:txBody>
      </p:sp>
    </p:spTree>
    <p:extLst>
      <p:ext uri="{BB962C8B-B14F-4D97-AF65-F5344CB8AC3E}">
        <p14:creationId xmlns:p14="http://schemas.microsoft.com/office/powerpoint/2010/main" val="35431910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6" grpId="0"/>
      <p:bldP spid="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ângulo 6"/>
          <p:cNvSpPr/>
          <p:nvPr/>
        </p:nvSpPr>
        <p:spPr>
          <a:xfrm>
            <a:off x="611560" y="2564904"/>
            <a:ext cx="7920879" cy="111061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6" name="CaixaDeTexto 5"/>
          <p:cNvSpPr txBox="1"/>
          <p:nvPr/>
        </p:nvSpPr>
        <p:spPr>
          <a:xfrm>
            <a:off x="539553" y="1628800"/>
            <a:ext cx="8064896" cy="26161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PT" sz="2400" b="1" dirty="0">
                <a:solidFill>
                  <a:schemeClr val="accent5">
                    <a:lumMod val="50000"/>
                  </a:schemeClr>
                </a:solidFill>
              </a:rPr>
              <a:t>A Isa pensou num número natural e disse que esse número obedecia às seguintes condições: </a:t>
            </a:r>
          </a:p>
          <a:p>
            <a:pPr algn="just"/>
            <a:endParaRPr lang="pt-PT" sz="1000" dirty="0"/>
          </a:p>
          <a:p>
            <a:pPr algn="just"/>
            <a:r>
              <a:rPr lang="pt-PT" sz="2400" dirty="0"/>
              <a:t>• é maior do que  76 ; </a:t>
            </a:r>
          </a:p>
          <a:p>
            <a:pPr algn="just"/>
            <a:r>
              <a:rPr lang="pt-PT" sz="2400" dirty="0"/>
              <a:t>• é menor do que  84 ; </a:t>
            </a:r>
          </a:p>
          <a:p>
            <a:pPr algn="just"/>
            <a:r>
              <a:rPr lang="pt-PT" sz="2400" dirty="0"/>
              <a:t>• subtraindo-lhe uma unidade, obtém-se um múltiplo de  7 . </a:t>
            </a:r>
          </a:p>
          <a:p>
            <a:pPr algn="just"/>
            <a:endParaRPr lang="pt-PT" sz="1000" dirty="0"/>
          </a:p>
          <a:p>
            <a:pPr algn="just"/>
            <a:r>
              <a:rPr lang="pt-PT" sz="2400" dirty="0"/>
              <a:t>Qual foi o número em que a Isa pensou? </a:t>
            </a:r>
          </a:p>
        </p:txBody>
      </p:sp>
      <p:sp>
        <p:nvSpPr>
          <p:cNvPr id="5" name="Rectângulo 4"/>
          <p:cNvSpPr/>
          <p:nvPr/>
        </p:nvSpPr>
        <p:spPr>
          <a:xfrm>
            <a:off x="539553" y="1096169"/>
            <a:ext cx="8064896" cy="4947346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pic>
        <p:nvPicPr>
          <p:cNvPr id="1026" name="Picture 2" descr="C:\Users\Susana\Desktop\areal\Trabalho_parte1\DB_NMSI6EP_P1_P001_033_20162390_3P-9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6417" y="591766"/>
            <a:ext cx="1488934" cy="10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aixaDeTexto 1"/>
          <p:cNvSpPr txBox="1"/>
          <p:nvPr/>
        </p:nvSpPr>
        <p:spPr>
          <a:xfrm>
            <a:off x="626417" y="4365104"/>
            <a:ext cx="7906022" cy="156966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r>
              <a:rPr lang="pt-PT" sz="2400" dirty="0"/>
              <a:t>Apenas existe um múltiplo de 7 maior do que 76 e menor do que 84, o número 77. </a:t>
            </a:r>
          </a:p>
          <a:p>
            <a:endParaRPr lang="pt-PT" sz="2400" dirty="0"/>
          </a:p>
          <a:p>
            <a:r>
              <a:rPr lang="pt-PT" sz="2400" dirty="0"/>
              <a:t>R: A Isa pensou no número 78.</a:t>
            </a:r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pt-PT" dirty="0"/>
              <a:t>Múltiplos e divisores</a:t>
            </a:r>
          </a:p>
        </p:txBody>
      </p:sp>
      <p:sp>
        <p:nvSpPr>
          <p:cNvPr id="8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539552" y="6453336"/>
            <a:ext cx="7033537" cy="461665"/>
          </a:xfrm>
        </p:spPr>
        <p:txBody>
          <a:bodyPr/>
          <a:lstStyle/>
          <a:p>
            <a:r>
              <a:rPr lang="pt-PT" i="1" dirty="0">
                <a:solidFill>
                  <a:srgbClr val="C00000"/>
                </a:solidFill>
              </a:rPr>
              <a:t>Novo MSI6</a:t>
            </a:r>
          </a:p>
        </p:txBody>
      </p:sp>
    </p:spTree>
    <p:extLst>
      <p:ext uri="{BB962C8B-B14F-4D97-AF65-F5344CB8AC3E}">
        <p14:creationId xmlns:p14="http://schemas.microsoft.com/office/powerpoint/2010/main" val="2603117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ângulo 4"/>
          <p:cNvSpPr/>
          <p:nvPr/>
        </p:nvSpPr>
        <p:spPr>
          <a:xfrm>
            <a:off x="539553" y="1096169"/>
            <a:ext cx="8064896" cy="4947346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pic>
        <p:nvPicPr>
          <p:cNvPr id="2050" name="Picture 2" descr="C:\Users\Susana\Desktop\areal\Trabalho_parte1\tarefa2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7809" y="589680"/>
            <a:ext cx="1608980" cy="10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9" name="Grupo 8"/>
          <p:cNvGrpSpPr/>
          <p:nvPr/>
        </p:nvGrpSpPr>
        <p:grpSpPr>
          <a:xfrm>
            <a:off x="539553" y="1534140"/>
            <a:ext cx="8064896" cy="4401205"/>
            <a:chOff x="539553" y="1534140"/>
            <a:chExt cx="8064896" cy="4401205"/>
          </a:xfrm>
        </p:grpSpPr>
        <p:grpSp>
          <p:nvGrpSpPr>
            <p:cNvPr id="8" name="Grupo 7"/>
            <p:cNvGrpSpPr/>
            <p:nvPr/>
          </p:nvGrpSpPr>
          <p:grpSpPr>
            <a:xfrm>
              <a:off x="539553" y="1534140"/>
              <a:ext cx="8064896" cy="4401205"/>
              <a:chOff x="539553" y="1534140"/>
              <a:chExt cx="8064896" cy="4401205"/>
            </a:xfrm>
          </p:grpSpPr>
          <p:sp>
            <p:nvSpPr>
              <p:cNvPr id="2" name="Rectângulo 1"/>
              <p:cNvSpPr/>
              <p:nvPr/>
            </p:nvSpPr>
            <p:spPr>
              <a:xfrm>
                <a:off x="539553" y="1534140"/>
                <a:ext cx="8064896" cy="440120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pt-PT" sz="2400" b="1" dirty="0">
                    <a:solidFill>
                      <a:schemeClr val="accent5">
                        <a:lumMod val="50000"/>
                      </a:schemeClr>
                    </a:solidFill>
                  </a:rPr>
                  <a:t>Considera a igualdade seguinte. </a:t>
                </a:r>
              </a:p>
              <a:p>
                <a:pPr algn="just"/>
                <a:endParaRPr lang="pt-PT" sz="2400" dirty="0"/>
              </a:p>
              <a:p>
                <a:pPr algn="just"/>
                <a:endParaRPr lang="pt-PT" sz="2400" dirty="0"/>
              </a:p>
              <a:p>
                <a:pPr algn="just"/>
                <a:r>
                  <a:rPr lang="pt-PT" sz="2400" dirty="0"/>
                  <a:t>Copia cada uma das frases e completa-as com o número em falta ou com uma das expressões seguintes: “</a:t>
                </a:r>
                <a:r>
                  <a:rPr lang="pt-PT" sz="2400" i="1" dirty="0"/>
                  <a:t>divisor de</a:t>
                </a:r>
                <a:r>
                  <a:rPr lang="pt-PT" sz="2400" dirty="0"/>
                  <a:t>”, “</a:t>
                </a:r>
                <a:r>
                  <a:rPr lang="pt-PT" sz="2400" i="1" dirty="0"/>
                  <a:t>múltiplo de</a:t>
                </a:r>
                <a:r>
                  <a:rPr lang="pt-PT" sz="2400" dirty="0"/>
                  <a:t>”, “</a:t>
                </a:r>
                <a:r>
                  <a:rPr lang="pt-PT" sz="2400" i="1" dirty="0"/>
                  <a:t>divisível por</a:t>
                </a:r>
                <a:r>
                  <a:rPr lang="pt-PT" sz="2400" dirty="0"/>
                  <a:t>”. </a:t>
                </a:r>
              </a:p>
              <a:p>
                <a:pPr algn="just"/>
                <a:endParaRPr lang="pt-PT" sz="1000" dirty="0"/>
              </a:p>
              <a:p>
                <a:pPr marL="457200" indent="-457200" algn="just">
                  <a:buClr>
                    <a:srgbClr val="C00000"/>
                  </a:buClr>
                  <a:buAutoNum type="arabicPeriod"/>
                </a:pPr>
                <a:r>
                  <a:rPr lang="pt-PT" sz="2400" dirty="0"/>
                  <a:t>O número                é divisível por  4. </a:t>
                </a:r>
              </a:p>
              <a:p>
                <a:pPr algn="just">
                  <a:buClr>
                    <a:srgbClr val="C00000"/>
                  </a:buClr>
                </a:pPr>
                <a:endParaRPr lang="pt-PT" sz="1000" dirty="0"/>
              </a:p>
              <a:p>
                <a:pPr marL="457200" indent="-457200" algn="just">
                  <a:buClr>
                    <a:srgbClr val="C00000"/>
                  </a:buClr>
                  <a:buFont typeface="+mj-lt"/>
                  <a:buAutoNum type="arabicPeriod" startAt="2"/>
                </a:pPr>
                <a:r>
                  <a:rPr lang="pt-PT" sz="2400" dirty="0"/>
                  <a:t>2. O número                 é múltiplo de 163. </a:t>
                </a:r>
              </a:p>
              <a:p>
                <a:pPr algn="just">
                  <a:buClr>
                    <a:srgbClr val="C00000"/>
                  </a:buClr>
                </a:pPr>
                <a:endParaRPr lang="pt-PT" sz="1000" dirty="0"/>
              </a:p>
              <a:p>
                <a:pPr marL="457200" indent="-457200" algn="just">
                  <a:buClr>
                    <a:srgbClr val="C00000"/>
                  </a:buClr>
                  <a:buFont typeface="+mj-lt"/>
                  <a:buAutoNum type="arabicPeriod" startAt="3"/>
                </a:pPr>
                <a:r>
                  <a:rPr lang="pt-PT" sz="2400" dirty="0"/>
                  <a:t>3. O número  4  é                         652. </a:t>
                </a:r>
              </a:p>
              <a:p>
                <a:pPr algn="just">
                  <a:buClr>
                    <a:srgbClr val="C00000"/>
                  </a:buClr>
                </a:pPr>
                <a:endParaRPr lang="pt-PT" sz="1000" dirty="0"/>
              </a:p>
              <a:p>
                <a:pPr marL="457200" indent="-457200" algn="just">
                  <a:buClr>
                    <a:srgbClr val="C00000"/>
                  </a:buClr>
                  <a:buFont typeface="+mj-lt"/>
                  <a:buAutoNum type="arabicPeriod" startAt="4"/>
                </a:pPr>
                <a:r>
                  <a:rPr lang="pt-PT" sz="2400" dirty="0"/>
                  <a:t>4. O número  652  é                         4.</a:t>
                </a:r>
              </a:p>
            </p:txBody>
          </p:sp>
          <p:sp>
            <p:nvSpPr>
              <p:cNvPr id="3" name="Rectângulo 2"/>
              <p:cNvSpPr/>
              <p:nvPr/>
            </p:nvSpPr>
            <p:spPr>
              <a:xfrm>
                <a:off x="2423635" y="3947205"/>
                <a:ext cx="943148" cy="360040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  <p:sp>
            <p:nvSpPr>
              <p:cNvPr id="11" name="Rectângulo 10"/>
              <p:cNvSpPr/>
              <p:nvPr/>
            </p:nvSpPr>
            <p:spPr>
              <a:xfrm>
                <a:off x="2782917" y="4454255"/>
                <a:ext cx="943148" cy="360040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  <p:sp>
            <p:nvSpPr>
              <p:cNvPr id="12" name="Rectângulo 11"/>
              <p:cNvSpPr/>
              <p:nvPr/>
            </p:nvSpPr>
            <p:spPr>
              <a:xfrm>
                <a:off x="3310147" y="4987590"/>
                <a:ext cx="1549885" cy="360040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  <p:sp>
            <p:nvSpPr>
              <p:cNvPr id="13" name="Rectângulo 12"/>
              <p:cNvSpPr/>
              <p:nvPr/>
            </p:nvSpPr>
            <p:spPr>
              <a:xfrm>
                <a:off x="3603643" y="5503006"/>
                <a:ext cx="1549885" cy="360040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</p:grpSp>
        <p:pic>
          <p:nvPicPr>
            <p:cNvPr id="2051" name="Picture 3" descr="C:\Users\Susana\Desktop\areal\Trabalho_parte1\ex1.pn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54908" y="2132856"/>
              <a:ext cx="2657252" cy="50405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0" name="CaixaDeTexto 9"/>
          <p:cNvSpPr txBox="1"/>
          <p:nvPr/>
        </p:nvSpPr>
        <p:spPr>
          <a:xfrm>
            <a:off x="2554260" y="3875955"/>
            <a:ext cx="70023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dirty="0"/>
              <a:t>652</a:t>
            </a:r>
          </a:p>
        </p:txBody>
      </p:sp>
      <p:sp>
        <p:nvSpPr>
          <p:cNvPr id="18" name="CaixaDeTexto 17"/>
          <p:cNvSpPr txBox="1"/>
          <p:nvPr/>
        </p:nvSpPr>
        <p:spPr>
          <a:xfrm>
            <a:off x="2907084" y="4400130"/>
            <a:ext cx="70023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dirty="0"/>
              <a:t>652</a:t>
            </a:r>
          </a:p>
        </p:txBody>
      </p:sp>
      <p:sp>
        <p:nvSpPr>
          <p:cNvPr id="19" name="CaixaDeTexto 18"/>
          <p:cNvSpPr txBox="1"/>
          <p:nvPr/>
        </p:nvSpPr>
        <p:spPr>
          <a:xfrm>
            <a:off x="3409599" y="4956245"/>
            <a:ext cx="14504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dirty="0"/>
              <a:t>divisor de </a:t>
            </a:r>
          </a:p>
        </p:txBody>
      </p:sp>
      <p:sp>
        <p:nvSpPr>
          <p:cNvPr id="20" name="CaixaDeTexto 19"/>
          <p:cNvSpPr txBox="1"/>
          <p:nvPr/>
        </p:nvSpPr>
        <p:spPr>
          <a:xfrm>
            <a:off x="3526374" y="5453020"/>
            <a:ext cx="16825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dirty="0"/>
              <a:t>divisível por </a:t>
            </a:r>
          </a:p>
        </p:txBody>
      </p:sp>
      <p:sp>
        <p:nvSpPr>
          <p:cNvPr id="21" name="Text Placeholder 5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pt-PT" dirty="0"/>
              <a:t>Múltiplos e divisores</a:t>
            </a:r>
          </a:p>
        </p:txBody>
      </p:sp>
      <p:sp>
        <p:nvSpPr>
          <p:cNvPr id="17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539552" y="6453336"/>
            <a:ext cx="7033537" cy="461665"/>
          </a:xfrm>
        </p:spPr>
        <p:txBody>
          <a:bodyPr/>
          <a:lstStyle/>
          <a:p>
            <a:r>
              <a:rPr lang="pt-PT" i="1" dirty="0">
                <a:solidFill>
                  <a:srgbClr val="C00000"/>
                </a:solidFill>
              </a:rPr>
              <a:t>Novo MSI6</a:t>
            </a:r>
          </a:p>
        </p:txBody>
      </p:sp>
    </p:spTree>
    <p:extLst>
      <p:ext uri="{BB962C8B-B14F-4D97-AF65-F5344CB8AC3E}">
        <p14:creationId xmlns:p14="http://schemas.microsoft.com/office/powerpoint/2010/main" val="5761635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0" grpId="0"/>
      <p:bldP spid="18" grpId="0"/>
      <p:bldP spid="19" grpId="0"/>
      <p:bldP spid="2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ângulo 4"/>
          <p:cNvSpPr/>
          <p:nvPr/>
        </p:nvSpPr>
        <p:spPr>
          <a:xfrm>
            <a:off x="539553" y="1096169"/>
            <a:ext cx="8064896" cy="4947346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" name="Rectângulo 1"/>
          <p:cNvSpPr/>
          <p:nvPr/>
        </p:nvSpPr>
        <p:spPr>
          <a:xfrm>
            <a:off x="539553" y="1534140"/>
            <a:ext cx="8064896" cy="44627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PT" sz="2400" b="1" dirty="0">
                <a:solidFill>
                  <a:schemeClr val="accent5">
                    <a:lumMod val="50000"/>
                  </a:schemeClr>
                </a:solidFill>
              </a:rPr>
              <a:t>Considera os números  escritos nas etiquetas. </a:t>
            </a:r>
          </a:p>
          <a:p>
            <a:pPr algn="just"/>
            <a:endParaRPr lang="pt-PT" sz="2400" b="1" dirty="0">
              <a:solidFill>
                <a:srgbClr val="C00000"/>
              </a:solidFill>
            </a:endParaRPr>
          </a:p>
          <a:p>
            <a:pPr algn="just"/>
            <a:endParaRPr lang="pt-PT" sz="2400" b="1" dirty="0">
              <a:solidFill>
                <a:srgbClr val="C00000"/>
              </a:solidFill>
            </a:endParaRPr>
          </a:p>
          <a:p>
            <a:pPr algn="just"/>
            <a:r>
              <a:rPr lang="pt-PT" sz="2400" dirty="0">
                <a:solidFill>
                  <a:srgbClr val="C00000"/>
                </a:solidFill>
              </a:rPr>
              <a:t>1.</a:t>
            </a:r>
            <a:r>
              <a:rPr lang="pt-PT" sz="2400" dirty="0"/>
              <a:t> Escreve os números que são: </a:t>
            </a:r>
          </a:p>
          <a:p>
            <a:pPr algn="just"/>
            <a:endParaRPr lang="pt-PT" sz="1000" dirty="0"/>
          </a:p>
          <a:p>
            <a:pPr algn="just">
              <a:buClr>
                <a:srgbClr val="C00000"/>
              </a:buClr>
            </a:pPr>
            <a:r>
              <a:rPr lang="pt-PT" sz="2400" dirty="0">
                <a:solidFill>
                  <a:srgbClr val="C00000"/>
                </a:solidFill>
              </a:rPr>
              <a:t>(A)</a:t>
            </a:r>
            <a:r>
              <a:rPr lang="pt-PT" sz="2400" dirty="0"/>
              <a:t> divisíveis por  2;                </a:t>
            </a:r>
            <a:r>
              <a:rPr lang="pt-PT" sz="2400" dirty="0">
                <a:solidFill>
                  <a:srgbClr val="C00000"/>
                </a:solidFill>
              </a:rPr>
              <a:t>(B)</a:t>
            </a:r>
            <a:r>
              <a:rPr lang="pt-PT" sz="2400" dirty="0"/>
              <a:t> divisíveis por  3; </a:t>
            </a:r>
          </a:p>
          <a:p>
            <a:pPr algn="just"/>
            <a:r>
              <a:rPr lang="pt-PT" sz="2400" dirty="0">
                <a:solidFill>
                  <a:srgbClr val="C00000"/>
                </a:solidFill>
              </a:rPr>
              <a:t>(C) </a:t>
            </a:r>
            <a:r>
              <a:rPr lang="pt-PT" sz="2400" dirty="0"/>
              <a:t>divisíveis por  5;                </a:t>
            </a:r>
            <a:r>
              <a:rPr lang="pt-PT" sz="2400" dirty="0">
                <a:solidFill>
                  <a:srgbClr val="C00000"/>
                </a:solidFill>
              </a:rPr>
              <a:t>(D) </a:t>
            </a:r>
            <a:r>
              <a:rPr lang="pt-PT" sz="2400" dirty="0"/>
              <a:t>divisíveis por  4; </a:t>
            </a:r>
          </a:p>
          <a:p>
            <a:pPr algn="just"/>
            <a:r>
              <a:rPr lang="pt-PT" sz="2400" dirty="0">
                <a:solidFill>
                  <a:srgbClr val="C00000"/>
                </a:solidFill>
              </a:rPr>
              <a:t>(E) </a:t>
            </a:r>
            <a:r>
              <a:rPr lang="pt-PT" sz="2400" dirty="0"/>
              <a:t>divisíveis por  10;              </a:t>
            </a:r>
            <a:r>
              <a:rPr lang="pt-PT" sz="2400" dirty="0">
                <a:solidFill>
                  <a:srgbClr val="C00000"/>
                </a:solidFill>
              </a:rPr>
              <a:t>(F) </a:t>
            </a:r>
            <a:r>
              <a:rPr lang="pt-PT" sz="2400" dirty="0"/>
              <a:t>divisíveis por 3, mas não por  9.</a:t>
            </a:r>
          </a:p>
          <a:p>
            <a:pPr algn="just"/>
            <a:endParaRPr lang="pt-PT" sz="2400" dirty="0"/>
          </a:p>
          <a:p>
            <a:pPr algn="just"/>
            <a:r>
              <a:rPr lang="pt-PT" sz="2400" dirty="0">
                <a:solidFill>
                  <a:srgbClr val="C00000"/>
                </a:solidFill>
              </a:rPr>
              <a:t>2. </a:t>
            </a:r>
            <a:r>
              <a:rPr lang="pt-PT" sz="2400" dirty="0"/>
              <a:t>Qual é o menor número natural de quatro algarismos que é divisível por 9?</a:t>
            </a:r>
          </a:p>
          <a:p>
            <a:pPr algn="just"/>
            <a:endParaRPr lang="pt-PT" sz="1000" dirty="0"/>
          </a:p>
          <a:p>
            <a:pPr algn="r"/>
            <a:r>
              <a:rPr lang="pt-PT" sz="2400" dirty="0">
                <a:solidFill>
                  <a:schemeClr val="bg1">
                    <a:lumMod val="50000"/>
                  </a:schemeClr>
                </a:solidFill>
              </a:rPr>
              <a:t>Prova Final de Matemática, 2º Ciclo, 2ª Fase, 2014</a:t>
            </a:r>
          </a:p>
        </p:txBody>
      </p:sp>
      <p:pic>
        <p:nvPicPr>
          <p:cNvPr id="3074" name="Picture 2" descr="C:\Users\Susana\Desktop\areal\Trabalho_parte1\tarefa3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8568" y="557199"/>
            <a:ext cx="1529706" cy="10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ângulo arredondado 5"/>
              <p:cNvSpPr/>
              <p:nvPr/>
            </p:nvSpPr>
            <p:spPr>
              <a:xfrm>
                <a:off x="1875612" y="2080850"/>
                <a:ext cx="806400" cy="499730"/>
              </a:xfrm>
              <a:prstGeom prst="round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28575">
                <a:solidFill>
                  <a:schemeClr val="accent5">
                    <a:lumMod val="50000"/>
                  </a:schemeClr>
                </a:solidFill>
              </a:ln>
              <a:effectLst>
                <a:outerShdw blurRad="50800" dist="38100" dir="13500000" algn="b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225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6" name="Rectângulo arredondado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75612" y="2080850"/>
                <a:ext cx="806400" cy="499730"/>
              </a:xfrm>
              <a:prstGeom prst="roundRect">
                <a:avLst/>
              </a:prstGeom>
              <a:blipFill rotWithShape="1">
                <a:blip r:embed="rId3"/>
                <a:stretch>
                  <a:fillRect/>
                </a:stretch>
              </a:blipFill>
              <a:ln w="28575">
                <a:solidFill>
                  <a:schemeClr val="accent5">
                    <a:lumMod val="50000"/>
                  </a:schemeClr>
                </a:solidFill>
              </a:ln>
              <a:effectLst>
                <a:outerShdw blurRad="50800" dist="38100" dir="13500000" algn="br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ângulo arredondado 6"/>
              <p:cNvSpPr/>
              <p:nvPr/>
            </p:nvSpPr>
            <p:spPr>
              <a:xfrm>
                <a:off x="2913981" y="2066868"/>
                <a:ext cx="792000" cy="499730"/>
              </a:xfrm>
              <a:prstGeom prst="round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 w="28575">
                <a:solidFill>
                  <a:schemeClr val="accent6">
                    <a:lumMod val="75000"/>
                  </a:schemeClr>
                </a:solidFill>
              </a:ln>
              <a:effectLst>
                <a:outerShdw blurRad="50800" dist="38100" dir="13500000" algn="b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330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7" name="Rectângulo arredondado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13981" y="2066868"/>
                <a:ext cx="792000" cy="499730"/>
              </a:xfrm>
              <a:prstGeom prst="roundRect">
                <a:avLst/>
              </a:prstGeom>
              <a:blipFill rotWithShape="1">
                <a:blip r:embed="rId4"/>
                <a:stretch>
                  <a:fillRect/>
                </a:stretch>
              </a:blipFill>
              <a:ln w="28575">
                <a:solidFill>
                  <a:schemeClr val="accent6">
                    <a:lumMod val="75000"/>
                  </a:schemeClr>
                </a:solidFill>
              </a:ln>
              <a:effectLst>
                <a:outerShdw blurRad="50800" dist="38100" dir="13500000" algn="br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ângulo arredondado 7"/>
              <p:cNvSpPr/>
              <p:nvPr/>
            </p:nvSpPr>
            <p:spPr>
              <a:xfrm>
                <a:off x="3923928" y="2066868"/>
                <a:ext cx="792000" cy="499730"/>
              </a:xfrm>
              <a:prstGeom prst="roundRect">
                <a:avLst/>
              </a:prstGeom>
              <a:solidFill>
                <a:srgbClr val="FFD5D5"/>
              </a:solidFill>
              <a:ln w="28575">
                <a:solidFill>
                  <a:srgbClr val="C00000"/>
                </a:solidFill>
              </a:ln>
              <a:effectLst>
                <a:outerShdw blurRad="50800" dist="38100" dir="13500000" algn="b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303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8" name="Rectângulo arredondado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23928" y="2066868"/>
                <a:ext cx="792000" cy="499730"/>
              </a:xfrm>
              <a:prstGeom prst="roundRect">
                <a:avLst/>
              </a:prstGeom>
              <a:blipFill rotWithShape="1">
                <a:blip r:embed="rId5"/>
                <a:stretch>
                  <a:fillRect/>
                </a:stretch>
              </a:blipFill>
              <a:ln w="28575">
                <a:solidFill>
                  <a:srgbClr val="C00000"/>
                </a:solidFill>
              </a:ln>
              <a:effectLst>
                <a:outerShdw blurRad="50800" dist="38100" dir="13500000" algn="br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ângulo arredondado 8"/>
              <p:cNvSpPr/>
              <p:nvPr/>
            </p:nvSpPr>
            <p:spPr>
              <a:xfrm>
                <a:off x="4932040" y="2066868"/>
                <a:ext cx="792000" cy="499730"/>
              </a:xfrm>
              <a:prstGeom prst="roundRect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  <a:ln w="28575">
                <a:solidFill>
                  <a:srgbClr val="FFC000"/>
                </a:solidFill>
              </a:ln>
              <a:effectLst>
                <a:outerShdw blurRad="50800" dist="38100" dir="13500000" algn="b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2000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9" name="Rectângulo arredondado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32040" y="2066868"/>
                <a:ext cx="792000" cy="499730"/>
              </a:xfrm>
              <a:prstGeom prst="roundRect">
                <a:avLst/>
              </a:prstGeom>
              <a:blipFill rotWithShape="1">
                <a:blip r:embed="rId6"/>
                <a:stretch>
                  <a:fillRect/>
                </a:stretch>
              </a:blipFill>
              <a:ln w="28575">
                <a:solidFill>
                  <a:srgbClr val="FFC000"/>
                </a:solidFill>
              </a:ln>
              <a:effectLst>
                <a:outerShdw blurRad="50800" dist="38100" dir="13500000" algn="br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ângulo arredondado 9"/>
              <p:cNvSpPr/>
              <p:nvPr/>
            </p:nvSpPr>
            <p:spPr>
              <a:xfrm>
                <a:off x="5940152" y="2066868"/>
                <a:ext cx="792000" cy="499730"/>
              </a:xfrm>
              <a:prstGeom prst="roundRect">
                <a:avLst/>
              </a:prstGeom>
              <a:solidFill>
                <a:srgbClr val="D1E4E5"/>
              </a:solidFill>
              <a:ln w="28575">
                <a:solidFill>
                  <a:srgbClr val="006666"/>
                </a:solidFill>
              </a:ln>
              <a:effectLst>
                <a:outerShdw blurRad="50800" dist="38100" dir="13500000" algn="b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75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10" name="Rectângulo arredondado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40152" y="2066868"/>
                <a:ext cx="792000" cy="499730"/>
              </a:xfrm>
              <a:prstGeom prst="roundRect">
                <a:avLst/>
              </a:prstGeom>
              <a:blipFill rotWithShape="1">
                <a:blip r:embed="rId7"/>
                <a:stretch>
                  <a:fillRect/>
                </a:stretch>
              </a:blipFill>
              <a:ln w="28575">
                <a:solidFill>
                  <a:srgbClr val="006666"/>
                </a:solidFill>
              </a:ln>
              <a:effectLst>
                <a:outerShdw blurRad="50800" dist="38100" dir="13500000" algn="br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Text Placeholder 5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pt-PT" dirty="0"/>
              <a:t>Múltiplos e divisores</a:t>
            </a:r>
          </a:p>
        </p:txBody>
      </p:sp>
      <p:sp>
        <p:nvSpPr>
          <p:cNvPr id="11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539552" y="6453336"/>
            <a:ext cx="7033537" cy="461665"/>
          </a:xfrm>
        </p:spPr>
        <p:txBody>
          <a:bodyPr/>
          <a:lstStyle/>
          <a:p>
            <a:r>
              <a:rPr lang="pt-PT" i="1" dirty="0">
                <a:solidFill>
                  <a:srgbClr val="C00000"/>
                </a:solidFill>
              </a:rPr>
              <a:t>Novo MSI6</a:t>
            </a:r>
          </a:p>
        </p:txBody>
      </p:sp>
    </p:spTree>
    <p:extLst>
      <p:ext uri="{BB962C8B-B14F-4D97-AF65-F5344CB8AC3E}">
        <p14:creationId xmlns:p14="http://schemas.microsoft.com/office/powerpoint/2010/main" val="34029165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2" grpId="0"/>
      <p:bldP spid="6" grpId="0" animBg="1"/>
      <p:bldP spid="7" grpId="0" animBg="1"/>
      <p:bldP spid="8" grpId="0" animBg="1"/>
      <p:bldP spid="9" grpId="0" animBg="1"/>
      <p:bldP spid="10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ângulo 4"/>
          <p:cNvSpPr/>
          <p:nvPr/>
        </p:nvSpPr>
        <p:spPr>
          <a:xfrm>
            <a:off x="539553" y="1096169"/>
            <a:ext cx="8064896" cy="4947346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" name="Rectângulo 1"/>
          <p:cNvSpPr/>
          <p:nvPr/>
        </p:nvSpPr>
        <p:spPr>
          <a:xfrm>
            <a:off x="539553" y="1534140"/>
            <a:ext cx="8064896" cy="20928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PT" sz="2400" b="1" dirty="0">
                <a:solidFill>
                  <a:schemeClr val="accent5">
                    <a:lumMod val="50000"/>
                  </a:schemeClr>
                </a:solidFill>
              </a:rPr>
              <a:t>Considera os números  escritos nas etiquetas. </a:t>
            </a:r>
          </a:p>
          <a:p>
            <a:pPr algn="just"/>
            <a:endParaRPr lang="pt-PT" sz="2400" b="1" dirty="0">
              <a:solidFill>
                <a:srgbClr val="C00000"/>
              </a:solidFill>
            </a:endParaRPr>
          </a:p>
          <a:p>
            <a:pPr algn="just"/>
            <a:endParaRPr lang="pt-PT" sz="2400" b="1" dirty="0">
              <a:solidFill>
                <a:srgbClr val="C00000"/>
              </a:solidFill>
            </a:endParaRPr>
          </a:p>
          <a:p>
            <a:pPr algn="just"/>
            <a:r>
              <a:rPr lang="pt-PT" sz="2400" dirty="0">
                <a:solidFill>
                  <a:srgbClr val="C00000"/>
                </a:solidFill>
              </a:rPr>
              <a:t>1.</a:t>
            </a:r>
            <a:r>
              <a:rPr lang="pt-PT" sz="2400" dirty="0"/>
              <a:t> Escreve os números que são: </a:t>
            </a:r>
          </a:p>
          <a:p>
            <a:pPr algn="just"/>
            <a:endParaRPr lang="pt-PT" sz="1000" dirty="0"/>
          </a:p>
          <a:p>
            <a:pPr algn="just">
              <a:buClr>
                <a:srgbClr val="C00000"/>
              </a:buClr>
            </a:pPr>
            <a:r>
              <a:rPr lang="pt-PT" sz="2400" dirty="0">
                <a:solidFill>
                  <a:srgbClr val="C00000"/>
                </a:solidFill>
              </a:rPr>
              <a:t>(A)</a:t>
            </a:r>
            <a:r>
              <a:rPr lang="pt-PT" sz="2400" dirty="0"/>
              <a:t> 					</a:t>
            </a:r>
          </a:p>
        </p:txBody>
      </p:sp>
      <p:pic>
        <p:nvPicPr>
          <p:cNvPr id="3074" name="Picture 2" descr="C:\Users\Susana\Desktop\areal\Trabalho_parte1\tarefa3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8568" y="557199"/>
            <a:ext cx="1529706" cy="10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3" name="CaixaDeTexto 22"/>
              <p:cNvSpPr txBox="1"/>
              <p:nvPr/>
            </p:nvSpPr>
            <p:spPr>
              <a:xfrm>
                <a:off x="872572" y="3710933"/>
                <a:ext cx="2397600" cy="461665"/>
              </a:xfrm>
              <a:prstGeom prst="rect">
                <a:avLst/>
              </a:prstGeom>
              <a:noFill/>
              <a:ln>
                <a:solidFill>
                  <a:schemeClr val="bg1">
                    <a:lumMod val="85000"/>
                  </a:schemeClr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pt-PT" sz="2400" b="1" dirty="0">
                    <a:solidFill>
                      <a:srgbClr val="002060"/>
                    </a:solidFill>
                  </a:rPr>
                  <a:t>Divisíveis por </a:t>
                </a:r>
                <a14:m>
                  <m:oMath xmlns:m="http://schemas.openxmlformats.org/officeDocument/2006/math">
                    <m:r>
                      <a:rPr lang="pt-PT" sz="2400" b="1" i="1" smtClean="0">
                        <a:solidFill>
                          <a:srgbClr val="002060"/>
                        </a:solidFill>
                        <a:latin typeface="Cambria Math"/>
                      </a:rPr>
                      <m:t>𝟐</m:t>
                    </m:r>
                  </m:oMath>
                </a14:m>
                <a:endParaRPr lang="pt-PT" sz="2400" b="1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23" name="CaixaDeTexto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2572" y="3710933"/>
                <a:ext cx="2397600" cy="461665"/>
              </a:xfrm>
              <a:prstGeom prst="rect">
                <a:avLst/>
              </a:prstGeom>
              <a:blipFill rotWithShape="1">
                <a:blip r:embed="rId3"/>
                <a:stretch>
                  <a:fillRect t="-9091" b="-28571"/>
                </a:stretch>
              </a:blipFill>
              <a:ln>
                <a:solidFill>
                  <a:schemeClr val="bg1">
                    <a:lumMod val="85000"/>
                  </a:schemeClr>
                </a:solidFill>
              </a:ln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4" name="CaixaDeTexto 23"/>
          <p:cNvSpPr txBox="1"/>
          <p:nvPr/>
        </p:nvSpPr>
        <p:spPr>
          <a:xfrm>
            <a:off x="872572" y="4246470"/>
            <a:ext cx="2397600" cy="1620000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pt-PT" dirty="0"/>
          </a:p>
          <a:p>
            <a:endParaRPr lang="pt-PT" dirty="0"/>
          </a:p>
          <a:p>
            <a:endParaRPr lang="pt-PT" dirty="0"/>
          </a:p>
          <a:p>
            <a:endParaRPr lang="pt-PT" dirty="0"/>
          </a:p>
          <a:p>
            <a:endParaRPr lang="pt-PT" dirty="0"/>
          </a:p>
          <a:p>
            <a:endParaRPr lang="pt-PT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Rectângulo arredondado 24"/>
              <p:cNvSpPr/>
              <p:nvPr/>
            </p:nvSpPr>
            <p:spPr>
              <a:xfrm>
                <a:off x="1875612" y="2080850"/>
                <a:ext cx="806400" cy="499730"/>
              </a:xfrm>
              <a:prstGeom prst="round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28575">
                <a:solidFill>
                  <a:schemeClr val="accent5">
                    <a:lumMod val="50000"/>
                  </a:schemeClr>
                </a:solidFill>
              </a:ln>
              <a:effectLst>
                <a:outerShdw blurRad="50800" dist="38100" dir="13500000" algn="b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225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25" name="Rectângulo arredondado 2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75612" y="2080850"/>
                <a:ext cx="806400" cy="499730"/>
              </a:xfrm>
              <a:prstGeom prst="roundRect">
                <a:avLst/>
              </a:prstGeom>
              <a:blipFill rotWithShape="1">
                <a:blip r:embed="rId4"/>
                <a:stretch>
                  <a:fillRect/>
                </a:stretch>
              </a:blipFill>
              <a:ln w="28575">
                <a:solidFill>
                  <a:schemeClr val="accent5">
                    <a:lumMod val="50000"/>
                  </a:schemeClr>
                </a:solidFill>
              </a:ln>
              <a:effectLst>
                <a:outerShdw blurRad="50800" dist="38100" dir="13500000" algn="br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Rectângulo arredondado 25"/>
              <p:cNvSpPr/>
              <p:nvPr/>
            </p:nvSpPr>
            <p:spPr>
              <a:xfrm>
                <a:off x="2913981" y="2066868"/>
                <a:ext cx="792000" cy="499730"/>
              </a:xfrm>
              <a:prstGeom prst="round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 w="28575">
                <a:solidFill>
                  <a:schemeClr val="accent6">
                    <a:lumMod val="75000"/>
                  </a:schemeClr>
                </a:solidFill>
              </a:ln>
              <a:effectLst>
                <a:outerShdw blurRad="50800" dist="38100" dir="13500000" algn="b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330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26" name="Rectângulo arredondado 2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13981" y="2066868"/>
                <a:ext cx="792000" cy="499730"/>
              </a:xfrm>
              <a:prstGeom prst="roundRect">
                <a:avLst/>
              </a:prstGeom>
              <a:blipFill rotWithShape="1">
                <a:blip r:embed="rId5"/>
                <a:stretch>
                  <a:fillRect/>
                </a:stretch>
              </a:blipFill>
              <a:ln w="28575">
                <a:solidFill>
                  <a:schemeClr val="accent6">
                    <a:lumMod val="75000"/>
                  </a:schemeClr>
                </a:solidFill>
              </a:ln>
              <a:effectLst>
                <a:outerShdw blurRad="50800" dist="38100" dir="13500000" algn="br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Rectângulo arredondado 26"/>
              <p:cNvSpPr/>
              <p:nvPr/>
            </p:nvSpPr>
            <p:spPr>
              <a:xfrm>
                <a:off x="3923928" y="2066868"/>
                <a:ext cx="792000" cy="499730"/>
              </a:xfrm>
              <a:prstGeom prst="roundRect">
                <a:avLst/>
              </a:prstGeom>
              <a:solidFill>
                <a:srgbClr val="FFD5D5"/>
              </a:solidFill>
              <a:ln w="28575">
                <a:solidFill>
                  <a:srgbClr val="C00000"/>
                </a:solidFill>
              </a:ln>
              <a:effectLst>
                <a:outerShdw blurRad="50800" dist="38100" dir="13500000" algn="b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303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27" name="Rectângulo arredondado 2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23928" y="2066868"/>
                <a:ext cx="792000" cy="499730"/>
              </a:xfrm>
              <a:prstGeom prst="roundRect">
                <a:avLst/>
              </a:prstGeom>
              <a:blipFill rotWithShape="1">
                <a:blip r:embed="rId6"/>
                <a:stretch>
                  <a:fillRect/>
                </a:stretch>
              </a:blipFill>
              <a:ln w="28575">
                <a:solidFill>
                  <a:srgbClr val="C00000"/>
                </a:solidFill>
              </a:ln>
              <a:effectLst>
                <a:outerShdw blurRad="50800" dist="38100" dir="13500000" algn="br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Rectângulo arredondado 29"/>
              <p:cNvSpPr/>
              <p:nvPr/>
            </p:nvSpPr>
            <p:spPr>
              <a:xfrm>
                <a:off x="4932040" y="2066868"/>
                <a:ext cx="792000" cy="499730"/>
              </a:xfrm>
              <a:prstGeom prst="roundRect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  <a:ln w="28575">
                <a:solidFill>
                  <a:srgbClr val="FFC000"/>
                </a:solidFill>
              </a:ln>
              <a:effectLst>
                <a:outerShdw blurRad="50800" dist="38100" dir="13500000" algn="b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2000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30" name="Rectângulo arredondado 2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32040" y="2066868"/>
                <a:ext cx="792000" cy="499730"/>
              </a:xfrm>
              <a:prstGeom prst="roundRect">
                <a:avLst/>
              </a:prstGeom>
              <a:blipFill rotWithShape="1">
                <a:blip r:embed="rId7"/>
                <a:stretch>
                  <a:fillRect/>
                </a:stretch>
              </a:blipFill>
              <a:ln w="28575">
                <a:solidFill>
                  <a:srgbClr val="FFC000"/>
                </a:solidFill>
              </a:ln>
              <a:effectLst>
                <a:outerShdw blurRad="50800" dist="38100" dir="13500000" algn="br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Rectângulo arredondado 30"/>
              <p:cNvSpPr/>
              <p:nvPr/>
            </p:nvSpPr>
            <p:spPr>
              <a:xfrm>
                <a:off x="5940152" y="2066868"/>
                <a:ext cx="792000" cy="499730"/>
              </a:xfrm>
              <a:prstGeom prst="roundRect">
                <a:avLst/>
              </a:prstGeom>
              <a:solidFill>
                <a:srgbClr val="D1E4E5"/>
              </a:solidFill>
              <a:ln w="28575">
                <a:solidFill>
                  <a:srgbClr val="006666"/>
                </a:solidFill>
              </a:ln>
              <a:effectLst>
                <a:outerShdw blurRad="50800" dist="38100" dir="13500000" algn="b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75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31" name="Rectângulo arredondado 3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40152" y="2066868"/>
                <a:ext cx="792000" cy="499730"/>
              </a:xfrm>
              <a:prstGeom prst="roundRect">
                <a:avLst/>
              </a:prstGeom>
              <a:blipFill rotWithShape="1">
                <a:blip r:embed="rId8"/>
                <a:stretch>
                  <a:fillRect/>
                </a:stretch>
              </a:blipFill>
              <a:ln w="28575">
                <a:solidFill>
                  <a:srgbClr val="006666"/>
                </a:solidFill>
              </a:ln>
              <a:effectLst>
                <a:outerShdw blurRad="50800" dist="38100" dir="13500000" algn="br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Rectângulo arredondado 31"/>
              <p:cNvSpPr/>
              <p:nvPr/>
            </p:nvSpPr>
            <p:spPr>
              <a:xfrm>
                <a:off x="1558197" y="4365104"/>
                <a:ext cx="792000" cy="499730"/>
              </a:xfrm>
              <a:prstGeom prst="round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 w="28575">
                <a:solidFill>
                  <a:schemeClr val="accent6">
                    <a:lumMod val="75000"/>
                  </a:schemeClr>
                </a:solidFill>
              </a:ln>
              <a:effectLst>
                <a:outerShdw blurRad="50800" dist="38100" dir="13500000" algn="b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330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32" name="Rectângulo arredondado 3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58197" y="4365104"/>
                <a:ext cx="792000" cy="499730"/>
              </a:xfrm>
              <a:prstGeom prst="roundRect">
                <a:avLst/>
              </a:prstGeom>
              <a:blipFill rotWithShape="1">
                <a:blip r:embed="rId9"/>
                <a:stretch>
                  <a:fillRect/>
                </a:stretch>
              </a:blipFill>
              <a:ln w="28575">
                <a:solidFill>
                  <a:schemeClr val="accent6">
                    <a:lumMod val="75000"/>
                  </a:schemeClr>
                </a:solidFill>
              </a:ln>
              <a:effectLst>
                <a:outerShdw blurRad="50800" dist="38100" dir="13500000" algn="br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Rectângulo arredondado 32"/>
              <p:cNvSpPr/>
              <p:nvPr/>
            </p:nvSpPr>
            <p:spPr>
              <a:xfrm>
                <a:off x="1558197" y="5115845"/>
                <a:ext cx="792000" cy="499730"/>
              </a:xfrm>
              <a:prstGeom prst="roundRect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  <a:ln w="28575">
                <a:solidFill>
                  <a:srgbClr val="FFC000"/>
                </a:solidFill>
              </a:ln>
              <a:effectLst>
                <a:outerShdw blurRad="50800" dist="38100" dir="13500000" algn="b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2000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33" name="Rectângulo arredondado 3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58197" y="5115845"/>
                <a:ext cx="792000" cy="499730"/>
              </a:xfrm>
              <a:prstGeom prst="roundRect">
                <a:avLst/>
              </a:prstGeom>
              <a:blipFill rotWithShape="1">
                <a:blip r:embed="rId10"/>
                <a:stretch>
                  <a:fillRect/>
                </a:stretch>
              </a:blipFill>
              <a:ln w="28575">
                <a:solidFill>
                  <a:srgbClr val="FFC000"/>
                </a:solidFill>
              </a:ln>
              <a:effectLst>
                <a:outerShdw blurRad="50800" dist="38100" dir="13500000" algn="br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CaixaDeTexto 33"/>
              <p:cNvSpPr txBox="1"/>
              <p:nvPr/>
            </p:nvSpPr>
            <p:spPr>
              <a:xfrm>
                <a:off x="5699602" y="3702912"/>
                <a:ext cx="2397600" cy="461665"/>
              </a:xfrm>
              <a:prstGeom prst="rect">
                <a:avLst/>
              </a:prstGeom>
              <a:noFill/>
              <a:ln>
                <a:solidFill>
                  <a:schemeClr val="bg1">
                    <a:lumMod val="85000"/>
                  </a:schemeClr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pt-PT" sz="2400" b="1" dirty="0">
                    <a:solidFill>
                      <a:srgbClr val="002060"/>
                    </a:solidFill>
                  </a:rPr>
                  <a:t>Divisíveis por </a:t>
                </a:r>
                <a14:m>
                  <m:oMath xmlns:m="http://schemas.openxmlformats.org/officeDocument/2006/math">
                    <m:r>
                      <a:rPr lang="pt-PT" sz="2400" b="1" i="1" smtClean="0">
                        <a:solidFill>
                          <a:srgbClr val="002060"/>
                        </a:solidFill>
                        <a:latin typeface="Cambria Math"/>
                      </a:rPr>
                      <m:t>𝟑</m:t>
                    </m:r>
                  </m:oMath>
                </a14:m>
                <a:endParaRPr lang="pt-PT" sz="2400" b="1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34" name="CaixaDeTexto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99602" y="3702912"/>
                <a:ext cx="2397600" cy="461665"/>
              </a:xfrm>
              <a:prstGeom prst="rect">
                <a:avLst/>
              </a:prstGeom>
              <a:blipFill rotWithShape="1">
                <a:blip r:embed="rId11"/>
                <a:stretch>
                  <a:fillRect t="-8974" b="-26923"/>
                </a:stretch>
              </a:blipFill>
              <a:ln>
                <a:solidFill>
                  <a:schemeClr val="bg1">
                    <a:lumMod val="85000"/>
                  </a:schemeClr>
                </a:solidFill>
              </a:ln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5" name="CaixaDeTexto 34"/>
          <p:cNvSpPr txBox="1"/>
          <p:nvPr/>
        </p:nvSpPr>
        <p:spPr>
          <a:xfrm>
            <a:off x="5699602" y="4238449"/>
            <a:ext cx="2397600" cy="1620000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pt-PT" dirty="0"/>
          </a:p>
          <a:p>
            <a:endParaRPr lang="pt-PT" dirty="0"/>
          </a:p>
          <a:p>
            <a:endParaRPr lang="pt-PT" dirty="0"/>
          </a:p>
          <a:p>
            <a:endParaRPr lang="pt-PT" dirty="0"/>
          </a:p>
          <a:p>
            <a:endParaRPr lang="pt-PT" dirty="0"/>
          </a:p>
          <a:p>
            <a:endParaRPr lang="pt-PT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6" name="Rectângulo arredondado 35"/>
              <p:cNvSpPr/>
              <p:nvPr/>
            </p:nvSpPr>
            <p:spPr>
              <a:xfrm>
                <a:off x="6008735" y="4365104"/>
                <a:ext cx="806400" cy="499730"/>
              </a:xfrm>
              <a:prstGeom prst="round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28575">
                <a:solidFill>
                  <a:schemeClr val="accent5">
                    <a:lumMod val="50000"/>
                  </a:schemeClr>
                </a:solidFill>
              </a:ln>
              <a:effectLst>
                <a:outerShdw blurRad="50800" dist="38100" dir="13500000" algn="b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225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36" name="Rectângulo arredondado 3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08735" y="4365104"/>
                <a:ext cx="806400" cy="499730"/>
              </a:xfrm>
              <a:prstGeom prst="roundRect">
                <a:avLst/>
              </a:prstGeom>
              <a:blipFill rotWithShape="1">
                <a:blip r:embed="rId12"/>
                <a:stretch>
                  <a:fillRect/>
                </a:stretch>
              </a:blipFill>
              <a:ln w="28575">
                <a:solidFill>
                  <a:schemeClr val="accent5">
                    <a:lumMod val="50000"/>
                  </a:schemeClr>
                </a:solidFill>
              </a:ln>
              <a:effectLst>
                <a:outerShdw blurRad="50800" dist="38100" dir="13500000" algn="br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Rectângulo arredondado 36"/>
              <p:cNvSpPr/>
              <p:nvPr/>
            </p:nvSpPr>
            <p:spPr>
              <a:xfrm>
                <a:off x="7020272" y="4365104"/>
                <a:ext cx="792000" cy="499730"/>
              </a:xfrm>
              <a:prstGeom prst="round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 w="28575">
                <a:solidFill>
                  <a:schemeClr val="accent6">
                    <a:lumMod val="75000"/>
                  </a:schemeClr>
                </a:solidFill>
              </a:ln>
              <a:effectLst>
                <a:outerShdw blurRad="50800" dist="38100" dir="13500000" algn="b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330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37" name="Rectângulo arredondado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20272" y="4365104"/>
                <a:ext cx="792000" cy="499730"/>
              </a:xfrm>
              <a:prstGeom prst="roundRect">
                <a:avLst/>
              </a:prstGeom>
              <a:blipFill rotWithShape="1">
                <a:blip r:embed="rId13"/>
                <a:stretch>
                  <a:fillRect/>
                </a:stretch>
              </a:blipFill>
              <a:ln w="28575">
                <a:solidFill>
                  <a:schemeClr val="accent6">
                    <a:lumMod val="75000"/>
                  </a:schemeClr>
                </a:solidFill>
              </a:ln>
              <a:effectLst>
                <a:outerShdw blurRad="50800" dist="38100" dir="13500000" algn="br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Rectângulo arredondado 37"/>
              <p:cNvSpPr/>
              <p:nvPr/>
            </p:nvSpPr>
            <p:spPr>
              <a:xfrm>
                <a:off x="6008735" y="5047998"/>
                <a:ext cx="792000" cy="499730"/>
              </a:xfrm>
              <a:prstGeom prst="roundRect">
                <a:avLst/>
              </a:prstGeom>
              <a:solidFill>
                <a:srgbClr val="FFD5D5"/>
              </a:solidFill>
              <a:ln w="28575">
                <a:solidFill>
                  <a:srgbClr val="C00000"/>
                </a:solidFill>
              </a:ln>
              <a:effectLst>
                <a:outerShdw blurRad="50800" dist="38100" dir="13500000" algn="b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303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38" name="Rectângulo arredondado 3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08735" y="5047998"/>
                <a:ext cx="792000" cy="499730"/>
              </a:xfrm>
              <a:prstGeom prst="roundRect">
                <a:avLst/>
              </a:prstGeom>
              <a:blipFill rotWithShape="1">
                <a:blip r:embed="rId14"/>
                <a:stretch>
                  <a:fillRect/>
                </a:stretch>
              </a:blipFill>
              <a:ln w="28575">
                <a:solidFill>
                  <a:srgbClr val="C00000"/>
                </a:solidFill>
              </a:ln>
              <a:effectLst>
                <a:outerShdw blurRad="50800" dist="38100" dir="13500000" algn="br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Rectângulo arredondado 38"/>
              <p:cNvSpPr/>
              <p:nvPr/>
            </p:nvSpPr>
            <p:spPr>
              <a:xfrm>
                <a:off x="7020272" y="5047998"/>
                <a:ext cx="792000" cy="499730"/>
              </a:xfrm>
              <a:prstGeom prst="roundRect">
                <a:avLst/>
              </a:prstGeom>
              <a:solidFill>
                <a:srgbClr val="D1E4E5"/>
              </a:solidFill>
              <a:ln w="28575">
                <a:solidFill>
                  <a:srgbClr val="006666"/>
                </a:solidFill>
              </a:ln>
              <a:effectLst>
                <a:outerShdw blurRad="50800" dist="38100" dir="13500000" algn="b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75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39" name="Rectângulo arredondado 3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20272" y="5047998"/>
                <a:ext cx="792000" cy="499730"/>
              </a:xfrm>
              <a:prstGeom prst="roundRect">
                <a:avLst/>
              </a:prstGeom>
              <a:blipFill rotWithShape="1">
                <a:blip r:embed="rId15"/>
                <a:stretch>
                  <a:fillRect/>
                </a:stretch>
              </a:blipFill>
              <a:ln w="28575">
                <a:solidFill>
                  <a:srgbClr val="006666"/>
                </a:solidFill>
              </a:ln>
              <a:effectLst>
                <a:outerShdw blurRad="50800" dist="38100" dir="13500000" algn="br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CaixaDeTexto 13"/>
          <p:cNvSpPr txBox="1"/>
          <p:nvPr/>
        </p:nvSpPr>
        <p:spPr>
          <a:xfrm>
            <a:off x="5328040" y="3146976"/>
            <a:ext cx="6121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dirty="0"/>
              <a:t> </a:t>
            </a:r>
            <a:r>
              <a:rPr lang="pt-PT" sz="2400" dirty="0">
                <a:solidFill>
                  <a:srgbClr val="C00000"/>
                </a:solidFill>
              </a:rPr>
              <a:t>(B)</a:t>
            </a:r>
            <a:endParaRPr lang="pt-PT" sz="2400" dirty="0"/>
          </a:p>
        </p:txBody>
      </p:sp>
      <p:sp>
        <p:nvSpPr>
          <p:cNvPr id="28" name="Text Placeholder 5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pt-PT" dirty="0"/>
              <a:t>Múltiplos e divisores</a:t>
            </a:r>
          </a:p>
        </p:txBody>
      </p:sp>
      <p:sp>
        <p:nvSpPr>
          <p:cNvPr id="22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539552" y="6453336"/>
            <a:ext cx="7033537" cy="461665"/>
          </a:xfrm>
        </p:spPr>
        <p:txBody>
          <a:bodyPr/>
          <a:lstStyle/>
          <a:p>
            <a:r>
              <a:rPr lang="pt-PT" i="1" dirty="0">
                <a:solidFill>
                  <a:srgbClr val="C00000"/>
                </a:solidFill>
              </a:rPr>
              <a:t>Novo MSI6</a:t>
            </a:r>
          </a:p>
        </p:txBody>
      </p:sp>
    </p:spTree>
    <p:extLst>
      <p:ext uri="{BB962C8B-B14F-4D97-AF65-F5344CB8AC3E}">
        <p14:creationId xmlns:p14="http://schemas.microsoft.com/office/powerpoint/2010/main" val="38674936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24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1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ângulo 4"/>
          <p:cNvSpPr/>
          <p:nvPr/>
        </p:nvSpPr>
        <p:spPr>
          <a:xfrm>
            <a:off x="539553" y="1096169"/>
            <a:ext cx="8064896" cy="4947346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" name="Rectângulo 1"/>
          <p:cNvSpPr/>
          <p:nvPr/>
        </p:nvSpPr>
        <p:spPr>
          <a:xfrm>
            <a:off x="539553" y="1534140"/>
            <a:ext cx="8064896" cy="20928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PT" sz="2400" b="1" dirty="0">
                <a:solidFill>
                  <a:schemeClr val="accent5">
                    <a:lumMod val="50000"/>
                  </a:schemeClr>
                </a:solidFill>
              </a:rPr>
              <a:t>Considera os números  escritos nas etiquetas. </a:t>
            </a:r>
          </a:p>
          <a:p>
            <a:pPr algn="just"/>
            <a:endParaRPr lang="pt-PT" sz="2400" b="1" dirty="0">
              <a:solidFill>
                <a:srgbClr val="C00000"/>
              </a:solidFill>
            </a:endParaRPr>
          </a:p>
          <a:p>
            <a:pPr algn="just"/>
            <a:endParaRPr lang="pt-PT" sz="2400" b="1" dirty="0">
              <a:solidFill>
                <a:srgbClr val="C00000"/>
              </a:solidFill>
            </a:endParaRPr>
          </a:p>
          <a:p>
            <a:pPr algn="just"/>
            <a:r>
              <a:rPr lang="pt-PT" sz="2400" dirty="0">
                <a:solidFill>
                  <a:srgbClr val="C00000"/>
                </a:solidFill>
              </a:rPr>
              <a:t>1.</a:t>
            </a:r>
            <a:r>
              <a:rPr lang="pt-PT" sz="2400" dirty="0"/>
              <a:t> Escreve os números que são: </a:t>
            </a:r>
          </a:p>
          <a:p>
            <a:pPr algn="just"/>
            <a:endParaRPr lang="pt-PT" sz="1000" dirty="0"/>
          </a:p>
          <a:p>
            <a:pPr algn="just">
              <a:buClr>
                <a:srgbClr val="C00000"/>
              </a:buClr>
            </a:pPr>
            <a:r>
              <a:rPr lang="pt-PT" sz="2400" dirty="0">
                <a:solidFill>
                  <a:srgbClr val="C00000"/>
                </a:solidFill>
              </a:rPr>
              <a:t>(C)</a:t>
            </a:r>
            <a:r>
              <a:rPr lang="pt-PT" sz="2400" dirty="0"/>
              <a:t> 					</a:t>
            </a:r>
          </a:p>
        </p:txBody>
      </p:sp>
      <p:pic>
        <p:nvPicPr>
          <p:cNvPr id="3074" name="Picture 2" descr="C:\Users\Susana\Desktop\areal\Trabalho_parte1\tarefa3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8568" y="557199"/>
            <a:ext cx="1529706" cy="10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3" name="CaixaDeTexto 22"/>
              <p:cNvSpPr txBox="1"/>
              <p:nvPr/>
            </p:nvSpPr>
            <p:spPr>
              <a:xfrm>
                <a:off x="872572" y="3710933"/>
                <a:ext cx="2397600" cy="461665"/>
              </a:xfrm>
              <a:prstGeom prst="rect">
                <a:avLst/>
              </a:prstGeom>
              <a:noFill/>
              <a:ln>
                <a:solidFill>
                  <a:schemeClr val="bg1">
                    <a:lumMod val="85000"/>
                  </a:schemeClr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pt-PT" sz="2400" b="1" dirty="0">
                    <a:solidFill>
                      <a:srgbClr val="002060"/>
                    </a:solidFill>
                  </a:rPr>
                  <a:t>Divisíveis por </a:t>
                </a:r>
                <a14:m>
                  <m:oMath xmlns:m="http://schemas.openxmlformats.org/officeDocument/2006/math">
                    <m:r>
                      <a:rPr lang="pt-PT" sz="2400" b="1" i="1" smtClean="0">
                        <a:solidFill>
                          <a:srgbClr val="002060"/>
                        </a:solidFill>
                        <a:latin typeface="Cambria Math"/>
                      </a:rPr>
                      <m:t>𝟓</m:t>
                    </m:r>
                  </m:oMath>
                </a14:m>
                <a:endParaRPr lang="pt-PT" sz="2400" b="1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23" name="CaixaDeTexto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2572" y="3710933"/>
                <a:ext cx="2397600" cy="461665"/>
              </a:xfrm>
              <a:prstGeom prst="rect">
                <a:avLst/>
              </a:prstGeom>
              <a:blipFill rotWithShape="1">
                <a:blip r:embed="rId3"/>
                <a:stretch>
                  <a:fillRect t="-9091" b="-28571"/>
                </a:stretch>
              </a:blipFill>
              <a:ln>
                <a:solidFill>
                  <a:schemeClr val="bg1">
                    <a:lumMod val="85000"/>
                  </a:schemeClr>
                </a:solidFill>
              </a:ln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4" name="CaixaDeTexto 23"/>
          <p:cNvSpPr txBox="1"/>
          <p:nvPr/>
        </p:nvSpPr>
        <p:spPr>
          <a:xfrm>
            <a:off x="872572" y="4246470"/>
            <a:ext cx="2397600" cy="1620000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pt-PT" dirty="0"/>
          </a:p>
          <a:p>
            <a:endParaRPr lang="pt-PT" dirty="0"/>
          </a:p>
          <a:p>
            <a:endParaRPr lang="pt-PT" dirty="0"/>
          </a:p>
          <a:p>
            <a:endParaRPr lang="pt-PT" dirty="0"/>
          </a:p>
          <a:p>
            <a:endParaRPr lang="pt-PT" dirty="0"/>
          </a:p>
          <a:p>
            <a:endParaRPr lang="pt-PT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Rectângulo arredondado 24"/>
              <p:cNvSpPr/>
              <p:nvPr/>
            </p:nvSpPr>
            <p:spPr>
              <a:xfrm>
                <a:off x="1875612" y="2080850"/>
                <a:ext cx="806400" cy="499730"/>
              </a:xfrm>
              <a:prstGeom prst="round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28575">
                <a:solidFill>
                  <a:schemeClr val="accent5">
                    <a:lumMod val="50000"/>
                  </a:schemeClr>
                </a:solidFill>
              </a:ln>
              <a:effectLst>
                <a:outerShdw blurRad="50800" dist="38100" dir="13500000" algn="b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225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25" name="Rectângulo arredondado 2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75612" y="2080850"/>
                <a:ext cx="806400" cy="499730"/>
              </a:xfrm>
              <a:prstGeom prst="roundRect">
                <a:avLst/>
              </a:prstGeom>
              <a:blipFill rotWithShape="1">
                <a:blip r:embed="rId4"/>
                <a:stretch>
                  <a:fillRect/>
                </a:stretch>
              </a:blipFill>
              <a:ln w="28575">
                <a:solidFill>
                  <a:schemeClr val="accent5">
                    <a:lumMod val="50000"/>
                  </a:schemeClr>
                </a:solidFill>
              </a:ln>
              <a:effectLst>
                <a:outerShdw blurRad="50800" dist="38100" dir="13500000" algn="br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Rectângulo arredondado 25"/>
              <p:cNvSpPr/>
              <p:nvPr/>
            </p:nvSpPr>
            <p:spPr>
              <a:xfrm>
                <a:off x="2913981" y="2066868"/>
                <a:ext cx="792000" cy="499730"/>
              </a:xfrm>
              <a:prstGeom prst="round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 w="28575">
                <a:solidFill>
                  <a:schemeClr val="accent6">
                    <a:lumMod val="75000"/>
                  </a:schemeClr>
                </a:solidFill>
              </a:ln>
              <a:effectLst>
                <a:outerShdw blurRad="50800" dist="38100" dir="13500000" algn="b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330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26" name="Rectângulo arredondado 2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13981" y="2066868"/>
                <a:ext cx="792000" cy="499730"/>
              </a:xfrm>
              <a:prstGeom prst="roundRect">
                <a:avLst/>
              </a:prstGeom>
              <a:blipFill rotWithShape="1">
                <a:blip r:embed="rId5"/>
                <a:stretch>
                  <a:fillRect/>
                </a:stretch>
              </a:blipFill>
              <a:ln w="28575">
                <a:solidFill>
                  <a:schemeClr val="accent6">
                    <a:lumMod val="75000"/>
                  </a:schemeClr>
                </a:solidFill>
              </a:ln>
              <a:effectLst>
                <a:outerShdw blurRad="50800" dist="38100" dir="13500000" algn="br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Rectângulo arredondado 26"/>
              <p:cNvSpPr/>
              <p:nvPr/>
            </p:nvSpPr>
            <p:spPr>
              <a:xfrm>
                <a:off x="3923928" y="2066868"/>
                <a:ext cx="792000" cy="499730"/>
              </a:xfrm>
              <a:prstGeom prst="roundRect">
                <a:avLst/>
              </a:prstGeom>
              <a:solidFill>
                <a:srgbClr val="FFD5D5"/>
              </a:solidFill>
              <a:ln w="28575">
                <a:solidFill>
                  <a:srgbClr val="C00000"/>
                </a:solidFill>
              </a:ln>
              <a:effectLst>
                <a:outerShdw blurRad="50800" dist="38100" dir="13500000" algn="b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303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27" name="Rectângulo arredondado 2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23928" y="2066868"/>
                <a:ext cx="792000" cy="499730"/>
              </a:xfrm>
              <a:prstGeom prst="roundRect">
                <a:avLst/>
              </a:prstGeom>
              <a:blipFill rotWithShape="1">
                <a:blip r:embed="rId6"/>
                <a:stretch>
                  <a:fillRect/>
                </a:stretch>
              </a:blipFill>
              <a:ln w="28575">
                <a:solidFill>
                  <a:srgbClr val="C00000"/>
                </a:solidFill>
              </a:ln>
              <a:effectLst>
                <a:outerShdw blurRad="50800" dist="38100" dir="13500000" algn="br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Rectângulo arredondado 29"/>
              <p:cNvSpPr/>
              <p:nvPr/>
            </p:nvSpPr>
            <p:spPr>
              <a:xfrm>
                <a:off x="4932040" y="2066868"/>
                <a:ext cx="792000" cy="499730"/>
              </a:xfrm>
              <a:prstGeom prst="roundRect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  <a:ln w="28575">
                <a:solidFill>
                  <a:srgbClr val="FFC000"/>
                </a:solidFill>
              </a:ln>
              <a:effectLst>
                <a:outerShdw blurRad="50800" dist="38100" dir="13500000" algn="b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2000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30" name="Rectângulo arredondado 2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32040" y="2066868"/>
                <a:ext cx="792000" cy="499730"/>
              </a:xfrm>
              <a:prstGeom prst="roundRect">
                <a:avLst/>
              </a:prstGeom>
              <a:blipFill rotWithShape="1">
                <a:blip r:embed="rId7"/>
                <a:stretch>
                  <a:fillRect/>
                </a:stretch>
              </a:blipFill>
              <a:ln w="28575">
                <a:solidFill>
                  <a:srgbClr val="FFC000"/>
                </a:solidFill>
              </a:ln>
              <a:effectLst>
                <a:outerShdw blurRad="50800" dist="38100" dir="13500000" algn="br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Rectângulo arredondado 30"/>
              <p:cNvSpPr/>
              <p:nvPr/>
            </p:nvSpPr>
            <p:spPr>
              <a:xfrm>
                <a:off x="5940152" y="2066868"/>
                <a:ext cx="792000" cy="499730"/>
              </a:xfrm>
              <a:prstGeom prst="roundRect">
                <a:avLst/>
              </a:prstGeom>
              <a:solidFill>
                <a:srgbClr val="D1E4E5"/>
              </a:solidFill>
              <a:ln w="28575">
                <a:solidFill>
                  <a:srgbClr val="006666"/>
                </a:solidFill>
              </a:ln>
              <a:effectLst>
                <a:outerShdw blurRad="50800" dist="38100" dir="13500000" algn="b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75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31" name="Rectângulo arredondado 3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40152" y="2066868"/>
                <a:ext cx="792000" cy="499730"/>
              </a:xfrm>
              <a:prstGeom prst="roundRect">
                <a:avLst/>
              </a:prstGeom>
              <a:blipFill rotWithShape="1">
                <a:blip r:embed="rId8"/>
                <a:stretch>
                  <a:fillRect/>
                </a:stretch>
              </a:blipFill>
              <a:ln w="28575">
                <a:solidFill>
                  <a:srgbClr val="006666"/>
                </a:solidFill>
              </a:ln>
              <a:effectLst>
                <a:outerShdw blurRad="50800" dist="38100" dir="13500000" algn="br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Rectângulo arredondado 31"/>
              <p:cNvSpPr/>
              <p:nvPr/>
            </p:nvSpPr>
            <p:spPr>
              <a:xfrm>
                <a:off x="1028702" y="4365104"/>
                <a:ext cx="792000" cy="499730"/>
              </a:xfrm>
              <a:prstGeom prst="round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 w="28575">
                <a:solidFill>
                  <a:schemeClr val="accent6">
                    <a:lumMod val="75000"/>
                  </a:schemeClr>
                </a:solidFill>
              </a:ln>
              <a:effectLst>
                <a:outerShdw blurRad="50800" dist="38100" dir="13500000" algn="b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330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32" name="Rectângulo arredondado 3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28702" y="4365104"/>
                <a:ext cx="792000" cy="499730"/>
              </a:xfrm>
              <a:prstGeom prst="roundRect">
                <a:avLst/>
              </a:prstGeom>
              <a:blipFill rotWithShape="1">
                <a:blip r:embed="rId9"/>
                <a:stretch>
                  <a:fillRect/>
                </a:stretch>
              </a:blipFill>
              <a:ln w="28575">
                <a:solidFill>
                  <a:schemeClr val="accent6">
                    <a:lumMod val="75000"/>
                  </a:schemeClr>
                </a:solidFill>
              </a:ln>
              <a:effectLst>
                <a:outerShdw blurRad="50800" dist="38100" dir="13500000" algn="br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CaixaDeTexto 33"/>
              <p:cNvSpPr txBox="1"/>
              <p:nvPr/>
            </p:nvSpPr>
            <p:spPr>
              <a:xfrm>
                <a:off x="5699602" y="3702912"/>
                <a:ext cx="2397600" cy="461665"/>
              </a:xfrm>
              <a:prstGeom prst="rect">
                <a:avLst/>
              </a:prstGeom>
              <a:noFill/>
              <a:ln>
                <a:solidFill>
                  <a:schemeClr val="bg1">
                    <a:lumMod val="85000"/>
                  </a:schemeClr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pt-PT" sz="2400" b="1" dirty="0">
                    <a:solidFill>
                      <a:srgbClr val="002060"/>
                    </a:solidFill>
                  </a:rPr>
                  <a:t>Divisíveis por </a:t>
                </a:r>
                <a14:m>
                  <m:oMath xmlns:m="http://schemas.openxmlformats.org/officeDocument/2006/math">
                    <m:r>
                      <a:rPr lang="pt-PT" sz="2400" b="1" i="1" smtClean="0">
                        <a:solidFill>
                          <a:srgbClr val="002060"/>
                        </a:solidFill>
                        <a:latin typeface="Cambria Math"/>
                      </a:rPr>
                      <m:t>𝟒</m:t>
                    </m:r>
                  </m:oMath>
                </a14:m>
                <a:endParaRPr lang="pt-PT" sz="2400" b="1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34" name="CaixaDeTexto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99602" y="3702912"/>
                <a:ext cx="2397600" cy="461665"/>
              </a:xfrm>
              <a:prstGeom prst="rect">
                <a:avLst/>
              </a:prstGeom>
              <a:blipFill rotWithShape="1">
                <a:blip r:embed="rId10"/>
                <a:stretch>
                  <a:fillRect t="-8974" b="-26923"/>
                </a:stretch>
              </a:blipFill>
              <a:ln>
                <a:solidFill>
                  <a:schemeClr val="bg1">
                    <a:lumMod val="85000"/>
                  </a:schemeClr>
                </a:solidFill>
              </a:ln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5" name="CaixaDeTexto 34"/>
          <p:cNvSpPr txBox="1"/>
          <p:nvPr/>
        </p:nvSpPr>
        <p:spPr>
          <a:xfrm>
            <a:off x="5699602" y="4238449"/>
            <a:ext cx="2397600" cy="1620000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pt-PT" dirty="0"/>
          </a:p>
          <a:p>
            <a:endParaRPr lang="pt-PT" dirty="0"/>
          </a:p>
          <a:p>
            <a:endParaRPr lang="pt-PT" dirty="0"/>
          </a:p>
          <a:p>
            <a:endParaRPr lang="pt-PT" dirty="0"/>
          </a:p>
          <a:p>
            <a:endParaRPr lang="pt-PT" dirty="0"/>
          </a:p>
          <a:p>
            <a:endParaRPr lang="pt-PT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Rectângulo arredondado 20"/>
              <p:cNvSpPr/>
              <p:nvPr/>
            </p:nvSpPr>
            <p:spPr>
              <a:xfrm>
                <a:off x="2126768" y="4365104"/>
                <a:ext cx="792000" cy="499730"/>
              </a:xfrm>
              <a:prstGeom prst="roundRect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  <a:ln w="28575">
                <a:solidFill>
                  <a:srgbClr val="FFC000"/>
                </a:solidFill>
              </a:ln>
              <a:effectLst>
                <a:outerShdw blurRad="50800" dist="38100" dir="13500000" algn="b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2000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21" name="Rectângulo arredondado 2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26768" y="4365104"/>
                <a:ext cx="792000" cy="499730"/>
              </a:xfrm>
              <a:prstGeom prst="roundRect">
                <a:avLst/>
              </a:prstGeom>
              <a:blipFill rotWithShape="1">
                <a:blip r:embed="rId11"/>
                <a:stretch>
                  <a:fillRect/>
                </a:stretch>
              </a:blipFill>
              <a:ln w="28575">
                <a:solidFill>
                  <a:srgbClr val="FFC000"/>
                </a:solidFill>
              </a:ln>
              <a:effectLst>
                <a:outerShdw blurRad="50800" dist="38100" dir="13500000" algn="br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Rectângulo arredondado 21"/>
              <p:cNvSpPr/>
              <p:nvPr/>
            </p:nvSpPr>
            <p:spPr>
              <a:xfrm>
                <a:off x="1545032" y="5056470"/>
                <a:ext cx="792000" cy="499730"/>
              </a:xfrm>
              <a:prstGeom prst="roundRect">
                <a:avLst/>
              </a:prstGeom>
              <a:solidFill>
                <a:srgbClr val="D1E4E5"/>
              </a:solidFill>
              <a:ln w="28575">
                <a:solidFill>
                  <a:srgbClr val="006666"/>
                </a:solidFill>
              </a:ln>
              <a:effectLst>
                <a:outerShdw blurRad="50800" dist="38100" dir="13500000" algn="b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75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22" name="Rectângulo arredondado 2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45032" y="5056470"/>
                <a:ext cx="792000" cy="499730"/>
              </a:xfrm>
              <a:prstGeom prst="roundRect">
                <a:avLst/>
              </a:prstGeom>
              <a:blipFill rotWithShape="1">
                <a:blip r:embed="rId12"/>
                <a:stretch>
                  <a:fillRect/>
                </a:stretch>
              </a:blipFill>
              <a:ln w="28575">
                <a:solidFill>
                  <a:srgbClr val="006666"/>
                </a:solidFill>
              </a:ln>
              <a:effectLst>
                <a:outerShdw blurRad="50800" dist="38100" dir="13500000" algn="br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Rectângulo arredondado 27"/>
              <p:cNvSpPr/>
              <p:nvPr/>
            </p:nvSpPr>
            <p:spPr>
              <a:xfrm>
                <a:off x="6502402" y="4614969"/>
                <a:ext cx="792000" cy="499730"/>
              </a:xfrm>
              <a:prstGeom prst="roundRect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  <a:ln w="28575">
                <a:solidFill>
                  <a:srgbClr val="FFC000"/>
                </a:solidFill>
              </a:ln>
              <a:effectLst>
                <a:outerShdw blurRad="50800" dist="38100" dir="13500000" algn="b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2000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28" name="Rectângulo arredondado 2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02402" y="4614969"/>
                <a:ext cx="792000" cy="499730"/>
              </a:xfrm>
              <a:prstGeom prst="roundRect">
                <a:avLst/>
              </a:prstGeom>
              <a:blipFill rotWithShape="1">
                <a:blip r:embed="rId13"/>
                <a:stretch>
                  <a:fillRect/>
                </a:stretch>
              </a:blipFill>
              <a:ln w="28575">
                <a:solidFill>
                  <a:srgbClr val="FFC000"/>
                </a:solidFill>
              </a:ln>
              <a:effectLst>
                <a:outerShdw blurRad="50800" dist="38100" dir="13500000" algn="br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9" name="CaixaDeTexto 28"/>
          <p:cNvSpPr txBox="1"/>
          <p:nvPr/>
        </p:nvSpPr>
        <p:spPr>
          <a:xfrm>
            <a:off x="5328040" y="3146976"/>
            <a:ext cx="7561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dirty="0"/>
              <a:t> </a:t>
            </a:r>
            <a:r>
              <a:rPr lang="pt-PT" sz="2400" dirty="0">
                <a:solidFill>
                  <a:srgbClr val="C00000"/>
                </a:solidFill>
              </a:rPr>
              <a:t>(D)</a:t>
            </a:r>
            <a:endParaRPr lang="pt-PT" sz="2400" dirty="0"/>
          </a:p>
        </p:txBody>
      </p:sp>
      <p:sp>
        <p:nvSpPr>
          <p:cNvPr id="33" name="Text Placeholder 5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pt-PT" dirty="0"/>
              <a:t>Múltiplos e divisores</a:t>
            </a:r>
          </a:p>
        </p:txBody>
      </p:sp>
      <p:sp>
        <p:nvSpPr>
          <p:cNvPr id="20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539552" y="6453336"/>
            <a:ext cx="7033537" cy="461665"/>
          </a:xfrm>
        </p:spPr>
        <p:txBody>
          <a:bodyPr/>
          <a:lstStyle/>
          <a:p>
            <a:r>
              <a:rPr lang="pt-PT" i="1" dirty="0">
                <a:solidFill>
                  <a:srgbClr val="C00000"/>
                </a:solidFill>
              </a:rPr>
              <a:t>Novo MSI6</a:t>
            </a:r>
          </a:p>
        </p:txBody>
      </p:sp>
    </p:spTree>
    <p:extLst>
      <p:ext uri="{BB962C8B-B14F-4D97-AF65-F5344CB8AC3E}">
        <p14:creationId xmlns:p14="http://schemas.microsoft.com/office/powerpoint/2010/main" val="33576439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24" grpId="0" animBg="1"/>
      <p:bldP spid="32" grpId="0" animBg="1"/>
      <p:bldP spid="34" grpId="0" animBg="1"/>
      <p:bldP spid="35" grpId="0" animBg="1"/>
      <p:bldP spid="21" grpId="0" animBg="1"/>
      <p:bldP spid="22" grpId="0" animBg="1"/>
      <p:bldP spid="28" grpId="0" animBg="1"/>
      <p:bldP spid="29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ângulo 4"/>
          <p:cNvSpPr/>
          <p:nvPr/>
        </p:nvSpPr>
        <p:spPr>
          <a:xfrm>
            <a:off x="539553" y="1096169"/>
            <a:ext cx="8064896" cy="4947346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" name="Rectângulo 1"/>
          <p:cNvSpPr/>
          <p:nvPr/>
        </p:nvSpPr>
        <p:spPr>
          <a:xfrm>
            <a:off x="539553" y="1534140"/>
            <a:ext cx="8064896" cy="20928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PT" sz="2400" b="1" dirty="0">
                <a:solidFill>
                  <a:schemeClr val="accent5">
                    <a:lumMod val="50000"/>
                  </a:schemeClr>
                </a:solidFill>
              </a:rPr>
              <a:t>Considera os números  escritos nas etiquetas. </a:t>
            </a:r>
          </a:p>
          <a:p>
            <a:pPr algn="just"/>
            <a:endParaRPr lang="pt-PT" sz="2400" b="1" dirty="0">
              <a:solidFill>
                <a:srgbClr val="C00000"/>
              </a:solidFill>
            </a:endParaRPr>
          </a:p>
          <a:p>
            <a:pPr algn="just"/>
            <a:endParaRPr lang="pt-PT" sz="2400" b="1" dirty="0">
              <a:solidFill>
                <a:srgbClr val="C00000"/>
              </a:solidFill>
            </a:endParaRPr>
          </a:p>
          <a:p>
            <a:pPr algn="just"/>
            <a:r>
              <a:rPr lang="pt-PT" sz="2400" dirty="0">
                <a:solidFill>
                  <a:srgbClr val="C00000"/>
                </a:solidFill>
              </a:rPr>
              <a:t>1.</a:t>
            </a:r>
            <a:r>
              <a:rPr lang="pt-PT" sz="2400" dirty="0"/>
              <a:t> Escreve os números que são: </a:t>
            </a:r>
          </a:p>
          <a:p>
            <a:pPr algn="just"/>
            <a:endParaRPr lang="pt-PT" sz="1000" dirty="0"/>
          </a:p>
          <a:p>
            <a:pPr algn="just">
              <a:buClr>
                <a:srgbClr val="C00000"/>
              </a:buClr>
            </a:pPr>
            <a:r>
              <a:rPr lang="pt-PT" sz="2400" dirty="0">
                <a:solidFill>
                  <a:srgbClr val="C00000"/>
                </a:solidFill>
              </a:rPr>
              <a:t>(E)</a:t>
            </a:r>
            <a:r>
              <a:rPr lang="pt-PT" sz="2400" dirty="0"/>
              <a:t> 					     </a:t>
            </a:r>
          </a:p>
        </p:txBody>
      </p:sp>
      <p:pic>
        <p:nvPicPr>
          <p:cNvPr id="3074" name="Picture 2" descr="C:\Users\Susana\Desktop\areal\Trabalho_parte1\tarefa3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8568" y="557199"/>
            <a:ext cx="1529706" cy="10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3" name="CaixaDeTexto 22"/>
              <p:cNvSpPr txBox="1"/>
              <p:nvPr/>
            </p:nvSpPr>
            <p:spPr>
              <a:xfrm>
                <a:off x="872572" y="3710933"/>
                <a:ext cx="2397600" cy="461665"/>
              </a:xfrm>
              <a:prstGeom prst="rect">
                <a:avLst/>
              </a:prstGeom>
              <a:noFill/>
              <a:ln>
                <a:solidFill>
                  <a:schemeClr val="bg1">
                    <a:lumMod val="85000"/>
                  </a:schemeClr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pt-PT" sz="2400" b="1" dirty="0">
                    <a:solidFill>
                      <a:srgbClr val="002060"/>
                    </a:solidFill>
                  </a:rPr>
                  <a:t>Divisíveis por </a:t>
                </a:r>
                <a14:m>
                  <m:oMath xmlns:m="http://schemas.openxmlformats.org/officeDocument/2006/math">
                    <m:r>
                      <a:rPr lang="pt-PT" sz="2400" b="1" i="1" smtClean="0">
                        <a:solidFill>
                          <a:srgbClr val="002060"/>
                        </a:solidFill>
                        <a:latin typeface="Cambria Math"/>
                      </a:rPr>
                      <m:t>𝟏𝟎</m:t>
                    </m:r>
                  </m:oMath>
                </a14:m>
                <a:endParaRPr lang="pt-PT" sz="2400" b="1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23" name="CaixaDeTexto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2572" y="3710933"/>
                <a:ext cx="2397600" cy="461665"/>
              </a:xfrm>
              <a:prstGeom prst="rect">
                <a:avLst/>
              </a:prstGeom>
              <a:blipFill rotWithShape="1">
                <a:blip r:embed="rId3"/>
                <a:stretch>
                  <a:fillRect l="-1519" t="-9091" b="-28571"/>
                </a:stretch>
              </a:blipFill>
              <a:ln>
                <a:solidFill>
                  <a:schemeClr val="bg1">
                    <a:lumMod val="85000"/>
                  </a:schemeClr>
                </a:solidFill>
              </a:ln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4" name="CaixaDeTexto 23"/>
          <p:cNvSpPr txBox="1"/>
          <p:nvPr/>
        </p:nvSpPr>
        <p:spPr>
          <a:xfrm>
            <a:off x="872572" y="4246470"/>
            <a:ext cx="2397600" cy="1620000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pt-PT" dirty="0"/>
          </a:p>
          <a:p>
            <a:endParaRPr lang="pt-PT" dirty="0"/>
          </a:p>
          <a:p>
            <a:endParaRPr lang="pt-PT" dirty="0"/>
          </a:p>
          <a:p>
            <a:endParaRPr lang="pt-PT" dirty="0"/>
          </a:p>
          <a:p>
            <a:endParaRPr lang="pt-PT" dirty="0"/>
          </a:p>
          <a:p>
            <a:endParaRPr lang="pt-PT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Rectângulo arredondado 24"/>
              <p:cNvSpPr/>
              <p:nvPr/>
            </p:nvSpPr>
            <p:spPr>
              <a:xfrm>
                <a:off x="1875612" y="2080850"/>
                <a:ext cx="806400" cy="499730"/>
              </a:xfrm>
              <a:prstGeom prst="round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28575">
                <a:solidFill>
                  <a:schemeClr val="accent5">
                    <a:lumMod val="50000"/>
                  </a:schemeClr>
                </a:solidFill>
              </a:ln>
              <a:effectLst>
                <a:outerShdw blurRad="50800" dist="38100" dir="13500000" algn="b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225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25" name="Rectângulo arredondado 2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75612" y="2080850"/>
                <a:ext cx="806400" cy="499730"/>
              </a:xfrm>
              <a:prstGeom prst="roundRect">
                <a:avLst/>
              </a:prstGeom>
              <a:blipFill rotWithShape="1">
                <a:blip r:embed="rId4"/>
                <a:stretch>
                  <a:fillRect/>
                </a:stretch>
              </a:blipFill>
              <a:ln w="28575">
                <a:solidFill>
                  <a:schemeClr val="accent5">
                    <a:lumMod val="50000"/>
                  </a:schemeClr>
                </a:solidFill>
              </a:ln>
              <a:effectLst>
                <a:outerShdw blurRad="50800" dist="38100" dir="13500000" algn="br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Rectângulo arredondado 25"/>
              <p:cNvSpPr/>
              <p:nvPr/>
            </p:nvSpPr>
            <p:spPr>
              <a:xfrm>
                <a:off x="2913981" y="2066868"/>
                <a:ext cx="792000" cy="499730"/>
              </a:xfrm>
              <a:prstGeom prst="round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 w="28575">
                <a:solidFill>
                  <a:schemeClr val="accent6">
                    <a:lumMod val="75000"/>
                  </a:schemeClr>
                </a:solidFill>
              </a:ln>
              <a:effectLst>
                <a:outerShdw blurRad="50800" dist="38100" dir="13500000" algn="b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330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26" name="Rectângulo arredondado 2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13981" y="2066868"/>
                <a:ext cx="792000" cy="499730"/>
              </a:xfrm>
              <a:prstGeom prst="roundRect">
                <a:avLst/>
              </a:prstGeom>
              <a:blipFill rotWithShape="1">
                <a:blip r:embed="rId5"/>
                <a:stretch>
                  <a:fillRect/>
                </a:stretch>
              </a:blipFill>
              <a:ln w="28575">
                <a:solidFill>
                  <a:schemeClr val="accent6">
                    <a:lumMod val="75000"/>
                  </a:schemeClr>
                </a:solidFill>
              </a:ln>
              <a:effectLst>
                <a:outerShdw blurRad="50800" dist="38100" dir="13500000" algn="br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Rectângulo arredondado 26"/>
              <p:cNvSpPr/>
              <p:nvPr/>
            </p:nvSpPr>
            <p:spPr>
              <a:xfrm>
                <a:off x="3923928" y="2066868"/>
                <a:ext cx="792000" cy="499730"/>
              </a:xfrm>
              <a:prstGeom prst="roundRect">
                <a:avLst/>
              </a:prstGeom>
              <a:solidFill>
                <a:srgbClr val="FFD5D5"/>
              </a:solidFill>
              <a:ln w="28575">
                <a:solidFill>
                  <a:srgbClr val="C00000"/>
                </a:solidFill>
              </a:ln>
              <a:effectLst>
                <a:outerShdw blurRad="50800" dist="38100" dir="13500000" algn="b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303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27" name="Rectângulo arredondado 2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23928" y="2066868"/>
                <a:ext cx="792000" cy="499730"/>
              </a:xfrm>
              <a:prstGeom prst="roundRect">
                <a:avLst/>
              </a:prstGeom>
              <a:blipFill rotWithShape="1">
                <a:blip r:embed="rId6"/>
                <a:stretch>
                  <a:fillRect/>
                </a:stretch>
              </a:blipFill>
              <a:ln w="28575">
                <a:solidFill>
                  <a:srgbClr val="C00000"/>
                </a:solidFill>
              </a:ln>
              <a:effectLst>
                <a:outerShdw blurRad="50800" dist="38100" dir="13500000" algn="br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Rectângulo arredondado 29"/>
              <p:cNvSpPr/>
              <p:nvPr/>
            </p:nvSpPr>
            <p:spPr>
              <a:xfrm>
                <a:off x="4932040" y="2066868"/>
                <a:ext cx="792000" cy="499730"/>
              </a:xfrm>
              <a:prstGeom prst="roundRect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  <a:ln w="28575">
                <a:solidFill>
                  <a:srgbClr val="FFC000"/>
                </a:solidFill>
              </a:ln>
              <a:effectLst>
                <a:outerShdw blurRad="50800" dist="38100" dir="13500000" algn="b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2000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30" name="Rectângulo arredondado 2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32040" y="2066868"/>
                <a:ext cx="792000" cy="499730"/>
              </a:xfrm>
              <a:prstGeom prst="roundRect">
                <a:avLst/>
              </a:prstGeom>
              <a:blipFill rotWithShape="1">
                <a:blip r:embed="rId7"/>
                <a:stretch>
                  <a:fillRect/>
                </a:stretch>
              </a:blipFill>
              <a:ln w="28575">
                <a:solidFill>
                  <a:srgbClr val="FFC000"/>
                </a:solidFill>
              </a:ln>
              <a:effectLst>
                <a:outerShdw blurRad="50800" dist="38100" dir="13500000" algn="br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Rectângulo arredondado 30"/>
              <p:cNvSpPr/>
              <p:nvPr/>
            </p:nvSpPr>
            <p:spPr>
              <a:xfrm>
                <a:off x="5940152" y="2066868"/>
                <a:ext cx="792000" cy="499730"/>
              </a:xfrm>
              <a:prstGeom prst="roundRect">
                <a:avLst/>
              </a:prstGeom>
              <a:solidFill>
                <a:srgbClr val="D1E4E5"/>
              </a:solidFill>
              <a:ln w="28575">
                <a:solidFill>
                  <a:srgbClr val="006666"/>
                </a:solidFill>
              </a:ln>
              <a:effectLst>
                <a:outerShdw blurRad="50800" dist="38100" dir="13500000" algn="b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75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31" name="Rectângulo arredondado 3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40152" y="2066868"/>
                <a:ext cx="792000" cy="499730"/>
              </a:xfrm>
              <a:prstGeom prst="roundRect">
                <a:avLst/>
              </a:prstGeom>
              <a:blipFill rotWithShape="1">
                <a:blip r:embed="rId8"/>
                <a:stretch>
                  <a:fillRect/>
                </a:stretch>
              </a:blipFill>
              <a:ln w="28575">
                <a:solidFill>
                  <a:srgbClr val="006666"/>
                </a:solidFill>
              </a:ln>
              <a:effectLst>
                <a:outerShdw blurRad="50800" dist="38100" dir="13500000" algn="br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Rectângulo arredondado 31"/>
              <p:cNvSpPr/>
              <p:nvPr/>
            </p:nvSpPr>
            <p:spPr>
              <a:xfrm>
                <a:off x="1602827" y="4418964"/>
                <a:ext cx="792000" cy="499730"/>
              </a:xfrm>
              <a:prstGeom prst="round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 w="28575">
                <a:solidFill>
                  <a:schemeClr val="accent6">
                    <a:lumMod val="75000"/>
                  </a:schemeClr>
                </a:solidFill>
              </a:ln>
              <a:effectLst>
                <a:outerShdw blurRad="50800" dist="38100" dir="13500000" algn="b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330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32" name="Rectângulo arredondado 3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02827" y="4418964"/>
                <a:ext cx="792000" cy="499730"/>
              </a:xfrm>
              <a:prstGeom prst="roundRect">
                <a:avLst/>
              </a:prstGeom>
              <a:blipFill rotWithShape="1">
                <a:blip r:embed="rId9"/>
                <a:stretch>
                  <a:fillRect/>
                </a:stretch>
              </a:blipFill>
              <a:ln w="28575">
                <a:solidFill>
                  <a:schemeClr val="accent6">
                    <a:lumMod val="75000"/>
                  </a:schemeClr>
                </a:solidFill>
              </a:ln>
              <a:effectLst>
                <a:outerShdw blurRad="50800" dist="38100" dir="13500000" algn="br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4" name="CaixaDeTexto 33"/>
          <p:cNvSpPr txBox="1"/>
          <p:nvPr/>
        </p:nvSpPr>
        <p:spPr>
          <a:xfrm>
            <a:off x="5699602" y="3702912"/>
            <a:ext cx="2397600" cy="830997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t-PT" sz="2400" b="1" dirty="0">
                <a:solidFill>
                  <a:srgbClr val="002060"/>
                </a:solidFill>
              </a:rPr>
              <a:t>Divisíveis por 3, mas não por  9</a:t>
            </a:r>
          </a:p>
        </p:txBody>
      </p:sp>
      <p:sp>
        <p:nvSpPr>
          <p:cNvPr id="35" name="CaixaDeTexto 34"/>
          <p:cNvSpPr txBox="1"/>
          <p:nvPr/>
        </p:nvSpPr>
        <p:spPr>
          <a:xfrm>
            <a:off x="5699602" y="4677824"/>
            <a:ext cx="2397600" cy="1116000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pt-PT" dirty="0"/>
          </a:p>
          <a:p>
            <a:endParaRPr lang="pt-PT" dirty="0"/>
          </a:p>
          <a:p>
            <a:endParaRPr lang="pt-PT" dirty="0"/>
          </a:p>
          <a:p>
            <a:endParaRPr lang="pt-PT" dirty="0"/>
          </a:p>
          <a:p>
            <a:endParaRPr lang="pt-PT" dirty="0"/>
          </a:p>
          <a:p>
            <a:endParaRPr lang="pt-PT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Rectângulo arredondado 20"/>
              <p:cNvSpPr/>
              <p:nvPr/>
            </p:nvSpPr>
            <p:spPr>
              <a:xfrm>
                <a:off x="1602827" y="5114699"/>
                <a:ext cx="792000" cy="499730"/>
              </a:xfrm>
              <a:prstGeom prst="roundRect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  <a:ln w="28575">
                <a:solidFill>
                  <a:srgbClr val="FFC000"/>
                </a:solidFill>
              </a:ln>
              <a:effectLst>
                <a:outerShdw blurRad="50800" dist="38100" dir="13500000" algn="b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2000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21" name="Rectângulo arredondado 2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02827" y="5114699"/>
                <a:ext cx="792000" cy="499730"/>
              </a:xfrm>
              <a:prstGeom prst="roundRect">
                <a:avLst/>
              </a:prstGeom>
              <a:blipFill rotWithShape="1">
                <a:blip r:embed="rId10"/>
                <a:stretch>
                  <a:fillRect/>
                </a:stretch>
              </a:blipFill>
              <a:ln w="28575">
                <a:solidFill>
                  <a:srgbClr val="FFC000"/>
                </a:solidFill>
              </a:ln>
              <a:effectLst>
                <a:outerShdw blurRad="50800" dist="38100" dir="13500000" algn="br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Rectângulo arredondado 18"/>
              <p:cNvSpPr/>
              <p:nvPr/>
            </p:nvSpPr>
            <p:spPr>
              <a:xfrm>
                <a:off x="5987652" y="4889730"/>
                <a:ext cx="792000" cy="499730"/>
              </a:xfrm>
              <a:prstGeom prst="round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 w="28575">
                <a:solidFill>
                  <a:schemeClr val="accent6">
                    <a:lumMod val="75000"/>
                  </a:schemeClr>
                </a:solidFill>
              </a:ln>
              <a:effectLst>
                <a:outerShdw blurRad="50800" dist="38100" dir="13500000" algn="b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330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19" name="Rectângulo arredondado 1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87652" y="4889730"/>
                <a:ext cx="792000" cy="499730"/>
              </a:xfrm>
              <a:prstGeom prst="roundRect">
                <a:avLst/>
              </a:prstGeom>
              <a:blipFill rotWithShape="1">
                <a:blip r:embed="rId11"/>
                <a:stretch>
                  <a:fillRect/>
                </a:stretch>
              </a:blipFill>
              <a:ln w="28575">
                <a:solidFill>
                  <a:schemeClr val="accent6">
                    <a:lumMod val="75000"/>
                  </a:schemeClr>
                </a:solidFill>
              </a:ln>
              <a:effectLst>
                <a:outerShdw blurRad="50800" dist="38100" dir="13500000" algn="br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Rectângulo arredondado 19"/>
              <p:cNvSpPr/>
              <p:nvPr/>
            </p:nvSpPr>
            <p:spPr>
              <a:xfrm>
                <a:off x="6973530" y="4889730"/>
                <a:ext cx="792000" cy="499730"/>
              </a:xfrm>
              <a:prstGeom prst="roundRect">
                <a:avLst/>
              </a:prstGeom>
              <a:solidFill>
                <a:srgbClr val="FFD5D5"/>
              </a:solidFill>
              <a:ln w="28575">
                <a:solidFill>
                  <a:srgbClr val="C00000"/>
                </a:solidFill>
              </a:ln>
              <a:effectLst>
                <a:outerShdw blurRad="50800" dist="38100" dir="13500000" algn="b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303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20" name="Rectângulo arredondado 1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73530" y="4889730"/>
                <a:ext cx="792000" cy="499730"/>
              </a:xfrm>
              <a:prstGeom prst="roundRect">
                <a:avLst/>
              </a:prstGeom>
              <a:blipFill rotWithShape="1">
                <a:blip r:embed="rId12"/>
                <a:stretch>
                  <a:fillRect/>
                </a:stretch>
              </a:blipFill>
              <a:ln w="28575">
                <a:solidFill>
                  <a:srgbClr val="C00000"/>
                </a:solidFill>
              </a:ln>
              <a:effectLst>
                <a:outerShdw blurRad="50800" dist="38100" dir="13500000" algn="br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9" name="CaixaDeTexto 28"/>
          <p:cNvSpPr txBox="1"/>
          <p:nvPr/>
        </p:nvSpPr>
        <p:spPr>
          <a:xfrm>
            <a:off x="5328040" y="3146976"/>
            <a:ext cx="6121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dirty="0"/>
              <a:t> </a:t>
            </a:r>
            <a:r>
              <a:rPr lang="pt-PT" sz="2400" dirty="0">
                <a:solidFill>
                  <a:srgbClr val="C00000"/>
                </a:solidFill>
              </a:rPr>
              <a:t>(F)</a:t>
            </a:r>
            <a:endParaRPr lang="pt-PT" sz="2400" dirty="0"/>
          </a:p>
        </p:txBody>
      </p:sp>
      <p:sp>
        <p:nvSpPr>
          <p:cNvPr id="22" name="Text Placeholder 5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pt-PT" dirty="0"/>
              <a:t>Múltiplos e divisores</a:t>
            </a:r>
          </a:p>
        </p:txBody>
      </p:sp>
      <p:sp>
        <p:nvSpPr>
          <p:cNvPr id="28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539552" y="6453336"/>
            <a:ext cx="7033537" cy="461665"/>
          </a:xfrm>
        </p:spPr>
        <p:txBody>
          <a:bodyPr/>
          <a:lstStyle/>
          <a:p>
            <a:r>
              <a:rPr lang="pt-PT" i="1" dirty="0">
                <a:solidFill>
                  <a:srgbClr val="C00000"/>
                </a:solidFill>
              </a:rPr>
              <a:t>Novo MSI6</a:t>
            </a:r>
          </a:p>
        </p:txBody>
      </p:sp>
    </p:spTree>
    <p:extLst>
      <p:ext uri="{BB962C8B-B14F-4D97-AF65-F5344CB8AC3E}">
        <p14:creationId xmlns:p14="http://schemas.microsoft.com/office/powerpoint/2010/main" val="23790165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24" grpId="0" animBg="1"/>
      <p:bldP spid="32" grpId="0" animBg="1"/>
      <p:bldP spid="34" grpId="0" animBg="1"/>
      <p:bldP spid="35" grpId="0" animBg="1"/>
      <p:bldP spid="21" grpId="0" animBg="1"/>
      <p:bldP spid="19" grpId="0" animBg="1"/>
      <p:bldP spid="20" grpId="0" animBg="1"/>
      <p:bldP spid="29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ângulo 4"/>
          <p:cNvSpPr/>
          <p:nvPr/>
        </p:nvSpPr>
        <p:spPr>
          <a:xfrm>
            <a:off x="539553" y="1096169"/>
            <a:ext cx="8064896" cy="4947346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" name="Rectângulo 1"/>
          <p:cNvSpPr/>
          <p:nvPr/>
        </p:nvSpPr>
        <p:spPr>
          <a:xfrm>
            <a:off x="539553" y="1605390"/>
            <a:ext cx="8064896" cy="9848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PT" sz="2400" dirty="0">
                <a:solidFill>
                  <a:srgbClr val="C00000"/>
                </a:solidFill>
              </a:rPr>
              <a:t>2. </a:t>
            </a:r>
            <a:r>
              <a:rPr lang="pt-PT" sz="2400" dirty="0"/>
              <a:t>Qual é o menor número natural de quatro algarismos que é divisível por 9?</a:t>
            </a:r>
          </a:p>
          <a:p>
            <a:pPr algn="just"/>
            <a:endParaRPr lang="pt-PT" sz="1000" dirty="0"/>
          </a:p>
        </p:txBody>
      </p:sp>
      <p:pic>
        <p:nvPicPr>
          <p:cNvPr id="3074" name="Picture 2" descr="C:\Users\Susana\Desktop\areal\Trabalho_parte1\tarefa3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8568" y="557199"/>
            <a:ext cx="1529706" cy="10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aixaDeTexto 2"/>
          <p:cNvSpPr txBox="1"/>
          <p:nvPr/>
        </p:nvSpPr>
        <p:spPr>
          <a:xfrm>
            <a:off x="562328" y="2543344"/>
            <a:ext cx="3731360" cy="46166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r>
              <a:rPr lang="pt-PT" sz="2400" dirty="0"/>
              <a:t>R: 1008</a:t>
            </a:r>
          </a:p>
        </p:txBody>
      </p:sp>
      <p:sp>
        <p:nvSpPr>
          <p:cNvPr id="8" name="Text Placeholder 5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pt-PT" dirty="0"/>
              <a:t>Múltiplos e divisores</a:t>
            </a:r>
          </a:p>
        </p:txBody>
      </p:sp>
      <p:sp>
        <p:nvSpPr>
          <p:cNvPr id="7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539552" y="6453336"/>
            <a:ext cx="7033537" cy="461665"/>
          </a:xfrm>
        </p:spPr>
        <p:txBody>
          <a:bodyPr/>
          <a:lstStyle/>
          <a:p>
            <a:r>
              <a:rPr lang="pt-PT" i="1" dirty="0">
                <a:solidFill>
                  <a:srgbClr val="C00000"/>
                </a:solidFill>
              </a:rPr>
              <a:t>Novo MSI6</a:t>
            </a:r>
          </a:p>
        </p:txBody>
      </p:sp>
    </p:spTree>
    <p:extLst>
      <p:ext uri="{BB962C8B-B14F-4D97-AF65-F5344CB8AC3E}">
        <p14:creationId xmlns:p14="http://schemas.microsoft.com/office/powerpoint/2010/main" val="34397845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/>
          <p:cNvSpPr txBox="1"/>
          <p:nvPr/>
        </p:nvSpPr>
        <p:spPr>
          <a:xfrm>
            <a:off x="539553" y="1628800"/>
            <a:ext cx="8064896" cy="35702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PT" sz="2400" b="1" dirty="0">
                <a:solidFill>
                  <a:schemeClr val="accent5">
                    <a:lumMod val="50000"/>
                  </a:schemeClr>
                </a:solidFill>
              </a:rPr>
              <a:t>Na escola da Leonor há  40  rapazes e  32  raparigas. </a:t>
            </a:r>
          </a:p>
          <a:p>
            <a:pPr algn="just"/>
            <a:endParaRPr lang="pt-PT" sz="1000" b="1" dirty="0">
              <a:solidFill>
                <a:schemeClr val="accent5">
                  <a:lumMod val="50000"/>
                </a:schemeClr>
              </a:solidFill>
            </a:endParaRPr>
          </a:p>
          <a:p>
            <a:pPr algn="just"/>
            <a:r>
              <a:rPr lang="pt-PT" sz="2400" dirty="0"/>
              <a:t>A professora da Leonor quer formar grupos com todos os rapazes e raparigas da escola. Todos os grupos deverão ter o mesmo número de rapazes e o mesmo número de raparigas. Qual é o maior número de grupos que a professora da Leonor poderá formar? Mostra como chegaste à tua resposta. </a:t>
            </a:r>
          </a:p>
          <a:p>
            <a:pPr algn="just"/>
            <a:endParaRPr lang="pt-PT" sz="2400" dirty="0"/>
          </a:p>
          <a:p>
            <a:pPr algn="r"/>
            <a:r>
              <a:rPr lang="pt-PT" sz="2400" dirty="0">
                <a:solidFill>
                  <a:schemeClr val="bg1">
                    <a:lumMod val="50000"/>
                  </a:schemeClr>
                </a:solidFill>
              </a:rPr>
              <a:t>Prova de Aferição de Matemática, 5.</a:t>
            </a:r>
            <a:r>
              <a:rPr lang="pt-PT" sz="24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º</a:t>
            </a:r>
            <a:r>
              <a:rPr lang="pt-PT" sz="2400" dirty="0">
                <a:solidFill>
                  <a:schemeClr val="bg1">
                    <a:lumMod val="50000"/>
                  </a:schemeClr>
                </a:solidFill>
              </a:rPr>
              <a:t> ano, 2016</a:t>
            </a:r>
          </a:p>
          <a:p>
            <a:pPr algn="just"/>
            <a:endParaRPr lang="pt-PT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5" name="Rectângulo 4"/>
          <p:cNvSpPr/>
          <p:nvPr/>
        </p:nvSpPr>
        <p:spPr>
          <a:xfrm>
            <a:off x="539553" y="1096169"/>
            <a:ext cx="8064896" cy="4947346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pic>
        <p:nvPicPr>
          <p:cNvPr id="4098" name="Picture 2" descr="C:\Users\Susana\Desktop\areal\Trabalho_parte1\tarefa4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2185" y="584886"/>
            <a:ext cx="1522284" cy="10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 Placeholder 5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pt-PT" dirty="0"/>
              <a:t>Múltiplos e divisores</a:t>
            </a:r>
          </a:p>
        </p:txBody>
      </p:sp>
      <p:sp>
        <p:nvSpPr>
          <p:cNvPr id="8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539552" y="6453336"/>
            <a:ext cx="7033537" cy="461665"/>
          </a:xfrm>
        </p:spPr>
        <p:txBody>
          <a:bodyPr/>
          <a:lstStyle/>
          <a:p>
            <a:r>
              <a:rPr lang="pt-PT" i="1" dirty="0">
                <a:solidFill>
                  <a:srgbClr val="C00000"/>
                </a:solidFill>
              </a:rPr>
              <a:t>Novo MSI6</a:t>
            </a:r>
          </a:p>
        </p:txBody>
      </p:sp>
    </p:spTree>
    <p:extLst>
      <p:ext uri="{BB962C8B-B14F-4D97-AF65-F5344CB8AC3E}">
        <p14:creationId xmlns:p14="http://schemas.microsoft.com/office/powerpoint/2010/main" val="40509008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5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6" name="CaixaDeTexto 5"/>
              <p:cNvSpPr txBox="1"/>
              <p:nvPr/>
            </p:nvSpPr>
            <p:spPr>
              <a:xfrm>
                <a:off x="539553" y="1628800"/>
                <a:ext cx="8064896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pt-PT" sz="2400" b="1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t-PT" sz="2400" b="1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/>
                            </a:rPr>
                            <m:t>𝑫</m:t>
                          </m:r>
                        </m:e>
                        <m:sub>
                          <m:r>
                            <a:rPr lang="pt-PT" sz="2400" b="1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/>
                            </a:rPr>
                            <m:t>𝟑𝟐</m:t>
                          </m:r>
                        </m:sub>
                      </m:sSub>
                      <m:r>
                        <a:rPr lang="pt-PT" sz="24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=</m:t>
                      </m:r>
                      <m:d>
                        <m:dPr>
                          <m:begChr m:val="{"/>
                          <m:endChr m:val="}"/>
                          <m:ctrlPr>
                            <a:rPr lang="pt-PT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pt-PT" sz="24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1, 2, 4, 8, 16, 32</m:t>
                          </m:r>
                        </m:e>
                      </m:d>
                    </m:oMath>
                  </m:oMathPara>
                </a14:m>
                <a:endParaRPr lang="pt-PT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6" name="CaixaDeTexto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9553" y="1628800"/>
                <a:ext cx="8064896" cy="461665"/>
              </a:xfrm>
              <a:prstGeom prst="rect">
                <a:avLst/>
              </a:prstGeom>
              <a:blipFill rotWithShape="1">
                <a:blip r:embed="rId2"/>
                <a:stretch>
                  <a:fillRect b="-1316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Rectângulo 4"/>
          <p:cNvSpPr/>
          <p:nvPr/>
        </p:nvSpPr>
        <p:spPr>
          <a:xfrm>
            <a:off x="539553" y="1096169"/>
            <a:ext cx="8064896" cy="4947346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pic>
        <p:nvPicPr>
          <p:cNvPr id="4098" name="Picture 2" descr="C:\Users\Susana\Desktop\areal\Trabalho_parte1\tarefa4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2185" y="584886"/>
            <a:ext cx="1522284" cy="10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7" name="CaixaDeTexto 6"/>
              <p:cNvSpPr txBox="1"/>
              <p:nvPr/>
            </p:nvSpPr>
            <p:spPr>
              <a:xfrm>
                <a:off x="537578" y="2351200"/>
                <a:ext cx="8064896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pt-PT" sz="24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t-PT" sz="2400" b="1" i="1" smtClean="0">
                              <a:solidFill>
                                <a:srgbClr val="002060"/>
                              </a:solidFill>
                              <a:latin typeface="Cambria Math"/>
                            </a:rPr>
                            <m:t>𝑫</m:t>
                          </m:r>
                        </m:e>
                        <m:sub>
                          <m:r>
                            <a:rPr lang="pt-PT" sz="2400" b="1" i="1" smtClean="0">
                              <a:solidFill>
                                <a:srgbClr val="002060"/>
                              </a:solidFill>
                              <a:latin typeface="Cambria Math"/>
                            </a:rPr>
                            <m:t>𝟒𝟎</m:t>
                          </m:r>
                        </m:sub>
                      </m:sSub>
                      <m:r>
                        <a:rPr lang="pt-PT" sz="24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=</m:t>
                      </m:r>
                      <m:d>
                        <m:dPr>
                          <m:begChr m:val="{"/>
                          <m:endChr m:val="}"/>
                          <m:ctrlPr>
                            <a:rPr lang="pt-PT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pt-PT" sz="24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1, 2, 4, 5, 8, 10, 20, 40</m:t>
                          </m:r>
                        </m:e>
                      </m:d>
                    </m:oMath>
                  </m:oMathPara>
                </a14:m>
                <a:endParaRPr lang="pt-PT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7" name="CaixaDeTexto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7578" y="2351200"/>
                <a:ext cx="8064896" cy="461665"/>
              </a:xfrm>
              <a:prstGeom prst="rect">
                <a:avLst/>
              </a:prstGeom>
              <a:blipFill rotWithShape="1">
                <a:blip r:embed="rId4"/>
                <a:stretch>
                  <a:fillRect b="-2667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Rectângulo 1"/>
          <p:cNvSpPr/>
          <p:nvPr/>
        </p:nvSpPr>
        <p:spPr>
          <a:xfrm>
            <a:off x="4788024" y="1652549"/>
            <a:ext cx="432048" cy="406511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8" name="Rectângulo 7"/>
          <p:cNvSpPr/>
          <p:nvPr/>
        </p:nvSpPr>
        <p:spPr>
          <a:xfrm>
            <a:off x="4716016" y="2370627"/>
            <a:ext cx="432048" cy="406511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3" name="CaixaDeTexto 2"/>
          <p:cNvSpPr txBox="1"/>
          <p:nvPr/>
        </p:nvSpPr>
        <p:spPr>
          <a:xfrm>
            <a:off x="552185" y="3068960"/>
            <a:ext cx="80502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dirty="0"/>
              <a:t>O máximo divisor comum entre </a:t>
            </a:r>
            <a:r>
              <a:rPr lang="pt-PT" sz="2400" b="1" dirty="0">
                <a:solidFill>
                  <a:schemeClr val="accent6">
                    <a:lumMod val="75000"/>
                  </a:schemeClr>
                </a:solidFill>
              </a:rPr>
              <a:t>32</a:t>
            </a:r>
            <a:r>
              <a:rPr lang="pt-PT" sz="2400" dirty="0"/>
              <a:t> e</a:t>
            </a:r>
            <a:r>
              <a:rPr lang="pt-PT" sz="2400" b="1" dirty="0">
                <a:solidFill>
                  <a:schemeClr val="accent5">
                    <a:lumMod val="50000"/>
                  </a:schemeClr>
                </a:solidFill>
              </a:rPr>
              <a:t> 40 </a:t>
            </a:r>
            <a:r>
              <a:rPr lang="pt-PT" sz="2400" dirty="0"/>
              <a:t>é </a:t>
            </a:r>
            <a:r>
              <a:rPr lang="pt-PT" sz="2400" b="1" dirty="0">
                <a:solidFill>
                  <a:srgbClr val="C00000"/>
                </a:solidFill>
              </a:rPr>
              <a:t>8</a:t>
            </a:r>
            <a:r>
              <a:rPr lang="pt-PT" sz="2400" dirty="0"/>
              <a:t>. </a:t>
            </a:r>
          </a:p>
        </p:txBody>
      </p:sp>
      <p:sp>
        <p:nvSpPr>
          <p:cNvPr id="9" name="CaixaDeTexto 8"/>
          <p:cNvSpPr txBox="1"/>
          <p:nvPr/>
        </p:nvSpPr>
        <p:spPr>
          <a:xfrm>
            <a:off x="611559" y="3789040"/>
            <a:ext cx="7848873" cy="83099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pPr algn="just"/>
            <a:r>
              <a:rPr lang="pt-PT" sz="2400" dirty="0"/>
              <a:t>R: O maior número de grupos que a professora da Leonor poderá formar é 8.</a:t>
            </a:r>
          </a:p>
        </p:txBody>
      </p:sp>
      <p:sp>
        <p:nvSpPr>
          <p:cNvPr id="12" name="Text Placeholder 5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pt-PT" dirty="0"/>
              <a:t>Múltiplos e divisores</a:t>
            </a:r>
          </a:p>
        </p:txBody>
      </p:sp>
      <p:sp>
        <p:nvSpPr>
          <p:cNvPr id="11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539552" y="6453336"/>
            <a:ext cx="7033537" cy="461665"/>
          </a:xfrm>
        </p:spPr>
        <p:txBody>
          <a:bodyPr/>
          <a:lstStyle/>
          <a:p>
            <a:r>
              <a:rPr lang="pt-PT" i="1" dirty="0">
                <a:solidFill>
                  <a:srgbClr val="C00000"/>
                </a:solidFill>
              </a:rPr>
              <a:t>Novo MSI6</a:t>
            </a:r>
          </a:p>
        </p:txBody>
      </p:sp>
    </p:spTree>
    <p:extLst>
      <p:ext uri="{BB962C8B-B14F-4D97-AF65-F5344CB8AC3E}">
        <p14:creationId xmlns:p14="http://schemas.microsoft.com/office/powerpoint/2010/main" val="28106906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2" grpId="0" animBg="1"/>
      <p:bldP spid="8" grpId="0" animBg="1"/>
      <p:bldP spid="3" grpId="0"/>
      <p:bldP spid="9" grpId="0" animBg="1"/>
    </p:bldLst>
  </p:timing>
</p:sld>
</file>

<file path=ppt/theme/theme1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Clarity</Template>
  <TotalTime>4488</TotalTime>
  <Words>979</Words>
  <Application>Microsoft Office PowerPoint</Application>
  <PresentationFormat>On-screen Show (4:3)</PresentationFormat>
  <Paragraphs>222</Paragraphs>
  <Slides>16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0" baseType="lpstr">
      <vt:lpstr>Arial</vt:lpstr>
      <vt:lpstr>Calibri</vt:lpstr>
      <vt:lpstr>Cambria Math</vt:lpstr>
      <vt:lpstr>Custom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 ano da Morte de Ricardo Reis, José Saramago</dc:title>
  <dc:creator>Angela Maia</dc:creator>
  <cp:lastModifiedBy>Ângela Maia</cp:lastModifiedBy>
  <cp:revision>284</cp:revision>
  <dcterms:created xsi:type="dcterms:W3CDTF">2016-09-17T09:49:10Z</dcterms:created>
  <dcterms:modified xsi:type="dcterms:W3CDTF">2017-05-29T10:04:42Z</dcterms:modified>
</cp:coreProperties>
</file>