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291" r:id="rId2"/>
    <p:sldId id="297" r:id="rId3"/>
    <p:sldId id="298" r:id="rId4"/>
    <p:sldId id="299" r:id="rId5"/>
    <p:sldId id="347" r:id="rId6"/>
    <p:sldId id="300" r:id="rId7"/>
    <p:sldId id="301" r:id="rId8"/>
    <p:sldId id="302" r:id="rId9"/>
    <p:sldId id="315" r:id="rId10"/>
    <p:sldId id="316" r:id="rId11"/>
    <p:sldId id="317" r:id="rId12"/>
    <p:sldId id="318" r:id="rId13"/>
    <p:sldId id="320" r:id="rId14"/>
    <p:sldId id="321" r:id="rId15"/>
    <p:sldId id="322" r:id="rId16"/>
    <p:sldId id="303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04" r:id="rId25"/>
    <p:sldId id="330" r:id="rId26"/>
    <p:sldId id="331" r:id="rId27"/>
    <p:sldId id="332" r:id="rId28"/>
    <p:sldId id="333" r:id="rId29"/>
    <p:sldId id="305" r:id="rId30"/>
    <p:sldId id="334" r:id="rId31"/>
    <p:sldId id="335" r:id="rId32"/>
    <p:sldId id="336" r:id="rId33"/>
    <p:sldId id="337" r:id="rId34"/>
    <p:sldId id="339" r:id="rId35"/>
    <p:sldId id="306" r:id="rId36"/>
    <p:sldId id="341" r:id="rId37"/>
    <p:sldId id="342" r:id="rId38"/>
    <p:sldId id="343" r:id="rId39"/>
    <p:sldId id="344" r:id="rId40"/>
    <p:sldId id="340" r:id="rId41"/>
    <p:sldId id="308" r:id="rId42"/>
    <p:sldId id="309" r:id="rId43"/>
    <p:sldId id="311" r:id="rId44"/>
    <p:sldId id="310" r:id="rId45"/>
    <p:sldId id="345" r:id="rId46"/>
    <p:sldId id="312" r:id="rId47"/>
    <p:sldId id="346" r:id="rId4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D1E4E5"/>
    <a:srgbClr val="006666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16-06-2017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7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6.png"/><Relationship Id="rId10" Type="http://schemas.openxmlformats.org/officeDocument/2006/relationships/image" Target="../media/image183.png"/><Relationship Id="rId4" Type="http://schemas.openxmlformats.org/officeDocument/2006/relationships/image" Target="../media/image178.png"/><Relationship Id="rId9" Type="http://schemas.openxmlformats.org/officeDocument/2006/relationships/image" Target="../media/image18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12" Type="http://schemas.openxmlformats.org/officeDocument/2006/relationships/image" Target="../media/image19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11" Type="http://schemas.openxmlformats.org/officeDocument/2006/relationships/image" Target="../media/image198.png"/><Relationship Id="rId5" Type="http://schemas.openxmlformats.org/officeDocument/2006/relationships/image" Target="../media/image193.png"/><Relationship Id="rId10" Type="http://schemas.openxmlformats.org/officeDocument/2006/relationships/image" Target="../media/image183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210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15.png"/><Relationship Id="rId7" Type="http://schemas.openxmlformats.org/officeDocument/2006/relationships/image" Target="../media/image2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10" Type="http://schemas.openxmlformats.org/officeDocument/2006/relationships/image" Target="../media/image222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10" Type="http://schemas.openxmlformats.org/officeDocument/2006/relationships/image" Target="../media/image23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6.png"/><Relationship Id="rId3" Type="http://schemas.openxmlformats.org/officeDocument/2006/relationships/image" Target="../media/image231.png"/><Relationship Id="rId7" Type="http://schemas.openxmlformats.org/officeDocument/2006/relationships/image" Target="../media/image2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Relationship Id="rId9" Type="http://schemas.openxmlformats.org/officeDocument/2006/relationships/image" Target="../media/image2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7" Type="http://schemas.openxmlformats.org/officeDocument/2006/relationships/image" Target="../media/image247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3.png"/><Relationship Id="rId4" Type="http://schemas.openxmlformats.org/officeDocument/2006/relationships/image" Target="../media/image2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7274" y="2060848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61319" y="3016310"/>
            <a:ext cx="381642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>
                <a:solidFill>
                  <a:srgbClr val="C00000"/>
                </a:solidFill>
              </a:rPr>
              <a:t>Resolução de exercícios e problemas (Divisores de um número. Máximo divisor comum. Mínimo divisor comum)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696029" y="1113613"/>
            <a:ext cx="180020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80920" cy="2624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A decomposição de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pt-PT" sz="2400" b="1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é 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𝟓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𝟏𝟑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  <a:p>
                <a:endParaRPr lang="pt-PT" sz="1000" b="1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Responde às questões seguintes sem calcular o valor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   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chemeClr val="tx1"/>
                    </a:solidFill>
                  </a:rPr>
                  <a:t>é um número par? Justifica a tua resposta.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>
                    <a:solidFill>
                      <a:schemeClr val="tx1"/>
                    </a:solidFill>
                  </a:rPr>
                  <a:t>Determina o quociente da divisão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pt-PT" sz="24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13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:r>
                  <a:rPr lang="pt-PT" sz="2400" dirty="0">
                    <a:solidFill>
                      <a:schemeClr val="tx1"/>
                    </a:solidFill>
                  </a:rPr>
                  <a:t>Escreve todos os divisores do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, diferentes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80920" cy="2624436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860" b="-441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696029" y="1246133"/>
            <a:ext cx="180020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80920" cy="1885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A decomposição de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pt-PT" sz="2400" b="1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é 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𝟓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𝟏𝟑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  <a:p>
                <a:endParaRPr lang="pt-PT" sz="1000" b="1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Responde às questões seguintes sem calcular o valor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   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chemeClr val="tx1"/>
                    </a:solidFill>
                  </a:rPr>
                  <a:t>é um número par? Justifica a tua resposta.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80920" cy="1885773"/>
              </a:xfrm>
              <a:prstGeom prst="rect">
                <a:avLst/>
              </a:prstGeom>
              <a:blipFill rotWithShape="0">
                <a:blip r:embed="rId2"/>
                <a:stretch>
                  <a:fillRect l="-1178" t="-2581" b="-61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403648" y="2780928"/>
                <a:ext cx="691276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pt-PT" sz="2400" b="0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é um número par, pois é múltiplo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780928"/>
                <a:ext cx="691276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32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755576" y="3417097"/>
                <a:ext cx="799288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/>
                  <a:t>Determina o quociente da divisão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pt-PT" sz="2400" dirty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por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13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417097"/>
                <a:ext cx="7992888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220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413548" y="4037703"/>
                <a:ext cx="6902868" cy="47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𝟓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𝟏𝟑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548" y="4037703"/>
                <a:ext cx="6902868" cy="470000"/>
              </a:xfrm>
              <a:prstGeom prst="rect">
                <a:avLst/>
              </a:prstGeom>
              <a:blipFill rotWithShape="1">
                <a:blip r:embed="rId5"/>
                <a:stretch>
                  <a:fillRect l="-1413" t="-10390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754060" y="4722617"/>
                <a:ext cx="792239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:r>
                  <a:rPr lang="pt-PT" sz="2400" dirty="0"/>
                  <a:t>Escreve todos os divisores do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/>
                  <a:t>, diferentes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60" y="4722617"/>
                <a:ext cx="792239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232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423448" y="5306353"/>
                <a:ext cx="6892968" cy="8626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1, 2, 5, 13, </m:t>
                    </m:r>
                    <m:sSup>
                      <m:sSupPr>
                        <m:ctrlPr>
                          <a:rPr lang="pt-PT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dirty="0" smtClean="0">
                        <a:latin typeface="Cambria Math"/>
                      </a:rPr>
                      <m:t>, </m:t>
                    </m:r>
                    <m:r>
                      <a:rPr lang="pt-PT" sz="2400" i="1" dirty="0" smtClean="0">
                        <a:latin typeface="Cambria Math"/>
                      </a:rPr>
                      <m:t>2×5, 2×13</m:t>
                    </m:r>
                    <m:r>
                      <a:rPr lang="pt-PT" sz="2400" b="0" i="1" dirty="0" smtClean="0">
                        <a:latin typeface="Cambria Math"/>
                      </a:rPr>
                      <m:t>,</m:t>
                    </m:r>
                    <m:r>
                      <a:rPr lang="pt-PT" sz="2400" i="1" dirty="0" smtClean="0">
                        <a:latin typeface="Cambria Math"/>
                      </a:rPr>
                      <m:t> 2×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, 5</m:t>
                    </m:r>
                    <m:r>
                      <a:rPr lang="pt-PT" sz="24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i="1" dirty="0" smtClean="0">
                        <a:latin typeface="Cambria Math"/>
                      </a:rPr>
                      <m:t>13</m:t>
                    </m:r>
                    <m:r>
                      <a:rPr lang="pt-PT" sz="2400" b="0" i="1" dirty="0" smtClean="0">
                        <a:latin typeface="Cambria Math"/>
                      </a:rPr>
                      <m:t>,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r>
                  <a:rPr lang="pt-PT" sz="2400" dirty="0"/>
                  <a:t>  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, 2×5×13</m:t>
                    </m:r>
                    <m:r>
                      <a:rPr lang="pt-PT" sz="2400" b="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3448" y="5306353"/>
                <a:ext cx="6892968" cy="862608"/>
              </a:xfrm>
              <a:prstGeom prst="rect">
                <a:avLst/>
              </a:prstGeom>
              <a:blipFill rotWithShape="1">
                <a:blip r:embed="rId7"/>
                <a:stretch>
                  <a:fillRect l="-1416" t="-56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33377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1091866" y="1556792"/>
            <a:ext cx="6480720" cy="708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48680"/>
                <a:ext cx="828092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os números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𝑴</m:t>
                    </m:r>
                    <m:r>
                      <a:rPr lang="pt-PT" sz="2400" b="1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𝑷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representados pelos produtos seguintes.  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                                                       e  </a:t>
                </a:r>
              </a:p>
              <a:p>
                <a:pPr algn="just"/>
                <a:endParaRPr lang="pt-PT" sz="24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    Escreve todos os divisores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𝑴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𝑷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8680"/>
                <a:ext cx="828092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178" t="-2111" r="-1105" b="-50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971600" y="1666370"/>
                <a:ext cx="3744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𝑴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𝟓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666370"/>
                <a:ext cx="3744416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250916" y="1654494"/>
                <a:ext cx="374441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𝑷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𝟕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916" y="1654494"/>
                <a:ext cx="3744416" cy="47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532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563822" y="2554491"/>
                <a:ext cx="398746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Divisores de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𝑴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22" y="2554491"/>
                <a:ext cx="3987460" cy="461665"/>
              </a:xfrm>
              <a:prstGeom prst="rect">
                <a:avLst/>
              </a:prstGeom>
              <a:blipFill>
                <a:blip r:embed="rId2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563822" y="3033240"/>
            <a:ext cx="3987460" cy="255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611323" y="3136900"/>
                <a:ext cx="3987459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</m:t>
                      </m:r>
                      <m:r>
                        <a:rPr lang="pt-PT" sz="2400" b="0" i="1" dirty="0" smtClean="0">
                          <a:latin typeface="Cambria Math"/>
                        </a:rPr>
                        <m:t>,</m:t>
                      </m:r>
                      <m:r>
                        <a:rPr lang="pt-PT" sz="2400" i="1" dirty="0" smtClean="0">
                          <a:latin typeface="Cambria Math"/>
                        </a:rPr>
                        <m:t> 2, 3, 5, 2×2, 2×3, 2×5,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3×5, 2×2×3, 2×2×5,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2×3×3</m:t>
                      </m:r>
                      <m:r>
                        <a:rPr lang="pt-PT" sz="2400" b="0" i="1" dirty="0" smtClean="0">
                          <a:latin typeface="Cambria Math"/>
                        </a:rPr>
                        <m:t>,</m:t>
                      </m:r>
                      <m:r>
                        <a:rPr lang="pt-PT" sz="2400" i="1" dirty="0" smtClean="0">
                          <a:latin typeface="Cambria Math"/>
                        </a:rPr>
                        <m:t> 2×3×5, 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3×3×5, 2×2×3×3, 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2×2×3×5, 2×3×3×5,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2×2×3×3×5</m:t>
                      </m:r>
                      <m:r>
                        <a:rPr lang="pt-PT" sz="2400" b="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23" y="3136900"/>
                <a:ext cx="3987459" cy="23083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641496" y="2576284"/>
                <a:ext cx="398746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rgbClr val="002060"/>
                    </a:solidFill>
                  </a:rPr>
                  <a:t>Divisores de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𝑷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496" y="2576284"/>
                <a:ext cx="3987460" cy="461665"/>
              </a:xfrm>
              <a:prstGeom prst="rect">
                <a:avLst/>
              </a:prstGeom>
              <a:blipFill>
                <a:blip r:embed="rId4"/>
                <a:stretch>
                  <a:fillRect t="-9091" b="-2857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/>
          <p:cNvSpPr txBox="1"/>
          <p:nvPr/>
        </p:nvSpPr>
        <p:spPr>
          <a:xfrm>
            <a:off x="4641496" y="3092122"/>
            <a:ext cx="3987460" cy="25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742520" y="3068960"/>
                <a:ext cx="386165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1, 2</m:t>
                      </m:r>
                      <m:r>
                        <a:rPr lang="pt-PT" sz="2400" b="0" i="1" dirty="0" smtClean="0">
                          <a:latin typeface="Cambria Math"/>
                        </a:rPr>
                        <m:t>,</m:t>
                      </m:r>
                      <m:r>
                        <a:rPr lang="pt-PT" sz="2400" i="1" dirty="0" smtClean="0">
                          <a:latin typeface="Cambria Math"/>
                        </a:rPr>
                        <m:t> 5, 7,</m:t>
                      </m:r>
                      <m:r>
                        <a:rPr lang="pt-PT" sz="2400" b="0" i="1" dirty="0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</a:rPr>
                        <m:t>,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, 2×5,   </m:t>
                      </m:r>
                    </m:oMath>
                  </m:oMathPara>
                </a14:m>
                <a:endParaRPr lang="pt-PT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×5</m:t>
                      </m:r>
                      <m:r>
                        <a:rPr lang="pt-PT" sz="2400" b="0" i="1" dirty="0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×5, 2×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, 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, 2×7, 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</m:t>
                      </m:r>
                      <m:r>
                        <a:rPr lang="pt-PT" sz="2400" b="0" i="1" dirty="0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×7, 5×7,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 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×7,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2×5×7, 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×5×7,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×7,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×7,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×5×7</m:t>
                      </m:r>
                      <m:r>
                        <a:rPr lang="pt-PT" sz="2400" b="0" i="1" dirty="0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 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×7.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520" y="3068960"/>
                <a:ext cx="3861650" cy="2677656"/>
              </a:xfrm>
              <a:prstGeom prst="rect">
                <a:avLst/>
              </a:prstGeom>
              <a:blipFill>
                <a:blip r:embed="rId5"/>
                <a:stretch>
                  <a:fillRect l="-1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836627"/>
              </p:ext>
            </p:extLst>
          </p:nvPr>
        </p:nvGraphicFramePr>
        <p:xfrm>
          <a:off x="539552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2.: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84364" y="1914813"/>
                <a:ext cx="37444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𝑴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𝟓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64" y="1914813"/>
                <a:ext cx="374441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527946" y="1893788"/>
                <a:ext cx="374441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𝑷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𝟕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946" y="1893788"/>
                <a:ext cx="3744416" cy="470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9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3119965" y="1615409"/>
            <a:ext cx="295157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80920" cy="2687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Considera os números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𝟐𝟔𝟒</m:t>
                    </m:r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𝟒𝟐𝟎</m:t>
                    </m:r>
                  </m:oMath>
                </a14:m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3.1.</a:t>
                </a:r>
                <a:r>
                  <a:rPr lang="pt-PT" sz="2400" dirty="0"/>
                  <a:t> Determina o valor de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*</a:t>
                </a:r>
                <a:r>
                  <a:rPr lang="pt-PT" sz="2400" dirty="0"/>
                  <a:t> atendendo a que </a:t>
                </a:r>
              </a:p>
              <a:p>
                <a:pPr algn="just"/>
                <a:endParaRPr lang="pt-PT" sz="1000" i="1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264=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m:rPr>
                            <m:nor/>
                          </m:rPr>
                          <a:rPr lang="pt-PT" sz="2400" b="1" dirty="0">
                            <a:solidFill>
                              <a:srgbClr val="C00000"/>
                            </a:solidFill>
                          </a:rPr>
                          <m:t>∗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×3× 11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3.2. </a:t>
                </a:r>
                <a:r>
                  <a:rPr lang="pt-PT" sz="2400" dirty="0"/>
                  <a:t>Decompõe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3.3. </a:t>
                </a:r>
                <a:r>
                  <a:rPr lang="pt-PT" sz="2400" dirty="0"/>
                  <a:t>Determina o máximo divisor comum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264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3.4. </a:t>
                </a:r>
                <a:r>
                  <a:rPr lang="pt-PT" sz="2400" dirty="0"/>
                  <a:t>Determina o mínimo múltiplo comum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264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80920" cy="2687082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814" b="-40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211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3119965" y="1461034"/>
            <a:ext cx="295157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5790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Considera os números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𝟐𝟔𝟒</m:t>
                    </m:r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𝟒𝟐𝟎</m:t>
                    </m:r>
                  </m:oMath>
                </a14:m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3.1.</a:t>
                </a:r>
                <a:r>
                  <a:rPr lang="pt-PT" sz="2400" dirty="0"/>
                  <a:t> Determina o valor de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*</a:t>
                </a:r>
                <a:r>
                  <a:rPr lang="pt-PT" sz="2400" dirty="0"/>
                  <a:t> atendendo a que </a:t>
                </a:r>
              </a:p>
              <a:p>
                <a:pPr algn="just"/>
                <a:endParaRPr lang="pt-PT" sz="1000" i="1" dirty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264=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m:rPr>
                            <m:nor/>
                          </m:rPr>
                          <a:rPr lang="pt-PT" sz="2400" b="1" dirty="0">
                            <a:solidFill>
                              <a:srgbClr val="C00000"/>
                            </a:solidFill>
                          </a:rPr>
                          <m:t>∗</m:t>
                        </m:r>
                      </m:sup>
                    </m:sSup>
                    <m:r>
                      <a:rPr lang="pt-PT" sz="2400" i="1" dirty="0" smtClean="0">
                        <a:latin typeface="Cambria Math"/>
                      </a:rPr>
                      <m:t>×3× 11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endParaRPr lang="pt-PT" sz="10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57908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30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331640" y="2207138"/>
                <a:ext cx="504056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valor de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* </a:t>
                </a:r>
                <a:r>
                  <a:rPr lang="pt-PT" sz="2400" dirty="0"/>
                  <a:t>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207138"/>
                <a:ext cx="504056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81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742942" y="3951192"/>
                <a:ext cx="80055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3.3. </a:t>
                </a:r>
                <a:r>
                  <a:rPr lang="pt-PT" sz="2400" dirty="0"/>
                  <a:t>Determina o máximo divisor comum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264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2" y="3951192"/>
                <a:ext cx="800552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1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759184" y="2771705"/>
                <a:ext cx="791727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3.2. </a:t>
                </a:r>
                <a:r>
                  <a:rPr lang="pt-PT" sz="2400" dirty="0"/>
                  <a:t>Decompõe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primos. 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84" y="2771705"/>
                <a:ext cx="791727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33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353415" y="3342282"/>
                <a:ext cx="504056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420=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×3×5×7 </m:t>
                    </m:r>
                    <m:r>
                      <a:rPr lang="pt-PT" sz="24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415" y="3342282"/>
                <a:ext cx="504056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81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363315" y="4539682"/>
                <a:ext cx="504056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(264, 420</m:t>
                    </m:r>
                    <m:r>
                      <a:rPr lang="pt-PT" sz="2400" i="1" dirty="0" smtClean="0">
                        <a:latin typeface="Cambria Math"/>
                      </a:rPr>
                      <m:t>)</m:t>
                    </m:r>
                    <m:r>
                      <a:rPr lang="pt-PT" sz="2400" i="1" dirty="0">
                        <a:latin typeface="Cambria Math"/>
                      </a:rPr>
                      <m:t>=</m:t>
                    </m:r>
                    <m:r>
                      <a:rPr lang="pt-PT" sz="2400" b="0" i="1" dirty="0" smtClean="0">
                        <a:latin typeface="Cambria Math"/>
                      </a:rPr>
                      <m:t>12.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315" y="4539682"/>
                <a:ext cx="504056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935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735434" y="5199601"/>
                <a:ext cx="79410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3.4. </a:t>
                </a:r>
                <a:r>
                  <a:rPr lang="pt-PT" sz="2400" dirty="0"/>
                  <a:t>Determina o mínimo múltiplo comum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264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420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34" y="5199601"/>
                <a:ext cx="794102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22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6965" y="5751139"/>
                <a:ext cx="504056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(264, 420</m:t>
                    </m:r>
                    <m:r>
                      <a:rPr lang="pt-PT" sz="2400" i="1" dirty="0" smtClean="0">
                        <a:latin typeface="Cambria Math"/>
                      </a:rPr>
                      <m:t>)</m:t>
                    </m:r>
                    <m:r>
                      <a:rPr lang="pt-PT" sz="2400" i="1" dirty="0">
                        <a:latin typeface="Cambria Math"/>
                      </a:rPr>
                      <m:t>=9240.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965" y="5751139"/>
                <a:ext cx="504056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81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2711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 animBg="1"/>
      <p:bldP spid="10" grpId="0" animBg="1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Determina o máximo divisor comum, pela decomposição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primos, de cada par de números.</a:t>
                </a:r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4.1.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12, 66</m:t>
                        </m:r>
                      </m:e>
                    </m:d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4.2.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36, 60</m:t>
                        </m:r>
                      </m:e>
                    </m:d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(54, 81)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(112, 140)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4.5.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150, 225</m:t>
                        </m:r>
                      </m:e>
                    </m:d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4.6.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(64, 72)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4.7.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×7;2</m:t>
                    </m:r>
                    <m:r>
                      <a:rPr lang="pt-PT" sz="2400" i="1" dirty="0" smtClean="0">
                        <a:latin typeface="Cambria Math"/>
                      </a:rPr>
                      <m:t>×</m:t>
                    </m:r>
                    <m:r>
                      <a:rPr lang="pt-PT" sz="2400" i="1" dirty="0">
                        <a:latin typeface="Cambria Math"/>
                      </a:rPr>
                      <m:t>3×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4.8.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×17;2×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 </m:t>
                    </m:r>
                  </m:oMath>
                </a14:m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5016758"/>
              </a:xfrm>
              <a:prstGeom prst="rect">
                <a:avLst/>
              </a:prstGeom>
              <a:blipFill rotWithShape="1">
                <a:blip r:embed="rId3"/>
                <a:stretch>
                  <a:fillRect l="-1178" t="-972" r="-1105" b="-18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0554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4.1.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12, 66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63888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916925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10445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108069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108069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525256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9285184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𝟔𝟔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9285184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𝟔𝟔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25254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5415607"/>
                <a:ext cx="36569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12, 66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×3=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5415607"/>
                <a:ext cx="365696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922951" y="541560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951" y="5415607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656652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52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68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4.2.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36, 60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63888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392032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5927616"/>
                  </p:ext>
                </p:extLst>
              </p:nvPr>
            </p:nvGraphicFramePr>
            <p:xfrm>
              <a:off x="2028056" y="2381213"/>
              <a:ext cx="124780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5927616"/>
                  </p:ext>
                </p:extLst>
              </p:nvPr>
            </p:nvGraphicFramePr>
            <p:xfrm>
              <a:off x="2028056" y="2381213"/>
              <a:ext cx="124780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0000" r="-98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400000" r="-10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529178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114323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114323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0980602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𝟔𝟎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0980602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860032" y="5129331"/>
                <a:ext cx="273630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𝟔𝟎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129331"/>
                <a:ext cx="273630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29176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5705395"/>
                <a:ext cx="37995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36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6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5705395"/>
                <a:ext cx="379956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115983" y="5707151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983" y="5707151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616896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896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86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4.3.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(54, 81)=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63888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770646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6966568"/>
                  </p:ext>
                </p:extLst>
              </p:nvPr>
            </p:nvGraphicFramePr>
            <p:xfrm>
              <a:off x="2028056" y="2381213"/>
              <a:ext cx="124780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6966568"/>
                  </p:ext>
                </p:extLst>
              </p:nvPr>
            </p:nvGraphicFramePr>
            <p:xfrm>
              <a:off x="2028056" y="2381213"/>
              <a:ext cx="124780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0000" r="-98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400000" r="-10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493168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114323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𝟓𝟒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114323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90979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𝟖𝟏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90979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076056" y="5129331"/>
                <a:ext cx="20162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𝟖𝟏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129331"/>
                <a:ext cx="201622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29176"/>
            <a:ext cx="0" cy="226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5705395"/>
                <a:ext cx="32219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81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5705395"/>
                <a:ext cx="322190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584104" y="5707151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104" y="5707151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656652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52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7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(112, 140)=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08680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704998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9666199"/>
                  </p:ext>
                </p:extLst>
              </p:nvPr>
            </p:nvGraphicFramePr>
            <p:xfrm>
              <a:off x="1755258" y="2104758"/>
              <a:ext cx="1520598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9666199"/>
                  </p:ext>
                </p:extLst>
              </p:nvPr>
            </p:nvGraphicFramePr>
            <p:xfrm>
              <a:off x="1755258" y="2104758"/>
              <a:ext cx="1520598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r="-1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r="-806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00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0000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00000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0357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303571" r="-806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398824" r="-806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4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25452" y="2197522"/>
            <a:ext cx="0" cy="284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234948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234948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611466"/>
                  </p:ext>
                </p:extLst>
              </p:nvPr>
            </p:nvGraphicFramePr>
            <p:xfrm>
              <a:off x="5068828" y="211873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𝟏𝟒𝟎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611466"/>
                  </p:ext>
                </p:extLst>
              </p:nvPr>
            </p:nvGraphicFramePr>
            <p:xfrm>
              <a:off x="5068828" y="211873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076056" y="5249956"/>
                <a:ext cx="252028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𝟏𝟒𝟎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249956"/>
                <a:ext cx="252028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204864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5877272"/>
                <a:ext cx="41404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.(112, 140)=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5877272"/>
                <a:ext cx="4140428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428763" y="587240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763" y="5872403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001444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44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786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4.5.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150, 225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08680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865619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002493"/>
                  </p:ext>
                </p:extLst>
              </p:nvPr>
            </p:nvGraphicFramePr>
            <p:xfrm>
              <a:off x="1755258" y="210475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002493"/>
                  </p:ext>
                </p:extLst>
              </p:nvPr>
            </p:nvGraphicFramePr>
            <p:xfrm>
              <a:off x="1755258" y="210475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0000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00000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3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26028" y="2204864"/>
            <a:ext cx="0" cy="234789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234948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234948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8039411"/>
                  </p:ext>
                </p:extLst>
              </p:nvPr>
            </p:nvGraphicFramePr>
            <p:xfrm>
              <a:off x="5068828" y="211873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𝟐𝟐𝟓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8039411"/>
                  </p:ext>
                </p:extLst>
              </p:nvPr>
            </p:nvGraphicFramePr>
            <p:xfrm>
              <a:off x="5068828" y="211873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076056" y="5249956"/>
                <a:ext cx="252028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𝟐𝟐𝟓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249956"/>
                <a:ext cx="252028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204864"/>
            <a:ext cx="0" cy="2391236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5877272"/>
                <a:ext cx="41394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150, 225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5877272"/>
                <a:ext cx="413940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428763" y="587240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763" y="5872403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001444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44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45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677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4.6.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(64, 72) 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677382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03884" y="1213996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445551"/>
              </p:ext>
            </p:extLst>
          </p:nvPr>
        </p:nvGraphicFramePr>
        <p:xfrm>
          <a:off x="539552" y="722772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1795808"/>
            <a:ext cx="592922" cy="46897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609892"/>
                  </p:ext>
                </p:extLst>
              </p:nvPr>
            </p:nvGraphicFramePr>
            <p:xfrm>
              <a:off x="1755258" y="1839718"/>
              <a:ext cx="1520598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𝟔𝟒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609892"/>
                  </p:ext>
                </p:extLst>
              </p:nvPr>
            </p:nvGraphicFramePr>
            <p:xfrm>
              <a:off x="1755258" y="1839718"/>
              <a:ext cx="1520598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176" r="-100000" b="-5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176" r="-806" b="-5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1176" r="-100000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1176" r="-806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01176" r="-80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04762" r="-100000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304762" r="-806" b="-3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4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400000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5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5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6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545940" y="1970232"/>
            <a:ext cx="0" cy="334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487615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𝟔𝟒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487615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0588110"/>
                  </p:ext>
                </p:extLst>
              </p:nvPr>
            </p:nvGraphicFramePr>
            <p:xfrm>
              <a:off x="5068828" y="1824257"/>
              <a:ext cx="144016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𝟕𝟐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0588110"/>
                  </p:ext>
                </p:extLst>
              </p:nvPr>
            </p:nvGraphicFramePr>
            <p:xfrm>
              <a:off x="5068828" y="1824257"/>
              <a:ext cx="144016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r="-1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00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000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000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357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3571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98824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076056" y="5495119"/>
                <a:ext cx="252028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495119"/>
                <a:ext cx="252028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45908" y="1936895"/>
            <a:ext cx="0" cy="298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26028" y="6023923"/>
                <a:ext cx="32742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.(64, 72)=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28" y="6023923"/>
                <a:ext cx="3274230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580112" y="600492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6004923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696648" y="1250452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648" y="1250452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7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4.7.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pt-PT" sz="2400" i="1" dirty="0">
                            <a:latin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2400" i="1" dirty="0">
                            <a:latin typeface="Cambria Math"/>
                          </a:rPr>
                          <m:t>×7;2×3×</m:t>
                        </m:r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7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6804248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010995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6897012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012" y="1462484"/>
                <a:ext cx="65384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508104" y="1484784"/>
                <a:ext cx="14401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1484784"/>
                <a:ext cx="144016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538291" y="2247255"/>
                <a:ext cx="56178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4.8.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400" i="1" dirty="0">
                            <a:latin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400" i="1" dirty="0">
                            <a:latin typeface="Cambria Math"/>
                          </a:rPr>
                          <m:t>×17;2×</m:t>
                        </m:r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pt-PT" sz="2400" i="1" dirty="0">
                            <a:latin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 dirty="0">
                                <a:latin typeface="Cambria Math"/>
                              </a:rPr>
                              <m:t>5</m:t>
                            </m:r>
                          </m:e>
                          <m:sup>
                            <m:r>
                              <a:rPr lang="pt-PT" sz="2400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>
                        <a:latin typeface="Cambria Math"/>
                      </a:rPr>
                      <m:t> </m:t>
                    </m:r>
                  </m:oMath>
                </a14:m>
                <a:endParaRPr lang="pt-PT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91" y="2247255"/>
                <a:ext cx="561788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627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ângulo 33"/>
          <p:cNvSpPr/>
          <p:nvPr/>
        </p:nvSpPr>
        <p:spPr>
          <a:xfrm>
            <a:off x="7429568" y="2188499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7522332" y="220486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332" y="2204864"/>
                <a:ext cx="65384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738" r="-93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5796136" y="2247255"/>
                <a:ext cx="1815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247255"/>
                <a:ext cx="181544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02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3" grpId="0"/>
      <p:bldP spid="7" grpId="0"/>
      <p:bldP spid="8" grpId="0"/>
      <p:bldP spid="34" grpId="0" animBg="1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Determina o mínimo múltiplo comum, pela decomposição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primos, de cada par de números.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   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5.1.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𝑐</m:t>
                    </m:r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. (28, 42)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5.2.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30, 45</m:t>
                        </m:r>
                      </m:e>
                    </m:d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(21, 28)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(75, 90)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5.5.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32, 54</m:t>
                        </m:r>
                      </m:e>
                    </m:d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5.6.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(156, 198)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5.7.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r>
                      <a:rPr lang="pt-PT" sz="2400" b="0" i="1" dirty="0" smtClean="0">
                        <a:latin typeface="Cambria Math"/>
                      </a:rPr>
                      <m:t>1</m:t>
                    </m:r>
                    <m:r>
                      <a:rPr lang="pt-PT" sz="2400" i="1" dirty="0">
                        <a:latin typeface="Cambria Math"/>
                      </a:rPr>
                      <m:t>7;2×3×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5.8.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b="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b="0" i="1" dirty="0" smtClean="0">
                        <a:latin typeface="Cambria Math"/>
                      </a:rPr>
                      <m:t>1</m:t>
                    </m:r>
                    <m:r>
                      <a:rPr lang="pt-PT" sz="2400" i="1" dirty="0">
                        <a:latin typeface="Cambria Math"/>
                      </a:rPr>
                      <m:t>;2×</m:t>
                    </m:r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 </m:t>
                    </m:r>
                  </m:oMath>
                </a14:m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5016758"/>
              </a:xfrm>
              <a:prstGeom prst="rect">
                <a:avLst/>
              </a:prstGeom>
              <a:blipFill rotWithShape="1">
                <a:blip r:embed="rId2"/>
                <a:stretch>
                  <a:fillRect l="-1178" t="-972" r="-1105" b="-18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65453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5.1.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(28, 42)=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56652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738101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396044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164935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5164935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482919"/>
            <a:ext cx="0" cy="187829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4797152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797152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1201597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1201597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811016" y="4812160"/>
                <a:ext cx="23042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016" y="4812160"/>
                <a:ext cx="230425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482919"/>
            <a:ext cx="0" cy="1914292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21972" y="5388224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28, 42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3×7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972" y="5388224"/>
                <a:ext cx="440159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212739" y="5389980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739" y="5389980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2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5.2.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30, 45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56652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162294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374441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1453792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1453792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492896"/>
            <a:ext cx="0" cy="1868317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4606755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06755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5599299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5599299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31504" y="4621763"/>
                <a:ext cx="23042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504" y="4621763"/>
                <a:ext cx="230425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492896"/>
            <a:ext cx="0" cy="190431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197827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30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4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197827"/>
                <a:ext cx="440159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284747" y="519958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747" y="5199583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2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(21, 28)=</m:t>
                    </m:r>
                  </m:oMath>
                </a14:m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56652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049187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204864"/>
            <a:ext cx="592922" cy="3672408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3542010"/>
                  </p:ext>
                </p:extLst>
              </p:nvPr>
            </p:nvGraphicFramePr>
            <p:xfrm>
              <a:off x="2028056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𝟐𝟏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3542010"/>
                  </p:ext>
                </p:extLst>
              </p:nvPr>
            </p:nvGraphicFramePr>
            <p:xfrm>
              <a:off x="2028056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238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238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485390"/>
            <a:ext cx="0" cy="14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4653136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𝟐𝟏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53136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34662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34662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31504" y="4668144"/>
                <a:ext cx="23042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504" y="4668144"/>
                <a:ext cx="230425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11896"/>
            <a:ext cx="0" cy="1796307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244208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28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7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244208"/>
                <a:ext cx="440159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284747" y="5245964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747" y="5245964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36164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164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86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5.4.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(75, 90) =</m:t>
                    </m:r>
                  </m:oMath>
                </a14:m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56652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86240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1790330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𝟕𝟓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1790330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511896"/>
            <a:ext cx="0" cy="1796309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154079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154079"/>
                <a:ext cx="251305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021810"/>
                  </p:ext>
                </p:extLst>
              </p:nvPr>
            </p:nvGraphicFramePr>
            <p:xfrm>
              <a:off x="5068828" y="2374589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021810"/>
                  </p:ext>
                </p:extLst>
              </p:nvPr>
            </p:nvGraphicFramePr>
            <p:xfrm>
              <a:off x="5068828" y="2374589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31504" y="5169087"/>
                <a:ext cx="23042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2×3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504" y="5169087"/>
                <a:ext cx="2304256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5" r="-10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11896"/>
            <a:ext cx="0" cy="234006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798159"/>
                <a:ext cx="454419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75, 90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798159"/>
                <a:ext cx="454419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516216" y="577564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75647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416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804" r="-102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54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5.5.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32, 54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656652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262031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32048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8802473"/>
                  </p:ext>
                </p:extLst>
              </p:nvPr>
            </p:nvGraphicFramePr>
            <p:xfrm>
              <a:off x="2028056" y="2172612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8802473"/>
                  </p:ext>
                </p:extLst>
              </p:nvPr>
            </p:nvGraphicFramePr>
            <p:xfrm>
              <a:off x="2028056" y="2172612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r="-10098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r="-980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100000" r="-10098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0000" r="-98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200000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0000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300000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0000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400000" r="-10098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400000" r="-98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980" t="-500000" r="-10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329030"/>
            <a:ext cx="0" cy="2795582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19672" y="5269659"/>
                <a:ext cx="216866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269659"/>
                <a:ext cx="216866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5855339"/>
                  </p:ext>
                </p:extLst>
              </p:nvPr>
            </p:nvGraphicFramePr>
            <p:xfrm>
              <a:off x="5068828" y="2210747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5855339"/>
                  </p:ext>
                </p:extLst>
              </p:nvPr>
            </p:nvGraphicFramePr>
            <p:xfrm>
              <a:off x="5068828" y="2210747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31504" y="5284667"/>
                <a:ext cx="2304256" cy="4658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504" y="5284667"/>
                <a:ext cx="2304256" cy="4658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32656" y="2301699"/>
            <a:ext cx="0" cy="242344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820975"/>
                <a:ext cx="4017831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54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820975"/>
                <a:ext cx="4017831" cy="46583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990967" y="5804211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864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967" y="5804211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09660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864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660" y="1462484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804" r="-841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7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5.6.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(156, 198)=</m:t>
                    </m:r>
                  </m:oMath>
                </a14:m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27679" y="1484784"/>
            <a:ext cx="95135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658662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458798" y="2060848"/>
            <a:ext cx="592922" cy="410445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6191124"/>
                  </p:ext>
                </p:extLst>
              </p:nvPr>
            </p:nvGraphicFramePr>
            <p:xfrm>
              <a:off x="1835696" y="23812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6191124"/>
                  </p:ext>
                </p:extLst>
              </p:nvPr>
            </p:nvGraphicFramePr>
            <p:xfrm>
              <a:off x="1835696" y="23812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176" r="-100847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176" r="-847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1176" r="-100847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101176" r="-847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571" r="-100847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203571" r="-847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t="-3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665208" y="2525148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26900" y="5017567"/>
                <a:ext cx="265706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017567"/>
                <a:ext cx="2657068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688" r="-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431713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𝟏𝟗𝟖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431713"/>
                  </p:ext>
                </p:extLst>
              </p:nvPr>
            </p:nvGraphicFramePr>
            <p:xfrm>
              <a:off x="5068828" y="2387841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31504" y="5032575"/>
                <a:ext cx="264880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𝟏𝟗𝟖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504" y="5032575"/>
                <a:ext cx="264880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60" r="-6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859160" y="2525148"/>
            <a:ext cx="0" cy="230406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835696" y="5555631"/>
                <a:ext cx="57502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156, 198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11×13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555631"/>
                <a:ext cx="575022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7395320" y="555738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5148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5320" y="5557387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256" r="-90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967436" y="1498036"/>
                <a:ext cx="8585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5148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436" y="1498036"/>
                <a:ext cx="858587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837" r="-283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764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5.7.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×17;2×3×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071696" y="2106352"/>
            <a:ext cx="1220384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792522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164460" y="2142808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10 200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460" y="2142808"/>
                <a:ext cx="65384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869" r="-710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043608" y="2124823"/>
                <a:ext cx="31607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=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3×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×17=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124823"/>
                <a:ext cx="316072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539552" y="3039343"/>
                <a:ext cx="51058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5.8.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×11;2×3×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) 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>
                        <a:latin typeface="Cambria Math"/>
                      </a:rPr>
                      <m:t> </m:t>
                    </m:r>
                  </m:oMath>
                </a14:m>
                <a:endParaRPr lang="pt-PT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039343"/>
                <a:ext cx="510582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912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ângulo 33"/>
          <p:cNvSpPr/>
          <p:nvPr/>
        </p:nvSpPr>
        <p:spPr>
          <a:xfrm>
            <a:off x="4661012" y="3527034"/>
            <a:ext cx="1174880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4687516" y="3543399"/>
                <a:ext cx="10821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11 550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516" y="3543399"/>
                <a:ext cx="1082116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695" r="-33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1083363" y="3543399"/>
                <a:ext cx="3734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=2×3×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7×11=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63" y="3543399"/>
                <a:ext cx="3734937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960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3" grpId="0"/>
      <p:bldP spid="7" grpId="0"/>
      <p:bldP spid="8" grpId="0"/>
      <p:bldP spid="34" grpId="0" animBg="1"/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74704"/>
            <a:ext cx="828092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 </a:t>
            </a:r>
            <a:r>
              <a:rPr lang="pt-PT" sz="2400" b="1" dirty="0">
                <a:solidFill>
                  <a:srgbClr val="002060"/>
                </a:solidFill>
              </a:rPr>
              <a:t>Escreve a </a:t>
            </a:r>
            <a:r>
              <a:rPr lang="pt-PT" sz="2400" b="1" dirty="0" err="1">
                <a:solidFill>
                  <a:srgbClr val="002060"/>
                </a:solidFill>
              </a:rPr>
              <a:t>fração</a:t>
            </a:r>
            <a:r>
              <a:rPr lang="pt-PT" sz="2400" b="1" dirty="0">
                <a:solidFill>
                  <a:srgbClr val="002060"/>
                </a:solidFill>
              </a:rPr>
              <a:t> irredutível equivalente a cada uma das </a:t>
            </a:r>
            <a:r>
              <a:rPr lang="pt-PT" sz="2400" b="1" dirty="0" err="1">
                <a:solidFill>
                  <a:srgbClr val="002060"/>
                </a:solidFill>
              </a:rPr>
              <a:t>frações</a:t>
            </a:r>
            <a:r>
              <a:rPr lang="pt-PT" sz="2400" b="1" dirty="0">
                <a:solidFill>
                  <a:srgbClr val="002060"/>
                </a:solidFill>
              </a:rPr>
              <a:t> seguintes, utilizando o máximo divisor comum dos seus termos. 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6.1.                                                  6.2.  </a:t>
            </a: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</a:t>
            </a:r>
          </a:p>
          <a:p>
            <a:pPr algn="just"/>
            <a:endParaRPr lang="pt-PT" sz="2400" dirty="0">
              <a:solidFill>
                <a:srgbClr val="002060"/>
              </a:solidFill>
            </a:endParaRPr>
          </a:p>
          <a:p>
            <a:pPr algn="just"/>
            <a:endParaRPr lang="pt-PT" sz="10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6.3.                                                  6.4.</a:t>
            </a:r>
            <a:r>
              <a:rPr lang="pt-PT" sz="2400" dirty="0">
                <a:solidFill>
                  <a:srgbClr val="002060"/>
                </a:solidFill>
              </a:rPr>
              <a:t>   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24459" y="1928707"/>
                <a:ext cx="108012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459" y="1928707"/>
                <a:ext cx="1080120" cy="78380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095258" y="1926732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252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340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258" y="1926732"/>
                <a:ext cx="1080120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205609" y="3149857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315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231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609" y="3149857"/>
                <a:ext cx="1080120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083383" y="3171632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198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383" y="3171632"/>
                <a:ext cx="1080120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00992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138134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6.1.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71600" y="1249207"/>
                <a:ext cx="108012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249207"/>
                <a:ext cx="1080120" cy="78380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979712" y="1175996"/>
                <a:ext cx="936104" cy="8886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1175996"/>
                <a:ext cx="936104" cy="88865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663469"/>
              </p:ext>
            </p:extLst>
          </p:nvPr>
        </p:nvGraphicFramePr>
        <p:xfrm>
          <a:off x="539552" y="6926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9" name="Grupo 18"/>
          <p:cNvGrpSpPr/>
          <p:nvPr/>
        </p:nvGrpSpPr>
        <p:grpSpPr>
          <a:xfrm>
            <a:off x="1011262" y="2564904"/>
            <a:ext cx="592922" cy="3892248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ela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8320235"/>
                  </p:ext>
                </p:extLst>
              </p:nvPr>
            </p:nvGraphicFramePr>
            <p:xfrm>
              <a:off x="1580520" y="2519400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ela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8320235"/>
                  </p:ext>
                </p:extLst>
              </p:nvPr>
            </p:nvGraphicFramePr>
            <p:xfrm>
              <a:off x="1580520" y="2519400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99029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9902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000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9902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000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3571" r="-99029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3571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98824" r="-99029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98824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98824" r="-99029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30" name="Conexão recta 29"/>
          <p:cNvCxnSpPr/>
          <p:nvPr/>
        </p:nvCxnSpPr>
        <p:spPr>
          <a:xfrm>
            <a:off x="2217672" y="2648486"/>
            <a:ext cx="0" cy="284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172136" y="5563439"/>
                <a:ext cx="216866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136" y="5563439"/>
                <a:ext cx="216866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ela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0808175"/>
                  </p:ext>
                </p:extLst>
              </p:nvPr>
            </p:nvGraphicFramePr>
            <p:xfrm>
              <a:off x="4621292" y="2557535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ela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0808175"/>
                  </p:ext>
                </p:extLst>
              </p:nvPr>
            </p:nvGraphicFramePr>
            <p:xfrm>
              <a:off x="4621292" y="2557535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100847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176" r="-847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1176" r="-100847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1176" r="-847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3571" r="-100847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3571" r="-847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4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350228" y="5578447"/>
                <a:ext cx="2304256" cy="46583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228" y="5578447"/>
                <a:ext cx="2304256" cy="465833"/>
              </a:xfrm>
              <a:prstGeom prst="rect">
                <a:avLst/>
              </a:prstGeom>
              <a:blipFill rotWithShape="1">
                <a:blip r:embed="rId7"/>
                <a:stretch>
                  <a:fillRect l="-529" r="-7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5411624" y="2714747"/>
            <a:ext cx="0" cy="248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1746444" y="5995487"/>
                <a:ext cx="36569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80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90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444" y="5995487"/>
                <a:ext cx="365696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5148064" y="597872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978723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291884" y="2060848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884" y="2060848"/>
                <a:ext cx="55847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44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3" grpId="0" animBg="1"/>
      <p:bldP spid="35" grpId="0"/>
      <p:bldP spid="36" grpId="0"/>
      <p:bldP spid="3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283860"/>
              </p:ext>
            </p:extLst>
          </p:nvPr>
        </p:nvGraphicFramePr>
        <p:xfrm>
          <a:off x="539552" y="7116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6982"/>
            <a:ext cx="592922" cy="3802653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89521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𝟐𝟓𝟐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126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89521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r="-806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3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672757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𝟐𝟓𝟐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×3×31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86" r="-2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6786760"/>
                  </p:ext>
                </p:extLst>
              </p:nvPr>
            </p:nvGraphicFramePr>
            <p:xfrm>
              <a:off x="4788024" y="25336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𝟑𝟒𝟎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6786760"/>
                  </p:ext>
                </p:extLst>
              </p:nvPr>
            </p:nvGraphicFramePr>
            <p:xfrm>
              <a:off x="4788024" y="25336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9916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9916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571" r="-9916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9916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400000" r="-991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𝟑𝟒𝟎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×5×17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578356" y="2672757"/>
            <a:ext cx="0" cy="2338226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798159"/>
                <a:ext cx="36130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252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340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798159"/>
                <a:ext cx="361304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441844" y="577564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844" y="5775647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467544" y="142110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6.2.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252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340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63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96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5" grpId="0"/>
      <p:bldP spid="6" grpId="0"/>
      <p:bldP spid="35" grpId="0" animBg="1"/>
      <p:bldP spid="3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99179"/>
              </p:ext>
            </p:extLst>
          </p:nvPr>
        </p:nvGraphicFramePr>
        <p:xfrm>
          <a:off x="539552" y="7116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6982"/>
            <a:ext cx="592922" cy="3802653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0919304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𝟑𝟏𝟓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0919304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r="-806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3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672757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𝟑𝟏𝟓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710183"/>
                  </p:ext>
                </p:extLst>
              </p:nvPr>
            </p:nvGraphicFramePr>
            <p:xfrm>
              <a:off x="4788024" y="2533613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𝟐𝟑𝟏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6710183"/>
                  </p:ext>
                </p:extLst>
              </p:nvPr>
            </p:nvGraphicFramePr>
            <p:xfrm>
              <a:off x="4788024" y="2533613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571" r="-9916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9916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𝟐𝟑𝟏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578356" y="2679803"/>
            <a:ext cx="0" cy="190132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798159"/>
                <a:ext cx="399680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315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231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798159"/>
                <a:ext cx="39968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852699" y="577564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699" y="5775647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467544" y="142110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6.3.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315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231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𝟐𝟏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00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5" grpId="0"/>
      <p:bldP spid="6" grpId="0"/>
      <p:bldP spid="35" grpId="0" animBg="1"/>
      <p:bldP spid="3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55372"/>
              </p:ext>
            </p:extLst>
          </p:nvPr>
        </p:nvGraphicFramePr>
        <p:xfrm>
          <a:off x="539552" y="7116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6982"/>
            <a:ext cx="592922" cy="3802653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1787619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𝟏𝟗𝟖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1787619"/>
                  </p:ext>
                </p:extLst>
              </p:nvPr>
            </p:nvGraphicFramePr>
            <p:xfrm>
              <a:off x="1474454" y="2540237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r="-806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3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672757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𝟏𝟗𝟖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2×3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154079"/>
                <a:ext cx="266549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58" r="-2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597762"/>
                  </p:ext>
                </p:extLst>
              </p:nvPr>
            </p:nvGraphicFramePr>
            <p:xfrm>
              <a:off x="4788024" y="25336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1597762"/>
                  </p:ext>
                </p:extLst>
              </p:nvPr>
            </p:nvGraphicFramePr>
            <p:xfrm>
              <a:off x="4788024" y="2533613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9916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9916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571" r="-9916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9916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400000" r="-991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5169087"/>
                <a:ext cx="279282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578356" y="2679802"/>
            <a:ext cx="0" cy="226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193980" y="5798159"/>
                <a:ext cx="46930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198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132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11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980" y="5798159"/>
                <a:ext cx="469308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516216" y="577564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775647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467544" y="142110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6.4.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198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132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64" y="1288963"/>
                <a:ext cx="1080120" cy="793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728" y="1255508"/>
                <a:ext cx="936104" cy="88865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𝟔𝟔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52" y="2100604"/>
                <a:ext cx="558473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44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5" grpId="0"/>
      <p:bldP spid="6" grpId="0"/>
      <p:bldP spid="35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74704"/>
            <a:ext cx="828092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7. </a:t>
            </a:r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</a:t>
            </a:r>
            <a:r>
              <a:rPr lang="pt-PT" sz="2400" dirty="0"/>
              <a:t>Começa por determinar o mínimo múltiplo comum dos denominadores das frações envolvidas em cada expressão numérica.</a:t>
            </a:r>
            <a:endParaRPr lang="pt-PT" sz="2400" b="1" dirty="0"/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7.1.                                                  7.2.  </a:t>
            </a: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</a:t>
            </a:r>
          </a:p>
          <a:p>
            <a:pPr algn="just"/>
            <a:endParaRPr lang="pt-PT" sz="2400" dirty="0">
              <a:solidFill>
                <a:srgbClr val="002060"/>
              </a:solidFill>
            </a:endParaRPr>
          </a:p>
          <a:p>
            <a:pPr algn="just"/>
            <a:endParaRPr lang="pt-PT" sz="2400" dirty="0">
              <a:solidFill>
                <a:srgbClr val="002060"/>
              </a:solidFill>
            </a:endParaRPr>
          </a:p>
          <a:p>
            <a:pPr algn="just"/>
            <a:endParaRPr lang="pt-PT" sz="10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7.3.                                                  </a:t>
            </a:r>
            <a:r>
              <a:rPr lang="pt-PT" sz="2400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95709" y="2664957"/>
                <a:ext cx="169181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709" y="2664957"/>
                <a:ext cx="1691810" cy="7861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119008" y="2662982"/>
                <a:ext cx="1656942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008" y="2662982"/>
                <a:ext cx="1656942" cy="7838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181859" y="4236095"/>
                <a:ext cx="143480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859" y="4236095"/>
                <a:ext cx="1434808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70077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260934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257950"/>
            <a:ext cx="592922" cy="419538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5497923"/>
                  </p:ext>
                </p:extLst>
              </p:nvPr>
            </p:nvGraphicFramePr>
            <p:xfrm>
              <a:off x="1474454" y="2328205"/>
              <a:ext cx="1520598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5497923"/>
                  </p:ext>
                </p:extLst>
              </p:nvPr>
            </p:nvGraphicFramePr>
            <p:xfrm>
              <a:off x="1474454" y="2328205"/>
              <a:ext cx="1520598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1176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4762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304762" r="-806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400000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400000" r="-806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5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460725"/>
            <a:ext cx="0" cy="277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876395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876395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7019051"/>
                  </p:ext>
                </p:extLst>
              </p:nvPr>
            </p:nvGraphicFramePr>
            <p:xfrm>
              <a:off x="4731503" y="2254549"/>
              <a:ext cx="144016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7019051"/>
                  </p:ext>
                </p:extLst>
              </p:nvPr>
            </p:nvGraphicFramePr>
            <p:xfrm>
              <a:off x="4731503" y="2254549"/>
              <a:ext cx="144016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100847" b="-5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176" r="-847" b="-5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100847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1176" r="-847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1176" r="-100847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201176" r="-847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4762" r="-100847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304762" r="-847" b="-3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400000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400000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5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5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6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647760" y="5864899"/>
                <a:ext cx="222849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760" y="5864899"/>
                <a:ext cx="222849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521835" y="2400738"/>
            <a:ext cx="0" cy="331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7.1.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75854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55135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20" grpId="0"/>
      <p:bldP spid="34" grpId="0"/>
      <p:bldP spid="3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05492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3875228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96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3875228" cy="465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076056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9</m:t>
                      </m:r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745092"/>
                <a:ext cx="8075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7.1.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726296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883557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557" y="4197763"/>
                <a:ext cx="5584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572000" y="4178927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178927"/>
                <a:ext cx="55847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754976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976" y="1253736"/>
                <a:ext cx="878743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798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1" grpId="0" animBg="1"/>
      <p:bldP spid="42" grpId="0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96462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257950"/>
            <a:ext cx="592922" cy="311526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1369083"/>
                  </p:ext>
                </p:extLst>
              </p:nvPr>
            </p:nvGraphicFramePr>
            <p:xfrm>
              <a:off x="1474454" y="2328205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1369083"/>
                  </p:ext>
                </p:extLst>
              </p:nvPr>
            </p:nvGraphicFramePr>
            <p:xfrm>
              <a:off x="1474454" y="2328205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238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2381" r="-806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460725"/>
            <a:ext cx="0" cy="133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4520616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2×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4520616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1276384"/>
                  </p:ext>
                </p:extLst>
              </p:nvPr>
            </p:nvGraphicFramePr>
            <p:xfrm>
              <a:off x="4731503" y="2254549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𝟕𝟎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1276384"/>
                  </p:ext>
                </p:extLst>
              </p:nvPr>
            </p:nvGraphicFramePr>
            <p:xfrm>
              <a:off x="4731503" y="2254549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176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1176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571" r="-100847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203571" r="-847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100847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647760" y="4509120"/>
                <a:ext cx="222849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760" y="4509120"/>
                <a:ext cx="222849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521835" y="2400738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7.2.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04120" y="1235955"/>
                <a:ext cx="170743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1235955"/>
                <a:ext cx="1707436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699792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6696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20" grpId="0"/>
      <p:bldP spid="34" grpId="0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756283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42589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70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4258986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420651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7</m:t>
                      </m:r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51" y="2745092"/>
                <a:ext cx="8075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7.2.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811556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883557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557" y="4197763"/>
                <a:ext cx="5584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572000" y="4178927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178927"/>
                <a:ext cx="55847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840236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0236" y="1253736"/>
                <a:ext cx="878743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38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1" grpId="0" animBg="1"/>
      <p:bldP spid="42" grpId="0"/>
      <p:bldP spid="4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013046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289156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45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2891561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7.2.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120" y="1235955"/>
                <a:ext cx="1742839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699792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2429351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𝟗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351" y="4197763"/>
                <a:ext cx="55847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413337" y="3359622"/>
                <a:ext cx="73472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7" y="3359622"/>
                <a:ext cx="734727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730649" y="1236508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649" y="1236508"/>
                <a:ext cx="878743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68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34" grpId="0"/>
      <p:bldP spid="35" grpId="0" animBg="1"/>
      <p:bldP spid="33" grpId="0"/>
      <p:bldP spid="37" grpId="0" animBg="1"/>
      <p:bldP spid="39" grpId="0"/>
      <p:bldP spid="40" grpId="0"/>
      <p:bldP spid="4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7518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Considera os pares de números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8.1. </a:t>
            </a:r>
            <a:r>
              <a:rPr lang="pt-PT" sz="2400" dirty="0"/>
              <a:t>Determina o máximo divisor comum de cada um dos pares de números, utilizando a decomposição em </a:t>
            </a:r>
            <a:r>
              <a:rPr lang="pt-PT" sz="2400" dirty="0" err="1"/>
              <a:t>fatores</a:t>
            </a:r>
            <a:r>
              <a:rPr lang="pt-PT" sz="2400" dirty="0"/>
              <a:t> primos.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8.2. </a:t>
            </a:r>
            <a:r>
              <a:rPr lang="pt-PT" sz="2400" dirty="0"/>
              <a:t>Escreve os pares de números primos entre si.</a:t>
            </a:r>
          </a:p>
        </p:txBody>
      </p:sp>
      <p:pic>
        <p:nvPicPr>
          <p:cNvPr id="1026" name="Picture 2" descr="C:\Users\Susana\Desktop\areal\Trabalho_parte1\et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90" y="1010247"/>
            <a:ext cx="652302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0169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(34, 45)=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987824" y="1465784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502557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8.1.: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683568" y="2276872"/>
            <a:ext cx="592922" cy="381642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219648"/>
                  </p:ext>
                </p:extLst>
              </p:nvPr>
            </p:nvGraphicFramePr>
            <p:xfrm>
              <a:off x="980028" y="2433528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219648"/>
                  </p:ext>
                </p:extLst>
              </p:nvPr>
            </p:nvGraphicFramePr>
            <p:xfrm>
              <a:off x="980028" y="2433528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1836970" y="2575146"/>
            <a:ext cx="0" cy="133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851670" y="4713648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70" y="4713648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012205"/>
                  </p:ext>
                </p:extLst>
              </p:nvPr>
            </p:nvGraphicFramePr>
            <p:xfrm>
              <a:off x="4293598" y="2447500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012205"/>
                  </p:ext>
                </p:extLst>
              </p:nvPr>
            </p:nvGraphicFramePr>
            <p:xfrm>
              <a:off x="4293598" y="2447500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9916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991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012794" y="4728656"/>
                <a:ext cx="216199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2794" y="4728656"/>
                <a:ext cx="216199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083930" y="2561894"/>
            <a:ext cx="0" cy="187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987957" y="5450093"/>
                <a:ext cx="28169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.(</m:t>
                      </m:r>
                      <m:r>
                        <a:rPr lang="pt-PT" sz="2400" b="0" i="1" dirty="0" smtClean="0">
                          <a:latin typeface="Cambria Math"/>
                        </a:rPr>
                        <m:t>34</m:t>
                      </m:r>
                      <m:r>
                        <a:rPr lang="pt-PT" sz="2400" i="1" dirty="0">
                          <a:latin typeface="Cambria Math"/>
                        </a:rPr>
                        <m:t>, </m:t>
                      </m:r>
                      <m:r>
                        <a:rPr lang="pt-PT" sz="2400" b="0" i="1" dirty="0" smtClean="0">
                          <a:latin typeface="Cambria Math"/>
                        </a:rPr>
                        <m:t>45</m:t>
                      </m:r>
                      <m:r>
                        <a:rPr lang="pt-PT" sz="2400" i="1" dirty="0">
                          <a:latin typeface="Cambria Math"/>
                        </a:rPr>
                        <m:t>)=</m:t>
                      </m:r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957" y="5450093"/>
                <a:ext cx="2816925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059832" y="14624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1462484"/>
                <a:ext cx="65384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55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(54, 90)=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2987824" y="1465784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929970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8.1.: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666710" y="2276872"/>
            <a:ext cx="592922" cy="403400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7430215"/>
                  </p:ext>
                </p:extLst>
              </p:nvPr>
            </p:nvGraphicFramePr>
            <p:xfrm>
              <a:off x="963170" y="243352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7430215"/>
                  </p:ext>
                </p:extLst>
              </p:nvPr>
            </p:nvGraphicFramePr>
            <p:xfrm>
              <a:off x="963170" y="243352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06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06" t="-100000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238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06" t="-202381" r="-806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06" t="-298824" r="-806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1767104" y="2548642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834812" y="5111210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812" y="5111210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82982"/>
                  </p:ext>
                </p:extLst>
              </p:nvPr>
            </p:nvGraphicFramePr>
            <p:xfrm>
              <a:off x="4276740" y="244750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382982"/>
                  </p:ext>
                </p:extLst>
              </p:nvPr>
            </p:nvGraphicFramePr>
            <p:xfrm>
              <a:off x="4276740" y="244750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000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995936" y="5126218"/>
                <a:ext cx="252028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5126218"/>
                <a:ext cx="252028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067072" y="2561894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619672" y="5733256"/>
                <a:ext cx="37995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90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733256"/>
                <a:ext cx="379956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059832" y="1488988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1488988"/>
                <a:ext cx="65384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069224" y="573481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224" y="5734812"/>
                <a:ext cx="80753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181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33" grpId="0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(81, 135)=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169600" y="1465784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86405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8.1: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755576" y="2276872"/>
            <a:ext cx="592922" cy="403400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4921088"/>
                  </p:ext>
                </p:extLst>
              </p:nvPr>
            </p:nvGraphicFramePr>
            <p:xfrm>
              <a:off x="1052036" y="243352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𝟖𝟏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4921088"/>
                  </p:ext>
                </p:extLst>
              </p:nvPr>
            </p:nvGraphicFramePr>
            <p:xfrm>
              <a:off x="1052036" y="243352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0000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238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02381" r="-806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98824" r="-806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1855970" y="2548642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899592" y="5111210"/>
                <a:ext cx="193578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𝟖𝟏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111210"/>
                <a:ext cx="1935787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670352"/>
                  </p:ext>
                </p:extLst>
              </p:nvPr>
            </p:nvGraphicFramePr>
            <p:xfrm>
              <a:off x="4365606" y="244750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670352"/>
                  </p:ext>
                </p:extLst>
              </p:nvPr>
            </p:nvGraphicFramePr>
            <p:xfrm>
              <a:off x="4365606" y="2447500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10084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847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0000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0000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4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993794" y="5126218"/>
                <a:ext cx="235940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794" y="5126218"/>
                <a:ext cx="235940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155938" y="2561894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708538" y="5733256"/>
                <a:ext cx="34431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81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135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538" y="5733256"/>
                <a:ext cx="344312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241608" y="1488988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608" y="1488988"/>
                <a:ext cx="65384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860032" y="573481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734812"/>
                <a:ext cx="80753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35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33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𝑚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𝑑</m:t>
                    </m:r>
                    <m:r>
                      <a:rPr lang="pt-PT" sz="2400" i="1" dirty="0">
                        <a:latin typeface="Cambria Math"/>
                      </a:rPr>
                      <m:t>.</m:t>
                    </m:r>
                    <m:r>
                      <a:rPr lang="pt-PT" sz="2400" i="1" dirty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(52, 129)=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169600" y="1465784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682070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8.1: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755576" y="2276872"/>
            <a:ext cx="592922" cy="374441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1102075"/>
                  </p:ext>
                </p:extLst>
              </p:nvPr>
            </p:nvGraphicFramePr>
            <p:xfrm>
              <a:off x="1052036" y="2433528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1102075"/>
                  </p:ext>
                </p:extLst>
              </p:nvPr>
            </p:nvGraphicFramePr>
            <p:xfrm>
              <a:off x="1052036" y="2433528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1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100000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2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613" t="-2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00"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1855970" y="2548642"/>
            <a:ext cx="0" cy="183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899592" y="4725144"/>
                <a:ext cx="216024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725144"/>
                <a:ext cx="216024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2989338"/>
                  </p:ext>
                </p:extLst>
              </p:nvPr>
            </p:nvGraphicFramePr>
            <p:xfrm>
              <a:off x="4365606" y="2447500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𝟏𝟐𝟗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2989338"/>
                  </p:ext>
                </p:extLst>
              </p:nvPr>
            </p:nvGraphicFramePr>
            <p:xfrm>
              <a:off x="4365606" y="2447500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100847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847" b="-2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100847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0000" r="-847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100847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993794" y="4740152"/>
                <a:ext cx="235940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𝟏𝟐𝟗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43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794" y="4740152"/>
                <a:ext cx="235940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155938" y="2561894"/>
            <a:ext cx="0" cy="151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708538" y="5347190"/>
                <a:ext cx="29858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52, 129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538" y="5347190"/>
                <a:ext cx="2985817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241608" y="1488988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608" y="1488988"/>
                <a:ext cx="65384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28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48680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Considera os pares de números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8.2. </a:t>
            </a:r>
            <a:r>
              <a:rPr lang="pt-PT" sz="2400" dirty="0"/>
              <a:t>Escreve os pares de números primos entre si.</a:t>
            </a:r>
          </a:p>
        </p:txBody>
      </p:sp>
      <p:pic>
        <p:nvPicPr>
          <p:cNvPr id="1026" name="Picture 2" descr="C:\Users\Susana\Desktop\areal\Trabalho_parte1\et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90" y="983743"/>
            <a:ext cx="6523028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722003"/>
              </p:ext>
            </p:extLst>
          </p:nvPr>
        </p:nvGraphicFramePr>
        <p:xfrm>
          <a:off x="539552" y="300228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539552" y="357301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Os pares de números primos entre si são  34, 45 e 52, 129, pois o seu máximo divisor comum é 1.</a:t>
            </a:r>
          </a:p>
        </p:txBody>
      </p:sp>
    </p:spTree>
    <p:extLst>
      <p:ext uri="{BB962C8B-B14F-4D97-AF65-F5344CB8AC3E}">
        <p14:creationId xmlns:p14="http://schemas.microsoft.com/office/powerpoint/2010/main" val="4644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1391"/>
                <a:ext cx="8280920" cy="4185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9.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Indica as afirmações verdadeiras.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(A) </a:t>
                </a:r>
                <a:r>
                  <a:rPr lang="pt-PT" sz="2400" dirty="0"/>
                  <a:t>Todo o número par pode ser escrito na forma de uma soma </a:t>
                </a:r>
              </a:p>
              <a:p>
                <a:pPr algn="just"/>
                <a:r>
                  <a:rPr lang="pt-PT" sz="2400" dirty="0"/>
                  <a:t>           de dois números primos.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(B) </a:t>
                </a:r>
                <a:r>
                  <a:rPr lang="pt-PT" sz="2400" dirty="0"/>
                  <a:t>Os números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13</m:t>
                    </m:r>
                  </m:oMath>
                </a14:m>
                <a:r>
                  <a:rPr lang="pt-PT" sz="2400" dirty="0"/>
                  <a:t> são primos entre si, então o 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          </m:t>
                    </m:r>
                    <m:r>
                      <a:rPr lang="pt-PT" sz="2400" i="1" dirty="0" err="1" smtClean="0">
                        <a:latin typeface="Cambria Math"/>
                      </a:rPr>
                      <m:t>𝑚</m:t>
                    </m:r>
                    <m:r>
                      <a:rPr lang="pt-PT" sz="2400" i="1" dirty="0" err="1" smtClean="0">
                        <a:latin typeface="Cambria Math"/>
                      </a:rPr>
                      <m:t>.</m:t>
                    </m:r>
                    <m:r>
                      <a:rPr lang="pt-PT" sz="2400" i="1" dirty="0" err="1" smtClean="0">
                        <a:latin typeface="Cambria Math"/>
                      </a:rPr>
                      <m:t>𝑚</m:t>
                    </m:r>
                    <m:r>
                      <a:rPr lang="pt-PT" sz="2400" i="1" dirty="0" err="1" smtClean="0">
                        <a:latin typeface="Cambria Math"/>
                      </a:rPr>
                      <m:t>.</m:t>
                    </m:r>
                    <m:r>
                      <a:rPr lang="pt-PT" sz="2400" i="1" dirty="0" err="1" smtClean="0">
                        <a:latin typeface="Cambria Math"/>
                      </a:rPr>
                      <m:t>𝑐</m:t>
                    </m:r>
                    <m:r>
                      <a:rPr lang="pt-PT" sz="2400" i="1" dirty="0" smtClean="0">
                        <a:latin typeface="Cambria Math"/>
                      </a:rPr>
                      <m:t>.(</m:t>
                    </m:r>
                    <m:r>
                      <a:rPr lang="pt-PT" sz="2400" i="1" dirty="0">
                        <a:latin typeface="Cambria Math"/>
                      </a:rPr>
                      <m:t>3, 13)=</m:t>
                    </m:r>
                    <m:r>
                      <a:rPr lang="pt-PT" sz="2400" i="1" dirty="0" smtClean="0">
                        <a:latin typeface="Cambria Math"/>
                      </a:rPr>
                      <m:t>39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endParaRPr lang="pt-PT" sz="1000" dirty="0"/>
              </a:p>
              <a:p>
                <a:pPr algn="just"/>
                <a:r>
                  <a:rPr lang="pt-PT" sz="2400" dirty="0"/>
                  <a:t>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(C) </a:t>
                </a:r>
                <a:r>
                  <a:rPr lang="pt-PT" sz="2400" dirty="0"/>
                  <a:t>Dois números consecutivos são primos entre si.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(D)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>
                        <a:latin typeface="Cambria Math"/>
                      </a:rPr>
                      <m:t>90 </m:t>
                    </m:r>
                  </m:oMath>
                </a14:m>
                <a:r>
                  <a:rPr lang="pt-PT" sz="2400" dirty="0"/>
                  <a:t>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</m:t>
                    </m:r>
                  </m:oMath>
                </a14:m>
                <a:r>
                  <a:rPr lang="pt-PT" sz="2400" dirty="0"/>
                  <a:t>, então 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(6, 90)=</m:t>
                    </m:r>
                    <m:r>
                      <a:rPr lang="pt-PT" sz="2400" i="1" dirty="0" smtClean="0">
                        <a:latin typeface="Cambria Math"/>
                      </a:rPr>
                      <m:t>6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(E) </a:t>
                </a:r>
                <a:r>
                  <a:rPr lang="pt-PT" sz="2400" dirty="0"/>
                  <a:t>O produto de dois números é  5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400</m:t>
                    </m:r>
                  </m:oMath>
                </a14:m>
                <a:r>
                  <a:rPr lang="pt-PT" sz="2400" dirty="0"/>
                  <a:t>, o seu máximo divisor </a:t>
                </a:r>
              </a:p>
              <a:p>
                <a:pPr algn="just"/>
                <a:r>
                  <a:rPr lang="pt-PT" sz="2400" dirty="0"/>
                  <a:t>          comum 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30</m:t>
                    </m:r>
                  </m:oMath>
                </a14:m>
                <a:r>
                  <a:rPr lang="pt-PT" sz="2400" dirty="0"/>
                  <a:t> e o seu mínimo múltiplo comum 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160</m:t>
                    </m:r>
                    <m:r>
                      <a:rPr lang="pt-PT" sz="2400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1391"/>
                <a:ext cx="8280920" cy="4185761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164" r="-368" b="-23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756334" y="2039676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7" name="Oval 6"/>
          <p:cNvSpPr/>
          <p:nvPr/>
        </p:nvSpPr>
        <p:spPr>
          <a:xfrm>
            <a:off x="757939" y="2915647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" name="Oval 7"/>
          <p:cNvSpPr/>
          <p:nvPr/>
        </p:nvSpPr>
        <p:spPr>
          <a:xfrm>
            <a:off x="784444" y="3454709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0941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11560" y="2708920"/>
                <a:ext cx="8136904" cy="3816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Sabemos que</a:t>
                </a:r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r>
                  <a:rPr lang="pt-PT" sz="2400" dirty="0"/>
                  <a:t>e que,</a:t>
                </a:r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  <a:p>
                <a:r>
                  <a:rPr lang="pt-PT" sz="2400" dirty="0"/>
                  <a:t>Então,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𝑚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/>
                        </a:rPr>
                        <m:t>𝑚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/>
                        </a:rPr>
                        <m:t>𝑐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6,8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×3=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endParaRPr lang="pt-PT" sz="500" dirty="0"/>
              </a:p>
              <a:p>
                <a:endParaRPr lang="pt-PT" sz="5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Pedro e o Rui voltam a encontrar-se na meta passados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24</m:t>
                    </m:r>
                  </m:oMath>
                </a14:m>
                <a:r>
                  <a:rPr lang="pt-PT" sz="2400" dirty="0"/>
                  <a:t> minutos.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708920"/>
                <a:ext cx="8136904" cy="3816429"/>
              </a:xfrm>
              <a:prstGeom prst="rect">
                <a:avLst/>
              </a:prstGeom>
              <a:blipFill rotWithShape="1">
                <a:blip r:embed="rId2"/>
                <a:stretch>
                  <a:fillRect l="-1124" t="-1278" b="-27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85575"/>
                <a:ext cx="8280920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10.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 Pedro e o Rui foram fazer uma corrida de </a:t>
                </a:r>
                <a:r>
                  <a:rPr lang="pt-PT" sz="2400" b="1" i="1" dirty="0">
                    <a:solidFill>
                      <a:srgbClr val="002060"/>
                    </a:solidFill>
                  </a:rPr>
                  <a:t>kart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. O Pedro dá uma volta completa à pista em 6 minutos e o Rui 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𝟖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minutos.   </a:t>
                </a: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   </a:t>
                </a:r>
                <a:r>
                  <a:rPr lang="pt-PT" sz="2400" dirty="0"/>
                  <a:t>Se partirem os dois em simultâneo, passados quantos minutos voltam a encontrar-se na meta?</a:t>
                </a:r>
                <a:endParaRPr lang="pt-PT" sz="2400" b="1" dirty="0"/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5575"/>
                <a:ext cx="8280920" cy="1723549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827" r="-1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480691"/>
              </p:ext>
            </p:extLst>
          </p:nvPr>
        </p:nvGraphicFramePr>
        <p:xfrm>
          <a:off x="554230" y="2276872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6040420" y="5063071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420" y="5063071"/>
                <a:ext cx="93610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47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2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45436"/>
            <a:ext cx="82809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11. </a:t>
            </a:r>
            <a:r>
              <a:rPr lang="pt-PT" sz="2400" b="1" dirty="0">
                <a:solidFill>
                  <a:srgbClr val="002060"/>
                </a:solidFill>
              </a:rPr>
              <a:t>A Mafalda tem uma </a:t>
            </a:r>
            <a:r>
              <a:rPr lang="pt-PT" sz="2400" b="1" dirty="0" err="1">
                <a:solidFill>
                  <a:srgbClr val="002060"/>
                </a:solidFill>
              </a:rPr>
              <a:t>coleção</a:t>
            </a:r>
            <a:r>
              <a:rPr lang="pt-PT" sz="2400" b="1" dirty="0">
                <a:solidFill>
                  <a:srgbClr val="002060"/>
                </a:solidFill>
              </a:rPr>
              <a:t> com cerca de 400 postais. No álbum onde pretende arquivá-los, pode colocar 18, 20 ou 24 em cada página sem sobrar nenhum.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11.1. </a:t>
            </a:r>
            <a:r>
              <a:rPr lang="pt-PT" sz="2400" dirty="0"/>
              <a:t>Determina o número de postais da Mafalda.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11.2. </a:t>
            </a:r>
            <a:r>
              <a:rPr lang="pt-PT" sz="2400" dirty="0"/>
              <a:t>Determina o número de páginas de que necessitará, se </a:t>
            </a:r>
          </a:p>
          <a:p>
            <a:pPr algn="just"/>
            <a:r>
              <a:rPr lang="pt-PT" sz="2400" dirty="0"/>
              <a:t>       colocar  24  postais em cada página.</a:t>
            </a:r>
          </a:p>
          <a:p>
            <a:pPr algn="just"/>
            <a:endParaRPr lang="pt-PT" sz="1000" dirty="0">
              <a:solidFill>
                <a:srgbClr val="C00000"/>
              </a:solidFill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01186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58688"/>
                <a:ext cx="8280920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A Mafalda tem uma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coleção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com cerca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𝟒𝟎𝟎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postais. No álbum onde pretende arquivá-los, pode colocar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𝟏𝟖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𝟐𝟒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em cada página sem sobrar nenhum.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11.1. </a:t>
                </a:r>
                <a:r>
                  <a:rPr lang="pt-PT" sz="2400" dirty="0"/>
                  <a:t>Determina o número de postais da Mafalda.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58688"/>
                <a:ext cx="8280920" cy="1723549"/>
              </a:xfrm>
              <a:prstGeom prst="rect">
                <a:avLst/>
              </a:prstGeom>
              <a:blipFill rotWithShape="1">
                <a:blip r:embed="rId2"/>
                <a:stretch>
                  <a:fillRect l="-1178" t="-2827" r="-1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227309"/>
              </p:ext>
            </p:extLst>
          </p:nvPr>
        </p:nvGraphicFramePr>
        <p:xfrm>
          <a:off x="554230" y="251546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6902" y="2986567"/>
                <a:ext cx="8037546" cy="3123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Decompondo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os números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𝟏𝟖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𝟐𝟒</m:t>
                    </m:r>
                  </m:oMath>
                </a14:m>
                <a:r>
                  <a:rPr lang="pt-PT" sz="2400" dirty="0"/>
                  <a:t>, obtém-se </a:t>
                </a:r>
              </a:p>
              <a:p>
                <a:pPr algn="just"/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/>
                  <a:t>Então,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𝑚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/>
                        </a:rPr>
                        <m:t>𝑚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/>
                        </a:rPr>
                        <m:t>𝑐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𝟏𝟖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𝟐𝟎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𝟐𝟒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×5=</m:t>
                      </m:r>
                    </m:oMath>
                  </m:oMathPara>
                </a14:m>
                <a:endParaRPr lang="pt-PT" sz="2400" b="0" dirty="0">
                  <a:ea typeface="Cambria Math"/>
                </a:endParaRPr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A Mafalda tem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360</m:t>
                    </m:r>
                  </m:oMath>
                </a14:m>
                <a:r>
                  <a:rPr lang="pt-PT" sz="2400" dirty="0"/>
                  <a:t> postais.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02" y="2986567"/>
                <a:ext cx="8037546" cy="3123932"/>
              </a:xfrm>
              <a:prstGeom prst="rect">
                <a:avLst/>
              </a:prstGeom>
              <a:blipFill rotWithShape="1">
                <a:blip r:embed="rId3"/>
                <a:stretch>
                  <a:fillRect l="-1214" t="-1563" r="-1138" b="-35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12168" y="3817564"/>
                <a:ext cx="20162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𝟏𝟖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168" y="3817564"/>
                <a:ext cx="201622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772408" y="3824192"/>
                <a:ext cx="187220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408" y="3824192"/>
                <a:ext cx="187220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5839676" y="3824192"/>
                <a:ext cx="185341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676" y="3824192"/>
                <a:ext cx="185341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6871784" y="4888160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360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784" y="4888160"/>
                <a:ext cx="93610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12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uiExpand="1" build="p"/>
      <p:bldP spid="11" grpId="0" animBg="1"/>
      <p:bldP spid="13" grpId="0" animBg="1"/>
      <p:bldP spid="14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3419872" y="3430264"/>
            <a:ext cx="2376264" cy="633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3496524"/>
                <a:ext cx="813690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360 </m:t>
                      </m:r>
                      <m:r>
                        <a:rPr lang="pt-PT" sz="2400" i="1" dirty="0">
                          <a:latin typeface="Cambria Math"/>
                        </a:rPr>
                        <m:t>: 24 = 15  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Se colocar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24</m:t>
                    </m:r>
                  </m:oMath>
                </a14:m>
                <a:r>
                  <a:rPr lang="pt-PT" sz="2400" dirty="0"/>
                  <a:t> postais em cada página, necessitará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</m:t>
                    </m:r>
                  </m:oMath>
                </a14:m>
                <a:r>
                  <a:rPr lang="pt-PT" sz="2400" dirty="0"/>
                  <a:t>  páginas.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496524"/>
                <a:ext cx="8136904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124" r="-375" b="-81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58688"/>
                <a:ext cx="8280920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A Mafalda tem uma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coleção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com cerca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𝟒𝟎𝟎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postais. No álbum onde pretende arquivá-los, pode colocar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𝟏𝟖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𝟐𝟒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em cada página sem sobrar nenhum.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11.2. </a:t>
                </a:r>
                <a:r>
                  <a:rPr lang="pt-PT" sz="2400" dirty="0"/>
                  <a:t>Determina o número de páginas de que necessitará, se colocar  24  postais em cada página.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58688"/>
                <a:ext cx="8280920" cy="2092881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332" r="-1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956811"/>
              </p:ext>
            </p:extLst>
          </p:nvPr>
        </p:nvGraphicFramePr>
        <p:xfrm>
          <a:off x="554230" y="287550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45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12. </a:t>
            </a:r>
            <a:r>
              <a:rPr lang="pt-PT" sz="2400" b="1" dirty="0">
                <a:solidFill>
                  <a:srgbClr val="002060"/>
                </a:solidFill>
              </a:rPr>
              <a:t>Na aldeia da avó do Pedro, o Presidente da Junta de Freguesia vai montar uma exposição de artesanato, num terreno </a:t>
            </a:r>
            <a:r>
              <a:rPr lang="pt-PT" sz="2400" b="1" dirty="0" err="1">
                <a:solidFill>
                  <a:srgbClr val="002060"/>
                </a:solidFill>
              </a:rPr>
              <a:t>retangular</a:t>
            </a:r>
            <a:r>
              <a:rPr lang="pt-PT" sz="2400" b="1" dirty="0">
                <a:solidFill>
                  <a:srgbClr val="002060"/>
                </a:solidFill>
              </a:rPr>
              <a:t> com as dimensões de 28 metros por 24 metros. Pretende cobrir o chão com mosaicos quadrados todos iguais, com o maior lado possível, de modo a não sobrar nenhum.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</a:t>
            </a:r>
            <a:r>
              <a:rPr lang="pt-PT" sz="2400" dirty="0"/>
              <a:t>Determina as dimensões dos mosaicos.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4043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716212"/>
              </p:ext>
            </p:extLst>
          </p:nvPr>
        </p:nvGraphicFramePr>
        <p:xfrm>
          <a:off x="554230" y="770073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12.: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6902" y="1241172"/>
                <a:ext cx="8181562" cy="27546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Decompondo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os números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𝟐𝟖</m:t>
                    </m:r>
                    <m:r>
                      <a:rPr lang="pt-PT" sz="2400" b="0" i="0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𝟐𝟒</m:t>
                    </m:r>
                  </m:oMath>
                </a14:m>
                <a:r>
                  <a:rPr lang="pt-PT" sz="2400" dirty="0"/>
                  <a:t>, obtém-se </a:t>
                </a:r>
              </a:p>
              <a:p>
                <a:pPr algn="just"/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/>
                  <a:t>Então,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𝑚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r>
                        <a:rPr lang="pt-PT" sz="2400" b="0" i="1" smtClean="0">
                          <a:latin typeface="Cambria Math"/>
                        </a:rPr>
                        <m:t>𝑐</m:t>
                      </m:r>
                      <m:r>
                        <a:rPr lang="pt-PT" sz="2400" b="0" i="1" smtClean="0">
                          <a:latin typeface="Cambria Math"/>
                        </a:rPr>
                        <m:t>.</m:t>
                      </m:r>
                      <m:d>
                        <m:d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𝟐𝟖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𝟐𝟒</m:t>
                          </m:r>
                        </m:e>
                      </m:d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0" dirty="0">
                  <a:ea typeface="Cambria Math"/>
                </a:endParaRPr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Os mosaicos quadrados terão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 metros de lado.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02" y="1241172"/>
                <a:ext cx="8181562" cy="2754600"/>
              </a:xfrm>
              <a:prstGeom prst="rect">
                <a:avLst/>
              </a:prstGeom>
              <a:blipFill>
                <a:blip r:embed="rId2"/>
                <a:stretch>
                  <a:fillRect l="-1192" t="-1774" r="-75" b="-42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275248" y="1916832"/>
                <a:ext cx="20162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b="1" dirty="0">
                    <a:solidFill>
                      <a:srgbClr val="00206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rgbClr val="002060"/>
                        </a:solidFill>
                        <a:latin typeface="Cambria Math"/>
                      </a:rPr>
                      <m:t>𝟖</m:t>
                    </m:r>
                    <m:r>
                      <a:rPr lang="pt-PT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  <a:ea typeface="Cambria Math"/>
                      </a:rPr>
                      <m:t>×7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248" y="1916832"/>
                <a:ext cx="201622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53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939544" y="1923460"/>
                <a:ext cx="185341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544" y="1923460"/>
                <a:ext cx="185341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968412" y="2764563"/>
                <a:ext cx="9361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412" y="2764563"/>
                <a:ext cx="9361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3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  <p:bldP spid="12" grpId="0" animBg="1"/>
      <p:bldP spid="13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6318</TotalTime>
  <Words>3124</Words>
  <Application>Microsoft Office PowerPoint</Application>
  <PresentationFormat>On-screen Show (4:3)</PresentationFormat>
  <Paragraphs>1055</Paragraphs>
  <Slides>47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386</cp:revision>
  <dcterms:created xsi:type="dcterms:W3CDTF">2016-09-17T09:49:10Z</dcterms:created>
  <dcterms:modified xsi:type="dcterms:W3CDTF">2017-06-16T09:00:53Z</dcterms:modified>
</cp:coreProperties>
</file>