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6"/>
  </p:notesMasterIdLst>
  <p:sldIdLst>
    <p:sldId id="291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24" r:id="rId18"/>
    <p:sldId id="312" r:id="rId19"/>
    <p:sldId id="325" r:id="rId20"/>
    <p:sldId id="326" r:id="rId21"/>
    <p:sldId id="327" r:id="rId22"/>
    <p:sldId id="328" r:id="rId23"/>
    <p:sldId id="314" r:id="rId24"/>
    <p:sldId id="315" r:id="rId25"/>
    <p:sldId id="316" r:id="rId26"/>
    <p:sldId id="329" r:id="rId27"/>
    <p:sldId id="330" r:id="rId28"/>
    <p:sldId id="331" r:id="rId29"/>
    <p:sldId id="332" r:id="rId30"/>
    <p:sldId id="318" r:id="rId31"/>
    <p:sldId id="333" r:id="rId32"/>
    <p:sldId id="334" r:id="rId33"/>
    <p:sldId id="335" r:id="rId34"/>
    <p:sldId id="336" r:id="rId35"/>
    <p:sldId id="337" r:id="rId36"/>
    <p:sldId id="338" r:id="rId37"/>
    <p:sldId id="320" r:id="rId38"/>
    <p:sldId id="339" r:id="rId39"/>
    <p:sldId id="321" r:id="rId40"/>
    <p:sldId id="322" r:id="rId41"/>
    <p:sldId id="341" r:id="rId42"/>
    <p:sldId id="323" r:id="rId43"/>
    <p:sldId id="342" r:id="rId44"/>
    <p:sldId id="343" r:id="rId4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5"/>
    <a:srgbClr val="D1E4E5"/>
    <a:srgbClr val="006666"/>
    <a:srgbClr val="6CA7AB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16-06-2017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273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5" Type="http://schemas.openxmlformats.org/officeDocument/2006/relationships/image" Target="../media/image191.png"/><Relationship Id="rId10" Type="http://schemas.openxmlformats.org/officeDocument/2006/relationships/image" Target="../media/image196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4" Type="http://schemas.openxmlformats.org/officeDocument/2006/relationships/image" Target="../media/image20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7" Type="http://schemas.openxmlformats.org/officeDocument/2006/relationships/image" Target="../media/image215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10" Type="http://schemas.openxmlformats.org/officeDocument/2006/relationships/image" Target="../media/image218.png"/><Relationship Id="rId4" Type="http://schemas.openxmlformats.org/officeDocument/2006/relationships/image" Target="../media/image212.png"/><Relationship Id="rId9" Type="http://schemas.openxmlformats.org/officeDocument/2006/relationships/image" Target="../media/image2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2.png"/><Relationship Id="rId4" Type="http://schemas.openxmlformats.org/officeDocument/2006/relationships/image" Target="../media/image2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8360" y="1988840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58360" y="295600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C00000"/>
                </a:solidFill>
              </a:rPr>
              <a:t>Resolução de exercícios e problemas (Vou aplicar mais – Números naturais)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05680"/>
                <a:ext cx="8280920" cy="3200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Indica as afirmações verdadeiras e as afirmações falsas.     </a:t>
                </a:r>
              </a:p>
              <a:p>
                <a:pPr algn="just"/>
                <a:r>
                  <a:rPr lang="pt-PT" sz="2400" dirty="0"/>
                  <a:t>     Justifica as tuas opções. </a:t>
                </a:r>
              </a:p>
              <a:p>
                <a:pPr marL="450850"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marL="450850" algn="just"/>
                <a:r>
                  <a:rPr lang="pt-PT" sz="2400" dirty="0">
                    <a:solidFill>
                      <a:srgbClr val="C00000"/>
                    </a:solidFill>
                  </a:rPr>
                  <a:t>(A)</a:t>
                </a:r>
                <a:r>
                  <a:rPr lang="pt-PT" sz="2400" dirty="0"/>
                  <a:t>Todos os números primos são ímpares. </a:t>
                </a:r>
              </a:p>
              <a:p>
                <a:pPr marL="450850" algn="just"/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:r>
                  <a:rPr lang="pt-PT" sz="2400" dirty="0"/>
                  <a:t>Existem mais números primos entre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do que entre </a:t>
                </a:r>
              </a:p>
              <a:p>
                <a:pPr marL="450850" algn="just"/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100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marL="450850" algn="just"/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199</m:t>
                    </m:r>
                  </m:oMath>
                </a14:m>
                <a:r>
                  <a:rPr lang="pt-PT" sz="2400" dirty="0"/>
                  <a:t> é um número primo. </a:t>
                </a:r>
              </a:p>
              <a:p>
                <a:pPr marL="450850" algn="just">
                  <a:buClr>
                    <a:srgbClr val="C00000"/>
                  </a:buClr>
                </a:pPr>
                <a:r>
                  <a:rPr lang="pt-PT" sz="2400" dirty="0">
                    <a:solidFill>
                      <a:srgbClr val="C00000"/>
                    </a:solidFill>
                  </a:rPr>
                  <a:t>(D)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123</m:t>
                    </m:r>
                  </m:oMath>
                </a14:m>
                <a:r>
                  <a:rPr lang="pt-PT" sz="2400" dirty="0"/>
                  <a:t> é um número composto. </a:t>
                </a:r>
              </a:p>
              <a:p>
                <a:pPr marL="450850" algn="just"/>
                <a:r>
                  <a:rPr lang="pt-PT" sz="2400" dirty="0">
                    <a:solidFill>
                      <a:srgbClr val="C00000"/>
                    </a:solidFill>
                  </a:rPr>
                  <a:t>(E)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é um número primo.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05680"/>
                <a:ext cx="8280920" cy="3200876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524" b="-3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476907" y="1455167"/>
            <a:ext cx="5912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850" algn="just"/>
            <a:r>
              <a:rPr lang="pt-PT" sz="2400" dirty="0">
                <a:solidFill>
                  <a:srgbClr val="C00000"/>
                </a:solidFill>
              </a:rPr>
              <a:t>(A)</a:t>
            </a:r>
            <a:r>
              <a:rPr lang="pt-PT" sz="2400" dirty="0"/>
              <a:t>Todos os números primos são ímpares.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426957" y="1933393"/>
                <a:ext cx="7177491" cy="8309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Nem todos os números primos são ímpares, pois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  é um número primo par.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957" y="1933393"/>
                <a:ext cx="7177491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274" t="-5882" r="-1359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976535" y="1493691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81334" y="2900520"/>
                <a:ext cx="82671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0850" algn="just"/>
                <a:r>
                  <a:rPr lang="pt-PT" sz="2400" dirty="0">
                    <a:solidFill>
                      <a:srgbClr val="C00000"/>
                    </a:solidFill>
                  </a:rPr>
                  <a:t>(B)</a:t>
                </a:r>
                <a:r>
                  <a:rPr lang="pt-PT" sz="2400" dirty="0"/>
                  <a:t> Existem mais números primos entre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do que entre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100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34" y="2900520"/>
                <a:ext cx="8267129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r="-1106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426957" y="3731517"/>
                <a:ext cx="7177491" cy="12003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 Existem mais números primos entre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do que entre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e 100, pois entre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existem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</m:t>
                    </m:r>
                  </m:oMath>
                </a14:m>
                <a:r>
                  <a:rPr lang="pt-PT" sz="2400" dirty="0"/>
                  <a:t>  números primos e entre  50  e  100  existem  10 . 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957" y="3731517"/>
                <a:ext cx="7177491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274" t="-4061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994957" y="2949299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962693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1.: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26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5" grpId="0" animBg="1"/>
      <p:bldP spid="6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426957" y="1920141"/>
                <a:ext cx="7177491" cy="8309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199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é um número primo, pois tem apenas dois divisores (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e ele próprio).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957" y="1920141"/>
                <a:ext cx="7177491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274" t="-5882" r="-1359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81334" y="2887268"/>
                <a:ext cx="82671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0850" algn="just"/>
                <a:r>
                  <a:rPr lang="pt-PT" sz="2400" dirty="0">
                    <a:solidFill>
                      <a:srgbClr val="C00000"/>
                    </a:solidFill>
                  </a:rPr>
                  <a:t>(D)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123</m:t>
                    </m:r>
                  </m:oMath>
                </a14:m>
                <a:r>
                  <a:rPr lang="pt-PT" sz="2400" dirty="0"/>
                  <a:t> é um número composto. 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34" y="2887268"/>
                <a:ext cx="826712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852718" y="1433013"/>
                <a:ext cx="76328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 (C)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199</m:t>
                    </m:r>
                  </m:oMath>
                </a14:m>
                <a:r>
                  <a:rPr lang="pt-PT" sz="2400" dirty="0"/>
                  <a:t> é um número primo. 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18" y="1433013"/>
                <a:ext cx="7632848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99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1426957" y="3433265"/>
                <a:ext cx="7177491" cy="8309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123</m:t>
                    </m:r>
                  </m:oMath>
                </a14:m>
                <a:r>
                  <a:rPr lang="pt-PT" sz="2400" dirty="0"/>
                  <a:t>  é um número composto, pois os seus divisores são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41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123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957" y="3433265"/>
                <a:ext cx="7177491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70" t="-5839" r="-1614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959441" y="1447821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10" name="Oval 9"/>
          <p:cNvSpPr/>
          <p:nvPr/>
        </p:nvSpPr>
        <p:spPr>
          <a:xfrm>
            <a:off x="971316" y="2909847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467544" y="4473755"/>
                <a:ext cx="39019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50850" algn="just"/>
                <a:r>
                  <a:rPr lang="pt-PT" sz="2400" dirty="0">
                    <a:solidFill>
                      <a:srgbClr val="C00000"/>
                    </a:solidFill>
                  </a:rPr>
                  <a:t>(E)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é um número primo.</a:t>
                </a:r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473755"/>
                <a:ext cx="3901902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526" r="-313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>
          <a:xfrm>
            <a:off x="950031" y="4491497"/>
            <a:ext cx="432000" cy="43204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tx1"/>
                </a:solidFill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426957" y="4935420"/>
                <a:ext cx="7177492" cy="8309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 não é um número primo, pois tem apenas um divisor (ele próprio). </a:t>
                </a: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957" y="4935420"/>
                <a:ext cx="7177492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1274" t="-5882" r="-1274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332870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1.: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47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 animBg="1"/>
      <p:bldP spid="9" grpId="0" animBg="1"/>
      <p:bldP spid="10" grpId="0" animBg="1"/>
      <p:bldP spid="11" grpId="0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30852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b="1" dirty="0">
                <a:solidFill>
                  <a:srgbClr val="002060"/>
                </a:solidFill>
              </a:rPr>
              <a:t>Verifica se o produto de dois números primos pode ser um número primo. Explica o teu raciocínio.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899592" y="1580599"/>
                <a:ext cx="7632848" cy="12003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O produto de dois números primos não pode ser um número primo, pois tem mais de dois divisores (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, ele próprio e cada um dos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primos).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580599"/>
                <a:ext cx="7632848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278" t="-4061" r="-1198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5105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92428"/>
            <a:ext cx="82809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Identifica: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3.1. </a:t>
            </a:r>
            <a:r>
              <a:rPr lang="pt-PT" sz="2400" dirty="0"/>
              <a:t>o menor número primo com dois algarismos diferentes;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3.2. </a:t>
            </a:r>
            <a:r>
              <a:rPr lang="pt-PT" sz="2400" dirty="0"/>
              <a:t>o menor número primo com três algarismos diferentes.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40075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08939"/>
            <a:ext cx="82809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Identifica: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3.1. </a:t>
            </a:r>
            <a:r>
              <a:rPr lang="pt-PT" sz="2400" dirty="0"/>
              <a:t>o menor número primo com dois algarismos diferentes;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1331640" y="1770693"/>
                <a:ext cx="3108219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13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770693"/>
                <a:ext cx="3108219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294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673966" y="2454362"/>
            <a:ext cx="8074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 3.2. </a:t>
            </a:r>
            <a:r>
              <a:rPr lang="pt-PT" sz="2400" dirty="0"/>
              <a:t>o menor número primo com três algarismos diferentes.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317790" y="3039343"/>
                <a:ext cx="3108219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103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790" y="3039343"/>
                <a:ext cx="310821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941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8483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88436"/>
                <a:ext cx="82809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Escreve um número composto que admita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𝟕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𝟏𝟑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como divisores.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8436"/>
                <a:ext cx="8280920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178" t="-5882" r="-1105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899592" y="1596548"/>
                <a:ext cx="3108219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91</m:t>
                    </m:r>
                  </m:oMath>
                </a14:m>
                <a:r>
                  <a:rPr lang="pt-PT" sz="2400" dirty="0"/>
                  <a:t>(p.e.). 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596548"/>
                <a:ext cx="310821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14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7497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79176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5. </a:t>
            </a:r>
            <a:r>
              <a:rPr lang="pt-PT" sz="2400" b="1" dirty="0">
                <a:solidFill>
                  <a:srgbClr val="002060"/>
                </a:solidFill>
              </a:rPr>
              <a:t>Identifica a base e o expoente em cada uma das potências seguintes.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arredondado 4"/>
              <p:cNvSpPr/>
              <p:nvPr/>
            </p:nvSpPr>
            <p:spPr>
              <a:xfrm>
                <a:off x="2647487" y="1479697"/>
                <a:ext cx="806400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arredondad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487" y="1479697"/>
                <a:ext cx="806400" cy="49973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arredondado 5"/>
              <p:cNvSpPr/>
              <p:nvPr/>
            </p:nvSpPr>
            <p:spPr>
              <a:xfrm>
                <a:off x="3685856" y="1465715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Rectângulo arredondad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856" y="1465715"/>
                <a:ext cx="792000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arredondado 6"/>
              <p:cNvSpPr/>
              <p:nvPr/>
            </p:nvSpPr>
            <p:spPr>
              <a:xfrm>
                <a:off x="4695803" y="1465715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arredond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3" y="1465715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arredondado 8"/>
              <p:cNvSpPr/>
              <p:nvPr/>
            </p:nvSpPr>
            <p:spPr>
              <a:xfrm>
                <a:off x="5703915" y="1465715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arredondad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915" y="1465715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54188"/>
              </p:ext>
            </p:extLst>
          </p:nvPr>
        </p:nvGraphicFramePr>
        <p:xfrm>
          <a:off x="2195737" y="3026504"/>
          <a:ext cx="4680519" cy="32108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5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4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rgbClr val="00B0F0"/>
                          </a:solidFill>
                        </a:rPr>
                        <a:t>Potência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>
                          <a:solidFill>
                            <a:srgbClr val="002060"/>
                          </a:solidFill>
                        </a:rPr>
                        <a:t>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Expoente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88"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88"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88"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4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688"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4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arredondado 10"/>
              <p:cNvSpPr/>
              <p:nvPr/>
            </p:nvSpPr>
            <p:spPr>
              <a:xfrm>
                <a:off x="2406730" y="3602568"/>
                <a:ext cx="806400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arredondad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0" y="3602568"/>
                <a:ext cx="8064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arredondado 12"/>
              <p:cNvSpPr/>
              <p:nvPr/>
            </p:nvSpPr>
            <p:spPr>
              <a:xfrm>
                <a:off x="2413930" y="4322648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Rectângulo arredondad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30" y="4322648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arredondado 13"/>
              <p:cNvSpPr/>
              <p:nvPr/>
            </p:nvSpPr>
            <p:spPr>
              <a:xfrm>
                <a:off x="2413930" y="4970720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Rectângulo arredondad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30" y="4970720"/>
                <a:ext cx="792000" cy="499730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arredondado 15"/>
              <p:cNvSpPr/>
              <p:nvPr/>
            </p:nvSpPr>
            <p:spPr>
              <a:xfrm>
                <a:off x="2421130" y="5690800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arredondad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30" y="5690800"/>
                <a:ext cx="792000" cy="499730"/>
              </a:xfrm>
              <a:prstGeom prst="round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327651" y="3621600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651" y="3621600"/>
                <a:ext cx="1764152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115553" y="3649266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553" y="3649266"/>
                <a:ext cx="1764152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360621" y="4308987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621" y="4308987"/>
                <a:ext cx="1764152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148523" y="4336653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523" y="4336653"/>
                <a:ext cx="1764152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3370521" y="4983887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0521" y="4983887"/>
                <a:ext cx="1764152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158423" y="5011553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8423" y="5011553"/>
                <a:ext cx="1764152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3356671" y="5658787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671" y="5658787"/>
                <a:ext cx="1764152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144573" y="5686453"/>
                <a:ext cx="1764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573" y="5686453"/>
                <a:ext cx="1764152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5" name="Tabe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728856"/>
              </p:ext>
            </p:extLst>
          </p:nvPr>
        </p:nvGraphicFramePr>
        <p:xfrm>
          <a:off x="566056" y="2251720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26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4" grpId="0" animBg="1"/>
      <p:bldP spid="16" grpId="0" animBg="1"/>
      <p:bldP spid="3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92428"/>
                <a:ext cx="8280920" cy="292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6.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Escreve sob a forma de potência cada uma das expressões numéricas seguintes.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6.1.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1</m:t>
                    </m:r>
                    <m:r>
                      <a:rPr lang="pt-PT" sz="2400" i="1" dirty="0">
                        <a:solidFill>
                          <a:schemeClr val="tx1"/>
                        </a:solidFill>
                        <a:latin typeface="Cambria Math"/>
                      </a:rPr>
                      <m:t>×1×1×1 </m:t>
                    </m:r>
                  </m:oMath>
                </a14:m>
                <a:endParaRPr lang="pt-PT" sz="2400" dirty="0">
                  <a:solidFill>
                    <a:schemeClr val="tx1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6.2.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0</m:t>
                    </m:r>
                    <m:r>
                      <a:rPr lang="pt-PT" sz="2400" i="1" dirty="0">
                        <a:latin typeface="Cambria Math"/>
                      </a:rPr>
                      <m:t>×0×0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6.3.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4</m:t>
                    </m:r>
                    <m:r>
                      <a:rPr lang="pt-PT" sz="2400" i="1" dirty="0">
                        <a:solidFill>
                          <a:schemeClr val="tx1"/>
                        </a:solidFill>
                        <a:latin typeface="Cambria Math"/>
                      </a:rPr>
                      <m:t>×2 </m:t>
                    </m:r>
                  </m:oMath>
                </a14:m>
                <a:endParaRPr lang="pt-PT" sz="2400" dirty="0">
                  <a:solidFill>
                    <a:schemeClr val="tx1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6.4.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27</m:t>
                    </m:r>
                    <m:r>
                      <a:rPr lang="pt-PT" sz="2400" i="1" dirty="0">
                        <a:latin typeface="Cambria Math"/>
                      </a:rPr>
                      <m:t>×9</m:t>
                    </m:r>
                  </m:oMath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92428"/>
                <a:ext cx="8280920" cy="2923877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667" r="-1105" b="-37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3239473" y="1456524"/>
                <a:ext cx="792088" cy="4320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473" y="1456524"/>
                <a:ext cx="792088" cy="43204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700612" y="2005347"/>
                <a:ext cx="792088" cy="4320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612" y="2005347"/>
                <a:ext cx="792088" cy="4320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2213109" y="2616227"/>
                <a:ext cx="2502907" cy="27288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×2×2</m:t>
                      </m:r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109" y="2616227"/>
                <a:ext cx="2502907" cy="272882"/>
              </a:xfrm>
              <a:prstGeom prst="rect">
                <a:avLst/>
              </a:prstGeom>
              <a:blipFill rotWithShape="1">
                <a:blip r:embed="rId5"/>
                <a:stretch>
                  <a:fillRect t="-15556" b="-2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2381316" y="3043046"/>
                <a:ext cx="3558836" cy="406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316" y="3043046"/>
                <a:ext cx="3558836" cy="406999"/>
              </a:xfrm>
              <a:prstGeom prst="rect">
                <a:avLst/>
              </a:prstGeom>
              <a:blipFill rotWithShape="1">
                <a:blip r:embed="rId6"/>
                <a:stretch>
                  <a:fillRect b="-29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7022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05680"/>
                <a:ext cx="8280920" cy="3451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7.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Escreve a leitura e calcula o valor numérico de cada uma das potências seguintes.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400" dirty="0">
                  <a:solidFill>
                    <a:schemeClr val="tx1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400" dirty="0"/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400" dirty="0">
                  <a:solidFill>
                    <a:schemeClr val="tx1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 7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b="1" dirty="0"/>
              </a:p>
              <a:p>
                <a:pPr algn="just"/>
                <a:endParaRPr lang="pt-PT" sz="1000" b="1" dirty="0"/>
              </a:p>
              <a:p>
                <a:pPr algn="just"/>
                <a:r>
                  <a:rPr lang="pt-PT" sz="2400" b="1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7.5.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05680"/>
                <a:ext cx="8280920" cy="3451266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411" r="-1105" b="-299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1850814" y="1499943"/>
                <a:ext cx="3585281" cy="4320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=125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. Cinco ao cubo.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814" y="1499943"/>
                <a:ext cx="3585281" cy="432048"/>
              </a:xfrm>
              <a:prstGeom prst="rect">
                <a:avLst/>
              </a:prstGeom>
              <a:blipFill rotWithShape="1">
                <a:blip r:embed="rId3"/>
                <a:stretch>
                  <a:fillRect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1869362" y="2018599"/>
                <a:ext cx="3566734" cy="4320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=1.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Um à sexta.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362" y="2018599"/>
                <a:ext cx="3566734" cy="432048"/>
              </a:xfrm>
              <a:prstGeom prst="rect">
                <a:avLst/>
              </a:prstGeom>
              <a:blipFill rotWithShape="1">
                <a:blip r:embed="rId4"/>
                <a:stretch>
                  <a:fillRect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1869362" y="2549896"/>
                <a:ext cx="3566734" cy="4320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. Zero elevado a cinco.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362" y="2549896"/>
                <a:ext cx="3566734" cy="432048"/>
              </a:xfrm>
              <a:prstGeom prst="rect">
                <a:avLst/>
              </a:prstGeom>
              <a:blipFill rotWithShape="1">
                <a:blip r:embed="rId5"/>
                <a:stretch>
                  <a:fillRect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1869361" y="3044090"/>
                <a:ext cx="3566736" cy="4320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=49.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Sete ao quadrado.</a:t>
                </a:r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361" y="3044090"/>
                <a:ext cx="3566736" cy="432048"/>
              </a:xfrm>
              <a:prstGeom prst="rect">
                <a:avLst/>
              </a:prstGeom>
              <a:blipFill rotWithShape="1">
                <a:blip r:embed="rId6"/>
                <a:stretch>
                  <a:fillRect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1891136" y="3564615"/>
                <a:ext cx="3544962" cy="43204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=81.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Três à quarta. </a:t>
                </a: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136" y="3564615"/>
                <a:ext cx="3544962" cy="432048"/>
              </a:xfrm>
              <a:prstGeom prst="rect">
                <a:avLst/>
              </a:prstGeom>
              <a:blipFill rotWithShape="1">
                <a:blip r:embed="rId7"/>
                <a:stretch>
                  <a:fillRect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8804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9" grpId="0" animBg="1"/>
      <p:bldP spid="10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9176"/>
                <a:ext cx="828092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8.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Copia e completa as igualdades seguintes.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8.1.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      </m:t>
                        </m:r>
                      </m:e>
                      <m:sup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3</m:t>
                        </m:r>
                      </m:sup>
                    </m:sSup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=64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                         8.2.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  <m:r>
                      <a:rPr lang="pt-PT" sz="2400" b="0" i="1" dirty="0" smtClean="0">
                        <a:latin typeface="Cambria Math"/>
                      </a:rPr>
                      <m:t>2=</m:t>
                    </m:r>
                    <m:sSup>
                      <m:sSupPr>
                        <m:ctrlPr>
                          <a:rPr lang="pt-PT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    </m:t>
                        </m:r>
                      </m:sup>
                    </m:sSup>
                  </m:oMath>
                </a14:m>
                <a:r>
                  <a:rPr lang="pt-PT" sz="2400" dirty="0"/>
                  <a:t>          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8.3.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1</m:t>
                        </m:r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    </m:t>
                        </m:r>
                      </m:sup>
                    </m:sSup>
                  </m:oMath>
                </a14:m>
                <a:r>
                  <a:rPr lang="pt-PT" sz="2400" dirty="0"/>
                  <a:t>  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=15</m:t>
                    </m:r>
                  </m:oMath>
                </a14:m>
                <a:r>
                  <a:rPr lang="pt-PT" sz="2400" dirty="0"/>
                  <a:t>                      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8.4.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  <m:r>
                      <a:rPr lang="pt-PT" sz="2400" b="0" i="1" dirty="0" smtClean="0">
                        <a:latin typeface="Cambria Math"/>
                      </a:rPr>
                      <m:t>00</m:t>
                    </m:r>
                    <m:r>
                      <a:rPr lang="pt-PT" sz="2400" b="0" i="1" dirty="0" smtClean="0">
                        <a:latin typeface="Cambria Math"/>
                        <a:ea typeface="Cambria Math"/>
                      </a:rPr>
                      <m:t>×10=</m:t>
                    </m:r>
                    <m:sSup>
                      <m:sSupPr>
                        <m:ctrlPr>
                          <a:rPr lang="pt-PT" sz="24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  <a:ea typeface="Cambria Math"/>
                          </a:rPr>
                          <m:t>    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      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8.5.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4</m:t>
                    </m:r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×4×2×8=</m:t>
                    </m:r>
                    <m:sSup>
                      <m:sSup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16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    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    8.6.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×8×4=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       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 </m:t>
                        </m:r>
                        <m:r>
                          <a:rPr lang="pt-PT" sz="2400" b="0" i="1" dirty="0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9176"/>
                <a:ext cx="8280920" cy="2031325"/>
              </a:xfrm>
              <a:prstGeom prst="rect">
                <a:avLst/>
              </a:prstGeom>
              <a:blipFill rotWithShape="1">
                <a:blip r:embed="rId2"/>
                <a:stretch>
                  <a:fillRect l="-1178" t="-2402" b="-600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4"/>
          <p:cNvSpPr/>
          <p:nvPr/>
        </p:nvSpPr>
        <p:spPr>
          <a:xfrm>
            <a:off x="1475656" y="1168492"/>
            <a:ext cx="432048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0"/>
          <p:cNvSpPr/>
          <p:nvPr/>
        </p:nvSpPr>
        <p:spPr>
          <a:xfrm>
            <a:off x="6816091" y="1020990"/>
            <a:ext cx="288000" cy="28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ângulo 11"/>
          <p:cNvSpPr/>
          <p:nvPr/>
        </p:nvSpPr>
        <p:spPr>
          <a:xfrm>
            <a:off x="7620086" y="1505213"/>
            <a:ext cx="288000" cy="28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13"/>
          <p:cNvSpPr/>
          <p:nvPr/>
        </p:nvSpPr>
        <p:spPr>
          <a:xfrm>
            <a:off x="1799329" y="1584315"/>
            <a:ext cx="288000" cy="28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ângulo 14"/>
          <p:cNvSpPr/>
          <p:nvPr/>
        </p:nvSpPr>
        <p:spPr>
          <a:xfrm>
            <a:off x="3923928" y="2024715"/>
            <a:ext cx="288000" cy="28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325546" y="2166943"/>
            <a:ext cx="432048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1463781" y="1083242"/>
                <a:ext cx="4676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781" y="1083242"/>
                <a:ext cx="467673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6716867" y="977190"/>
                <a:ext cx="4676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867" y="977190"/>
                <a:ext cx="46767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1709492" y="1534547"/>
                <a:ext cx="4676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492" y="1534547"/>
                <a:ext cx="467673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7529695" y="1463297"/>
                <a:ext cx="4676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9695" y="1463297"/>
                <a:ext cx="467673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3810341" y="1964091"/>
                <a:ext cx="4676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341" y="1964091"/>
                <a:ext cx="4676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7313671" y="2105632"/>
                <a:ext cx="4676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671" y="2105632"/>
                <a:ext cx="46767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7665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05680"/>
                <a:ext cx="8208912" cy="1727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9.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Copia e completa com os sinais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&lt;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&gt;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ou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r>
                      <a:rPr lang="pt-PT" sz="2400" b="1" i="0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9.1.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  </m:t>
                        </m:r>
                        <m:r>
                          <a:rPr lang="pt-PT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9.2. </a:t>
                </a:r>
                <a14:m>
                  <m:oMath xmlns:m="http://schemas.openxmlformats.org/officeDocument/2006/math">
                    <m:r>
                      <a:rPr lang="pt-PT" sz="2400" i="1" smtClean="0">
                        <a:latin typeface="Cambria Math"/>
                      </a:rPr>
                      <m:t>6</m:t>
                    </m:r>
                    <m:r>
                      <a:rPr lang="pt-PT" sz="2400">
                        <a:latin typeface="Cambria Math"/>
                      </a:rPr>
                      <m:t>    </m:t>
                    </m:r>
                    <m:r>
                      <a:rPr lang="pt-PT" sz="2400" b="0" i="0" smtClean="0">
                        <a:latin typeface="Cambria Math"/>
                      </a:rPr>
                      <m:t>   </m:t>
                    </m:r>
                    <m:r>
                      <a:rPr lang="pt-PT" sz="2400">
                        <a:latin typeface="Cambria Math"/>
                      </a:rPr>
                      <m:t>      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9.3.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400" dirty="0"/>
                  <a:t> </a:t>
                </a:r>
              </a:p>
              <a:p>
                <a:pPr algn="just"/>
                <a:endParaRPr lang="pt-PT" sz="10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9.4.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r>
                      <a:rPr lang="pt-PT" sz="2400" b="0" i="1" smtClean="0">
                        <a:latin typeface="Cambria Math"/>
                      </a:rPr>
                      <m:t>   </m:t>
                    </m:r>
                    <m:sSup>
                      <m:sSupPr>
                        <m:ctrlPr>
                          <a:rPr lang="pt-PT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9.5.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 2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9.6.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>
                        <a:latin typeface="Cambria Math"/>
                      </a:rPr>
                      <m:t>          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  </m:t>
                        </m:r>
                        <m:r>
                          <a:rPr lang="pt-PT" sz="2400" b="0" i="1" smtClean="0">
                            <a:latin typeface="Cambria Math"/>
                          </a:rPr>
                          <m:t> 0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05680"/>
                <a:ext cx="8208912" cy="1727717"/>
              </a:xfrm>
              <a:prstGeom prst="rect">
                <a:avLst/>
              </a:prstGeom>
              <a:blipFill rotWithShape="1">
                <a:blip r:embed="rId2"/>
                <a:stretch>
                  <a:fillRect l="-1189" t="-2817" b="-73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ângulo 7"/>
          <p:cNvSpPr/>
          <p:nvPr/>
        </p:nvSpPr>
        <p:spPr>
          <a:xfrm>
            <a:off x="1800647" y="1361233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877988" y="1347062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7988" y="1347062"/>
                <a:ext cx="360040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ângulo 9"/>
          <p:cNvSpPr/>
          <p:nvPr/>
        </p:nvSpPr>
        <p:spPr>
          <a:xfrm>
            <a:off x="4304033" y="1396858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4381374" y="1382687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&lt;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374" y="1382687"/>
                <a:ext cx="360040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ângulo 11"/>
          <p:cNvSpPr/>
          <p:nvPr/>
        </p:nvSpPr>
        <p:spPr>
          <a:xfrm>
            <a:off x="6834979" y="1396858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6912320" y="1382687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&gt;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320" y="1382687"/>
                <a:ext cx="36004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1810172" y="1885108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1887513" y="1870937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7513" y="1870937"/>
                <a:ext cx="36004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ângulo 15"/>
          <p:cNvSpPr/>
          <p:nvPr/>
        </p:nvSpPr>
        <p:spPr>
          <a:xfrm>
            <a:off x="4313558" y="1920733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390899" y="1906562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&gt;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899" y="1906562"/>
                <a:ext cx="360040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ângulo 17"/>
          <p:cNvSpPr/>
          <p:nvPr/>
        </p:nvSpPr>
        <p:spPr>
          <a:xfrm>
            <a:off x="6844504" y="1920733"/>
            <a:ext cx="540000" cy="360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6921845" y="1906562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&gt;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845" y="1906562"/>
                <a:ext cx="360040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272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88744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10. </a:t>
            </a:r>
            <a:r>
              <a:rPr lang="pt-PT" sz="2400" b="1" dirty="0">
                <a:solidFill>
                  <a:srgbClr val="002060"/>
                </a:solidFill>
              </a:rPr>
              <a:t>Considera os números ao lado.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10.1. </a:t>
            </a:r>
            <a:r>
              <a:rPr lang="pt-PT" sz="2400" dirty="0"/>
              <a:t>Indica os números que são primos.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10.2. </a:t>
            </a:r>
            <a:r>
              <a:rPr lang="pt-PT" sz="2400" dirty="0"/>
              <a:t>Quais os números que são produto de apenas dois </a:t>
            </a:r>
            <a:r>
              <a:rPr lang="pt-PT" sz="2400" dirty="0" err="1"/>
              <a:t>fatores</a:t>
            </a:r>
            <a:r>
              <a:rPr lang="pt-PT" sz="2400" dirty="0"/>
              <a:t> primos? </a:t>
            </a:r>
          </a:p>
        </p:txBody>
      </p:sp>
      <p:pic>
        <p:nvPicPr>
          <p:cNvPr id="1026" name="Picture 2" descr="C:\Users\Susana\Desktop\areal\Trabalho_parte1\e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53" y="732760"/>
            <a:ext cx="4460929" cy="198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63884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92428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10. </a:t>
            </a:r>
            <a:r>
              <a:rPr lang="pt-PT" sz="2400" b="1" dirty="0">
                <a:solidFill>
                  <a:srgbClr val="002060"/>
                </a:solidFill>
              </a:rPr>
              <a:t>Considera os números ao lado.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10.1. </a:t>
            </a:r>
            <a:r>
              <a:rPr lang="pt-PT" sz="2400" dirty="0"/>
              <a:t>Indica os números que são primos. </a:t>
            </a:r>
          </a:p>
        </p:txBody>
      </p:sp>
      <p:pic>
        <p:nvPicPr>
          <p:cNvPr id="1026" name="Picture 2" descr="C:\Users\Susana\Desktop\areal\Trabalho_parte1\e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53" y="736444"/>
            <a:ext cx="4460929" cy="198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usana\Desktop\areal\Trabalho_parte1\b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597" y="4048967"/>
            <a:ext cx="754008" cy="74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usana\Desktop\areal\Trabalho_parte1\b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242" y="4048967"/>
            <a:ext cx="732220" cy="74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usana\Desktop\areal\Trabalho_parte1\b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052" y="4048968"/>
            <a:ext cx="792000" cy="83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533876"/>
              </p:ext>
            </p:extLst>
          </p:nvPr>
        </p:nvGraphicFramePr>
        <p:xfrm>
          <a:off x="566056" y="3403848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64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88436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10. </a:t>
            </a:r>
            <a:r>
              <a:rPr lang="pt-PT" sz="2400" b="1" dirty="0">
                <a:solidFill>
                  <a:srgbClr val="002060"/>
                </a:solidFill>
              </a:rPr>
              <a:t>Considera os números ao lado.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10.2. </a:t>
            </a:r>
            <a:r>
              <a:rPr lang="pt-PT" sz="2400" dirty="0"/>
              <a:t>Quais os números que são produto de apenas dois </a:t>
            </a:r>
            <a:r>
              <a:rPr lang="pt-PT" sz="2400" dirty="0" err="1"/>
              <a:t>fatores</a:t>
            </a:r>
            <a:r>
              <a:rPr lang="pt-PT" sz="2400" dirty="0"/>
              <a:t> primos? </a:t>
            </a:r>
          </a:p>
        </p:txBody>
      </p:sp>
      <p:pic>
        <p:nvPicPr>
          <p:cNvPr id="1026" name="Picture 2" descr="C:\Users\Susana\Desktop\areal\Trabalho_parte1\e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653" y="732452"/>
            <a:ext cx="4460929" cy="198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1525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197773"/>
                  </p:ext>
                </p:extLst>
              </p:nvPr>
            </p:nvGraphicFramePr>
            <p:xfrm>
              <a:off x="940528" y="1949602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𝟖𝟓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197773"/>
                  </p:ext>
                </p:extLst>
              </p:nvPr>
            </p:nvGraphicFramePr>
            <p:xfrm>
              <a:off x="940528" y="1949602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176" r="-9902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980" t="-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2381" r="-99029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980" t="-10238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00000" r="-99029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6" name="Conexão recta 15"/>
          <p:cNvCxnSpPr/>
          <p:nvPr/>
        </p:nvCxnSpPr>
        <p:spPr>
          <a:xfrm>
            <a:off x="1577680" y="2093645"/>
            <a:ext cx="0" cy="14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2211486" y="3103394"/>
                <a:ext cx="1836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𝟖𝟓</m:t>
                      </m:r>
                      <m:r>
                        <a:rPr lang="pt-PT" sz="2400" b="0" i="1" smtClean="0">
                          <a:latin typeface="Cambria Math"/>
                        </a:rPr>
                        <m:t>=5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17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486" y="3103394"/>
                <a:ext cx="183600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162960"/>
              </p:ext>
            </p:extLst>
          </p:nvPr>
        </p:nvGraphicFramePr>
        <p:xfrm>
          <a:off x="566056" y="725795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10.2.: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611560" y="1124744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Começa-se por decompor cada um dos números em </a:t>
            </a:r>
            <a:r>
              <a:rPr lang="pt-PT" sz="2400" dirty="0" err="1"/>
              <a:t>fatores</a:t>
            </a:r>
            <a:r>
              <a:rPr lang="pt-PT" sz="2400" dirty="0"/>
              <a:t> primos.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689284" y="1955740"/>
            <a:ext cx="592922" cy="4497595"/>
            <a:chOff x="4442216" y="2160827"/>
            <a:chExt cx="592922" cy="4096987"/>
          </a:xfrm>
        </p:grpSpPr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ela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800441"/>
                  </p:ext>
                </p:extLst>
              </p:nvPr>
            </p:nvGraphicFramePr>
            <p:xfrm>
              <a:off x="827584" y="3749829"/>
              <a:ext cx="139816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908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908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𝟏𝟏𝟎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ela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2800441"/>
                  </p:ext>
                </p:extLst>
              </p:nvPr>
            </p:nvGraphicFramePr>
            <p:xfrm>
              <a:off x="827584" y="3749829"/>
              <a:ext cx="139816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9084"/>
                    <a:gridCol w="699084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54" r="-87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t="-1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54" t="-100000" r="-87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t="-2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54" t="-200000" r="-877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0" t="-3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4" name="Conexão recta 23"/>
          <p:cNvCxnSpPr/>
          <p:nvPr/>
        </p:nvCxnSpPr>
        <p:spPr>
          <a:xfrm>
            <a:off x="1615104" y="3893872"/>
            <a:ext cx="0" cy="179522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ela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0025726"/>
                  </p:ext>
                </p:extLst>
              </p:nvPr>
            </p:nvGraphicFramePr>
            <p:xfrm>
              <a:off x="4860032" y="1953397"/>
              <a:ext cx="1402916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145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014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𝟏𝟒𝟑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ela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0025726"/>
                  </p:ext>
                </p:extLst>
              </p:nvPr>
            </p:nvGraphicFramePr>
            <p:xfrm>
              <a:off x="4860032" y="1953397"/>
              <a:ext cx="1402916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1458"/>
                    <a:gridCol w="701458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r="-100870" b="-2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r="-870" b="-2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0000" r="-10087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0000" r="-870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0000" r="-10087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6" name="Conexão recta 25"/>
          <p:cNvCxnSpPr/>
          <p:nvPr/>
        </p:nvCxnSpPr>
        <p:spPr>
          <a:xfrm>
            <a:off x="5580112" y="2097440"/>
            <a:ext cx="0" cy="14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9521845"/>
                  </p:ext>
                </p:extLst>
              </p:nvPr>
            </p:nvGraphicFramePr>
            <p:xfrm>
              <a:off x="4860032" y="3784661"/>
              <a:ext cx="141616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808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0808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19521845"/>
                  </p:ext>
                </p:extLst>
              </p:nvPr>
            </p:nvGraphicFramePr>
            <p:xfrm>
              <a:off x="4860032" y="3784661"/>
              <a:ext cx="141616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08084"/>
                    <a:gridCol w="708084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176" r="-9914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62" t="-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2381" r="-99145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62" t="-10238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0000" r="-99145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5624608" y="3856669"/>
            <a:ext cx="0" cy="14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2123728" y="5301208"/>
                <a:ext cx="2520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𝟏𝟏𝟎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5301208"/>
                <a:ext cx="252000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42" r="-48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6532175" y="3090572"/>
                <a:ext cx="2160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𝟏𝟒𝟑</m:t>
                      </m:r>
                      <m:r>
                        <a:rPr lang="pt-PT" sz="2400" b="0" i="1" smtClean="0">
                          <a:latin typeface="Cambria Math"/>
                        </a:rPr>
                        <m:t>=11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13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175" y="3090572"/>
                <a:ext cx="216000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65" r="-5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6372440" y="4872340"/>
                <a:ext cx="21600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𝟏𝟓𝟓</m:t>
                      </m:r>
                      <m:r>
                        <a:rPr lang="pt-PT" sz="2400" b="0" i="1" smtClean="0">
                          <a:latin typeface="Cambria Math"/>
                        </a:rPr>
                        <m:t>=5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440" y="4872340"/>
                <a:ext cx="2160000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798051" y="5947523"/>
                <a:ext cx="25138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85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143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155</m:t>
                    </m:r>
                  </m:oMath>
                </a14:m>
                <a:r>
                  <a:rPr lang="pt-PT" sz="2400" dirty="0"/>
                  <a:t> 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51" y="5947523"/>
                <a:ext cx="251383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883" t="-10667" r="-2913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531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/>
      <p:bldP spid="29" grpId="0" animBg="1"/>
      <p:bldP spid="30" grpId="0" animBg="1"/>
      <p:bldP spid="31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20688"/>
                <a:ext cx="8280920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Decompõe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 os números seguintes.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11.1.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52</m:t>
                    </m:r>
                  </m:oMath>
                </a14:m>
                <a:r>
                  <a:rPr lang="pt-PT" sz="2400" dirty="0"/>
                  <a:t>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        11.2.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132</m:t>
                    </m:r>
                  </m:oMath>
                </a14:m>
                <a:r>
                  <a:rPr lang="pt-PT" sz="2400" dirty="0"/>
                  <a:t>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        11.3.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162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11.4.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336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0688"/>
                <a:ext cx="8280920" cy="984885"/>
              </a:xfrm>
              <a:prstGeom prst="rect">
                <a:avLst/>
              </a:prstGeom>
              <a:blipFill rotWithShape="1">
                <a:blip r:embed="rId2"/>
                <a:stretch>
                  <a:fillRect l="-1178" t="-4969" b="-136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523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</m:t>
                    </m:r>
                    <m:r>
                      <a:rPr lang="pt-PT" sz="2400" b="0" i="1" dirty="0" smtClean="0">
                        <a:latin typeface="Cambria Math"/>
                      </a:rPr>
                      <m:t>2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178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079574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259632" y="2060848"/>
            <a:ext cx="592922" cy="345638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9581721"/>
                  </p:ext>
                </p:extLst>
              </p:nvPr>
            </p:nvGraphicFramePr>
            <p:xfrm>
              <a:off x="1828890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𝟓𝟐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9581721"/>
                  </p:ext>
                </p:extLst>
              </p:nvPr>
            </p:nvGraphicFramePr>
            <p:xfrm>
              <a:off x="1828890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176" r="-9902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1176" r="-9902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3571" r="-99029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0000" r="-99029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466042" y="2525256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27734" y="4657527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𝟓𝟐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734" y="4657527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205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11.2.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132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178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651394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259632" y="2060848"/>
            <a:ext cx="592922" cy="374441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9761656"/>
                  </p:ext>
                </p:extLst>
              </p:nvPr>
            </p:nvGraphicFramePr>
            <p:xfrm>
              <a:off x="1691680" y="2282755"/>
              <a:ext cx="138501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250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𝟏𝟑𝟐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pt-PT" sz="24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pt-PT" sz="24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9761656"/>
                  </p:ext>
                </p:extLst>
              </p:nvPr>
            </p:nvGraphicFramePr>
            <p:xfrm>
              <a:off x="1691680" y="2282755"/>
              <a:ext cx="138501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/>
                    <a:gridCol w="692505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r="-99123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100000" r="-9912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10000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200000" r="-9912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20000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300000" r="-9912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400000" r="-991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466042" y="2426798"/>
            <a:ext cx="0" cy="2271896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27734" y="5055567"/>
                <a:ext cx="278422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𝟏𝟑𝟐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734" y="5055567"/>
                <a:ext cx="2784226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178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ixaDeTexto 1"/>
              <p:cNvSpPr txBox="1"/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11.3.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1</m:t>
                    </m:r>
                    <m:r>
                      <a:rPr lang="pt-PT" sz="2400" b="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pt-PT" sz="2400" b="0" i="1" dirty="0" smtClean="0">
                        <a:latin typeface="Cambria Math"/>
                      </a:rPr>
                      <m:t>2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blipFill>
                <a:blip r:embed="rId3"/>
                <a:stretch>
                  <a:fillRect l="-1178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100078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259632" y="2060848"/>
            <a:ext cx="592922" cy="4032448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6213631"/>
                  </p:ext>
                </p:extLst>
              </p:nvPr>
            </p:nvGraphicFramePr>
            <p:xfrm>
              <a:off x="1691680" y="2204864"/>
              <a:ext cx="138501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250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𝟏𝟔𝟐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81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6213631"/>
                  </p:ext>
                </p:extLst>
              </p:nvPr>
            </p:nvGraphicFramePr>
            <p:xfrm>
              <a:off x="1691680" y="2204864"/>
              <a:ext cx="138501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/>
                    <a:gridCol w="692505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1176" r="-99123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1176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101176" r="-99123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10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201176" r="-99123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2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304762" r="-99123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304762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400000" r="-9912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4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500000" r="-991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466042" y="2348907"/>
            <a:ext cx="0" cy="284479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aixaDeTexto 28"/>
              <p:cNvSpPr txBox="1"/>
              <p:nvPr/>
            </p:nvSpPr>
            <p:spPr>
              <a:xfrm>
                <a:off x="1427734" y="5415607"/>
                <a:ext cx="278422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</m:t>
                      </m:r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734" y="5415607"/>
                <a:ext cx="278422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317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11.4.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3</m:t>
                    </m:r>
                    <m:r>
                      <a:rPr lang="pt-PT" sz="2400" b="0" i="1" dirty="0" smtClean="0">
                        <a:latin typeface="Cambria Math"/>
                      </a:rPr>
                      <m:t>36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69511"/>
                <a:ext cx="828092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178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448089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259632" y="2060848"/>
            <a:ext cx="592922" cy="4032448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8020345"/>
                  </p:ext>
                </p:extLst>
              </p:nvPr>
            </p:nvGraphicFramePr>
            <p:xfrm>
              <a:off x="1691680" y="2204864"/>
              <a:ext cx="1385010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250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𝟑𝟑𝟔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168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84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8020345"/>
                  </p:ext>
                </p:extLst>
              </p:nvPr>
            </p:nvGraphicFramePr>
            <p:xfrm>
              <a:off x="1691680" y="2204864"/>
              <a:ext cx="1385010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/>
                    <a:gridCol w="692505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1176" r="-99123" b="-5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1176" b="-5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101176" r="-99123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101176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201176" r="-99123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20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304762" r="-99123" b="-3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304762" b="-3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400000" r="-9912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40000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500000" r="-9912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1770" t="-5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77" t="-600000" r="-991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>
            <a:endCxn id="27" idx="2"/>
          </p:cNvCxnSpPr>
          <p:nvPr/>
        </p:nvCxnSpPr>
        <p:spPr>
          <a:xfrm flipH="1">
            <a:off x="2384185" y="2348907"/>
            <a:ext cx="0" cy="347692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3052296" y="5382495"/>
                <a:ext cx="278422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𝟑𝟑𝟔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296" y="5382495"/>
                <a:ext cx="2784226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465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419872" y="1039088"/>
            <a:ext cx="230425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00928"/>
                <a:ext cx="8280920" cy="2594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12.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</a:t>
                </a:r>
                <a:r>
                  <a:rPr lang="pt-PT" sz="2400" dirty="0"/>
                  <a:t> </a:t>
                </a:r>
              </a:p>
              <a:p>
                <a:pPr algn="just"/>
                <a:endParaRPr lang="pt-PT" sz="1000" dirty="0"/>
              </a:p>
              <a:p>
                <a:pPr algn="ctr"/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𝟓</m:t>
                        </m:r>
                      </m:e>
                      <m:sup>
                        <m: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𝟕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</a:t>
                </a:r>
              </a:p>
              <a:p>
                <a:endParaRPr lang="pt-PT" sz="1000" dirty="0"/>
              </a:p>
              <a:p>
                <a:pPr algn="just"/>
                <a:r>
                  <a:rPr lang="pt-PT" sz="2400" dirty="0"/>
                  <a:t>       Escreve a decomposição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dos números seguintes.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12.1.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2×</m:t>
                    </m:r>
                    <m:r>
                      <a:rPr lang="pt-PT" sz="2400" i="1" dirty="0" smtClean="0">
                        <a:latin typeface="Cambria Math"/>
                      </a:rPr>
                      <m:t>𝐵</m:t>
                    </m:r>
                    <m:r>
                      <a:rPr lang="pt-PT" sz="2400" i="1" dirty="0" smtClean="0">
                        <a:latin typeface="Cambria Math"/>
                      </a:rPr>
                      <m:t>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12.2.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5×</m:t>
                    </m:r>
                    <m:r>
                      <a:rPr lang="pt-PT" sz="2400" i="1" dirty="0" smtClean="0">
                        <a:latin typeface="Cambria Math"/>
                      </a:rPr>
                      <m:t>𝐵</m:t>
                    </m:r>
                    <m:r>
                      <a:rPr lang="pt-PT" sz="2400" i="1" dirty="0" smtClean="0">
                        <a:latin typeface="Cambria Math"/>
                      </a:rPr>
                      <m:t>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12.3.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400" b="0" i="1" dirty="0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400" i="1" dirty="0" smtClean="0">
                        <a:latin typeface="Cambria Math"/>
                      </a:rPr>
                      <m:t>×</m:t>
                    </m:r>
                    <m:r>
                      <a:rPr lang="pt-PT" sz="2400" i="1" dirty="0" smtClean="0">
                        <a:latin typeface="Cambria Math"/>
                      </a:rPr>
                      <m:t>𝐵</m:t>
                    </m:r>
                    <m:r>
                      <a:rPr lang="pt-PT" sz="2400" i="1" dirty="0" smtClean="0">
                        <a:latin typeface="Cambria Math"/>
                      </a:rPr>
                      <m:t>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12.4.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</m:t>
                    </m:r>
                    <m:r>
                      <a:rPr lang="pt-PT" sz="2400" i="1" dirty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i="1" dirty="0" smtClean="0">
                        <a:latin typeface="Cambria Math"/>
                      </a:rPr>
                      <m:t>𝐵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00928"/>
                <a:ext cx="8280920" cy="2594685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882" r="-1105" b="-4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719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451404" y="1026622"/>
            <a:ext cx="230425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87280"/>
                <a:ext cx="8280920" cy="2408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12.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</a:t>
                </a:r>
                <a:r>
                  <a:rPr lang="pt-PT" sz="2400" dirty="0"/>
                  <a:t> </a:t>
                </a:r>
              </a:p>
              <a:p>
                <a:pPr algn="just"/>
                <a:endParaRPr lang="pt-PT" sz="1000" dirty="0"/>
              </a:p>
              <a:p>
                <a:pPr algn="ctr"/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=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𝟓</m:t>
                        </m:r>
                      </m:e>
                      <m:sup>
                        <m:r>
                          <a:rPr lang="pt-PT" sz="2400" b="1" i="1" dirty="0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𝟕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</a:t>
                </a:r>
              </a:p>
              <a:p>
                <a:endParaRPr lang="pt-PT" sz="1000" dirty="0"/>
              </a:p>
              <a:p>
                <a:pPr algn="just"/>
                <a:r>
                  <a:rPr lang="pt-PT" sz="2400" dirty="0"/>
                  <a:t>       Escreve a decomposição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dos números seguintes.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12.1.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2×</m:t>
                    </m:r>
                    <m:r>
                      <a:rPr lang="pt-PT" sz="2400" i="1" dirty="0" smtClean="0">
                        <a:latin typeface="Cambria Math"/>
                      </a:rPr>
                      <m:t>𝐵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87280"/>
                <a:ext cx="8280920" cy="2408993"/>
              </a:xfrm>
              <a:prstGeom prst="rect">
                <a:avLst/>
              </a:prstGeom>
              <a:blipFill rotWithShape="1">
                <a:blip r:embed="rId2"/>
                <a:stretch>
                  <a:fillRect l="-1178" t="-2020" r="-1105" b="-454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722836" y="2443341"/>
                <a:ext cx="2085654" cy="56750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836" y="2443341"/>
                <a:ext cx="2085654" cy="5675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934771" y="3229513"/>
                <a:ext cx="16089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12.2.</a:t>
                </a:r>
                <a14:m>
                  <m:oMath xmlns:m="http://schemas.openxmlformats.org/officeDocument/2006/math">
                    <m:r>
                      <a:rPr lang="pt-PT" sz="2400" b="0" i="0" dirty="0" smtClean="0">
                        <a:latin typeface="Cambria Math"/>
                      </a:rPr>
                      <m:t>  </m:t>
                    </m:r>
                    <m:r>
                      <a:rPr lang="pt-PT" sz="2400" i="1" dirty="0">
                        <a:latin typeface="Cambria Math"/>
                      </a:rPr>
                      <m:t>5×</m:t>
                    </m:r>
                    <m:r>
                      <a:rPr lang="pt-PT" sz="2400" i="1" dirty="0">
                        <a:latin typeface="Cambria Math"/>
                      </a:rPr>
                      <m:t>𝐵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71" y="3229513"/>
                <a:ext cx="160896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68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722836" y="3171340"/>
                <a:ext cx="2085654" cy="56750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836" y="3171340"/>
                <a:ext cx="2085654" cy="56750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945277" y="3917957"/>
                <a:ext cx="1568891" cy="616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12.3.</a:t>
                </a:r>
                <a14:m>
                  <m:oMath xmlns:m="http://schemas.openxmlformats.org/officeDocument/2006/math">
                    <m:r>
                      <a:rPr lang="pt-PT" sz="2400" b="0" i="0" dirty="0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400" i="1" dirty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400" i="1" dirty="0">
                        <a:latin typeface="Cambria Math"/>
                      </a:rPr>
                      <m:t>×</m:t>
                    </m:r>
                    <m:r>
                      <a:rPr lang="pt-PT" sz="2400" i="1" dirty="0">
                        <a:latin typeface="Cambria Math"/>
                      </a:rPr>
                      <m:t>𝐵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277" y="3917957"/>
                <a:ext cx="1568891" cy="616194"/>
              </a:xfrm>
              <a:prstGeom prst="rect">
                <a:avLst/>
              </a:prstGeom>
              <a:blipFill rotWithShape="1">
                <a:blip r:embed="rId6"/>
                <a:stretch>
                  <a:fillRect l="-5837" b="-99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2733342" y="3914376"/>
                <a:ext cx="2085654" cy="56750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342" y="3914376"/>
                <a:ext cx="2085654" cy="56750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929511" y="4706257"/>
                <a:ext cx="17788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12.4.</a:t>
                </a:r>
                <a14:m>
                  <m:oMath xmlns:m="http://schemas.openxmlformats.org/officeDocument/2006/math">
                    <m:r>
                      <a:rPr lang="pt-PT" sz="2400" b="0" i="0" dirty="0" smtClean="0">
                        <a:latin typeface="Cambria Math"/>
                      </a:rPr>
                      <m:t>  </m:t>
                    </m:r>
                    <m:r>
                      <a:rPr lang="pt-PT" sz="2400" b="0" i="1" dirty="0" smtClean="0">
                        <a:latin typeface="Cambria Math"/>
                      </a:rPr>
                      <m:t>10</m:t>
                    </m:r>
                    <m:r>
                      <a:rPr lang="pt-PT" sz="2400" i="1" dirty="0">
                        <a:latin typeface="Cambria Math"/>
                      </a:rPr>
                      <m:t>×</m:t>
                    </m:r>
                    <m:r>
                      <a:rPr lang="pt-PT" sz="2400" i="1" dirty="0">
                        <a:latin typeface="Cambria Math"/>
                      </a:rPr>
                      <m:t>𝐵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511" y="4706257"/>
                <a:ext cx="177888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13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2717576" y="4648084"/>
                <a:ext cx="2085654" cy="56750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576" y="4648084"/>
                <a:ext cx="2085654" cy="56750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1434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20688"/>
                <a:ext cx="8280920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13.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Determina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𝒅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dos pares de números seguintes.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13.1. </a:t>
                </a:r>
                <a:r>
                  <a:rPr lang="pt-PT" sz="2400" dirty="0"/>
                  <a:t>12 e 20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13.2. </a:t>
                </a:r>
                <a:r>
                  <a:rPr lang="pt-PT" sz="2400" dirty="0"/>
                  <a:t>48 e 60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13.3. </a:t>
                </a:r>
                <a:r>
                  <a:rPr lang="pt-PT" sz="2400" dirty="0"/>
                  <a:t>9 e 45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13.4. </a:t>
                </a:r>
                <a:r>
                  <a:rPr lang="pt-PT" sz="2400" dirty="0"/>
                  <a:t>80 e 120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0688"/>
                <a:ext cx="8280920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178" t="-3604" r="-1105" b="-94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09694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13.1.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i="1" dirty="0">
                            <a:latin typeface="Cambria Math"/>
                          </a:rPr>
                          <m:t>12, </m:t>
                        </m:r>
                        <m:r>
                          <a:rPr lang="pt-PT" sz="2400" b="0" i="1" dirty="0" smtClean="0">
                            <a:latin typeface="Cambria Math"/>
                          </a:rPr>
                          <m:t>20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                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714016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190021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304902" y="2060848"/>
            <a:ext cx="592922" cy="428400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9346847"/>
                  </p:ext>
                </p:extLst>
              </p:nvPr>
            </p:nvGraphicFramePr>
            <p:xfrm>
              <a:off x="1874160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9346847"/>
                  </p:ext>
                </p:extLst>
              </p:nvPr>
            </p:nvGraphicFramePr>
            <p:xfrm>
              <a:off x="1874160" y="2381213"/>
              <a:ext cx="124780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357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511312" y="2525256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3004" y="4657527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004" y="4657527"/>
                <a:ext cx="2513052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4434234"/>
                  </p:ext>
                </p:extLst>
              </p:nvPr>
            </p:nvGraphicFramePr>
            <p:xfrm>
              <a:off x="4914932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4434234"/>
                  </p:ext>
                </p:extLst>
              </p:nvPr>
            </p:nvGraphicFramePr>
            <p:xfrm>
              <a:off x="4914932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176" r="-9916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1176" r="-9916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3571" r="-9916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0000" r="-9916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ixaDeTexto 30"/>
              <p:cNvSpPr txBox="1"/>
              <p:nvPr/>
            </p:nvSpPr>
            <p:spPr>
              <a:xfrm>
                <a:off x="4706136" y="4669023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136" y="4669023"/>
                <a:ext cx="237626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705264" y="2525254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89912" y="5229200"/>
                <a:ext cx="334886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12, 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20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912" y="5229200"/>
                <a:ext cx="334886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643996" y="5229200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996" y="5229200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79484" y="1448836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484" y="1448836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689912" y="5733256"/>
                <a:ext cx="4401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12, 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20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912" y="5733256"/>
                <a:ext cx="4401590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6716795" y="5733256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795" y="5733256"/>
                <a:ext cx="807533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5179844" y="1468419"/>
                <a:ext cx="26361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12, 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20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44" y="1468419"/>
                <a:ext cx="2636171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ângulo 36"/>
          <p:cNvSpPr/>
          <p:nvPr/>
        </p:nvSpPr>
        <p:spPr>
          <a:xfrm>
            <a:off x="7725104" y="1412776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7763276" y="14355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276" y="1435584"/>
                <a:ext cx="653841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6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  <p:bldP spid="34" grpId="0"/>
      <p:bldP spid="35" grpId="0"/>
      <p:bldP spid="36" grpId="0"/>
      <p:bldP spid="37" grpId="0" animBg="1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13.2.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48</m:t>
                        </m:r>
                        <m:r>
                          <a:rPr lang="pt-PT" sz="2400" i="1" dirty="0">
                            <a:latin typeface="Cambria Math"/>
                          </a:rPr>
                          <m:t>, </m:t>
                        </m:r>
                        <m:r>
                          <a:rPr lang="pt-PT" sz="2400" b="0" i="1" dirty="0" smtClean="0">
                            <a:latin typeface="Cambria Math"/>
                          </a:rPr>
                          <m:t>60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                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714016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107305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731912" y="2019904"/>
            <a:ext cx="592922" cy="414000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7745161"/>
                  </p:ext>
                </p:extLst>
              </p:nvPr>
            </p:nvGraphicFramePr>
            <p:xfrm>
              <a:off x="1019944" y="2060848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17745161"/>
                  </p:ext>
                </p:extLst>
              </p:nvPr>
            </p:nvGraphicFramePr>
            <p:xfrm>
              <a:off x="1019944" y="2060848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10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r="-980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0000" r="-980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0000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357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03571" r="-980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98824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98824" r="-980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98824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>
            <a:endCxn id="27" idx="2"/>
          </p:cNvCxnSpPr>
          <p:nvPr/>
        </p:nvCxnSpPr>
        <p:spPr>
          <a:xfrm flipH="1">
            <a:off x="1643844" y="2204891"/>
            <a:ext cx="0" cy="288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2051720" y="4623519"/>
                <a:ext cx="215611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𝟒𝟖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4623519"/>
                <a:ext cx="2156117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5367310"/>
                  </p:ext>
                </p:extLst>
              </p:nvPr>
            </p:nvGraphicFramePr>
            <p:xfrm>
              <a:off x="4860032" y="2067476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𝟔𝟎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5367310"/>
                  </p:ext>
                </p:extLst>
              </p:nvPr>
            </p:nvGraphicFramePr>
            <p:xfrm>
              <a:off x="4860032" y="2067476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10084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r="-847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10084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0000" r="-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2381" r="-100847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202381" r="-847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98824" r="-100847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298824" r="-847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98824" r="-100847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940152" y="4623519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𝟔𝟎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4623519"/>
                <a:ext cx="237626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650364" y="2204888"/>
            <a:ext cx="0" cy="230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267744" y="5229200"/>
                <a:ext cx="37995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48, 60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229200"/>
                <a:ext cx="3799566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759507" y="5229200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507" y="5229200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79484" y="1448836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484" y="1448836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267744" y="5733256"/>
                <a:ext cx="4401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48, 60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733256"/>
                <a:ext cx="4401590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6444208" y="5733256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5733256"/>
                <a:ext cx="807533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5179844" y="1468419"/>
                <a:ext cx="26361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48, 60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44" y="1468419"/>
                <a:ext cx="2636171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ângulo 36"/>
          <p:cNvSpPr/>
          <p:nvPr/>
        </p:nvSpPr>
        <p:spPr>
          <a:xfrm>
            <a:off x="7725104" y="1412776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7763276" y="14355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276" y="1435584"/>
                <a:ext cx="653841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2804" r="-841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15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  <p:bldP spid="34" grpId="0"/>
      <p:bldP spid="35" grpId="0"/>
      <p:bldP spid="36" grpId="0"/>
      <p:bldP spid="37" grpId="0" animBg="1"/>
      <p:bldP spid="3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13.3.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9</m:t>
                        </m:r>
                        <m:r>
                          <a:rPr lang="pt-PT" sz="2400" i="1" dirty="0">
                            <a:latin typeface="Cambria Math"/>
                          </a:rPr>
                          <m:t>, </m:t>
                        </m:r>
                        <m:r>
                          <a:rPr lang="pt-PT" sz="2400" b="0" i="1" dirty="0" smtClean="0">
                            <a:latin typeface="Cambria Math"/>
                          </a:rPr>
                          <m:t>45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                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563888" y="1426028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604074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304902" y="2060848"/>
            <a:ext cx="592922" cy="428400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8307707"/>
                  </p:ext>
                </p:extLst>
              </p:nvPr>
            </p:nvGraphicFramePr>
            <p:xfrm>
              <a:off x="1874160" y="2381213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8307707"/>
                  </p:ext>
                </p:extLst>
              </p:nvPr>
            </p:nvGraphicFramePr>
            <p:xfrm>
              <a:off x="1874160" y="2381213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176" r="-98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238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2381" r="-980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511312" y="2525256"/>
            <a:ext cx="0" cy="133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619672" y="4657527"/>
                <a:ext cx="20162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𝟗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657527"/>
                <a:ext cx="201622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9995771"/>
                  </p:ext>
                </p:extLst>
              </p:nvPr>
            </p:nvGraphicFramePr>
            <p:xfrm>
              <a:off x="4914932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9995771"/>
                  </p:ext>
                </p:extLst>
              </p:nvPr>
            </p:nvGraphicFramePr>
            <p:xfrm>
              <a:off x="4914932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176" r="-9916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1176" r="-9916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3571" r="-9916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0000" r="-9916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706136" y="4669023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136" y="4669023"/>
                <a:ext cx="237626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705264" y="2525254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689912" y="5229200"/>
                <a:ext cx="31032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9, 45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912" y="5229200"/>
                <a:ext cx="310328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436096" y="5229200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5229200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629356" y="1448836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356" y="1448836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689912" y="5733256"/>
                <a:ext cx="37053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9, 45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912" y="5733256"/>
                <a:ext cx="3705310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6113435" y="5733256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435" y="5733256"/>
                <a:ext cx="807533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5179844" y="1468419"/>
                <a:ext cx="24662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9, 45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844" y="1468419"/>
                <a:ext cx="2466253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ângulo 36"/>
          <p:cNvSpPr/>
          <p:nvPr/>
        </p:nvSpPr>
        <p:spPr>
          <a:xfrm>
            <a:off x="7596336" y="1412776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7634508" y="14355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4508" y="1435584"/>
                <a:ext cx="653841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882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  <p:bldP spid="34" grpId="0"/>
      <p:bldP spid="35" grpId="0"/>
      <p:bldP spid="36" grpId="0"/>
      <p:bldP spid="37" grpId="0" animBg="1"/>
      <p:bldP spid="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13.4.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𝑚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𝑑</m:t>
                    </m:r>
                    <m:r>
                      <a:rPr lang="pt-PT" sz="240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𝑐</m:t>
                    </m:r>
                    <m:r>
                      <a:rPr lang="pt-PT" sz="2400" i="1" dirty="0">
                        <a:latin typeface="Cambria Math"/>
                      </a:rPr>
                      <m:t>. </m:t>
                    </m:r>
                    <m:d>
                      <m:d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80</m:t>
                        </m:r>
                        <m:r>
                          <a:rPr lang="pt-PT" sz="2400" i="1" dirty="0">
                            <a:latin typeface="Cambria Math"/>
                          </a:rPr>
                          <m:t>, </m:t>
                        </m:r>
                        <m:r>
                          <a:rPr lang="pt-PT" sz="2400" b="0" i="1" dirty="0" smtClean="0">
                            <a:latin typeface="Cambria Math"/>
                          </a:rPr>
                          <m:t>120</m:t>
                        </m:r>
                      </m:e>
                    </m:d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                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endParaRPr lang="pt-PT" sz="10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4704"/>
                <a:ext cx="8280920" cy="1908215"/>
              </a:xfrm>
              <a:prstGeom prst="rect">
                <a:avLst/>
              </a:prstGeom>
              <a:blipFill rotWithShape="1"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779484" y="1435584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956313"/>
              </p:ext>
            </p:extLst>
          </p:nvPr>
        </p:nvGraphicFramePr>
        <p:xfrm>
          <a:off x="539552" y="84204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731912" y="2019904"/>
            <a:ext cx="592922" cy="414000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62950"/>
                  </p:ext>
                </p:extLst>
              </p:nvPr>
            </p:nvGraphicFramePr>
            <p:xfrm>
              <a:off x="1019944" y="2060848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𝟖𝟎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62950"/>
                  </p:ext>
                </p:extLst>
              </p:nvPr>
            </p:nvGraphicFramePr>
            <p:xfrm>
              <a:off x="1019944" y="2060848"/>
              <a:ext cx="124780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10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r="-980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100000" r="-980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200000" r="-98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0357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03571" r="-980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398824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980" t="-398824" r="-980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498824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>
            <a:endCxn id="27" idx="2"/>
          </p:cNvCxnSpPr>
          <p:nvPr/>
        </p:nvCxnSpPr>
        <p:spPr>
          <a:xfrm flipH="1">
            <a:off x="1643844" y="2204891"/>
            <a:ext cx="0" cy="288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aixaDeTexto 28"/>
              <p:cNvSpPr txBox="1"/>
              <p:nvPr/>
            </p:nvSpPr>
            <p:spPr>
              <a:xfrm>
                <a:off x="2051720" y="4623519"/>
                <a:ext cx="215611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𝟖𝟎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4623519"/>
                <a:ext cx="215611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9015456"/>
                  </p:ext>
                </p:extLst>
              </p:nvPr>
            </p:nvGraphicFramePr>
            <p:xfrm>
              <a:off x="4860032" y="2067476"/>
              <a:ext cx="144016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𝟏𝟐𝟎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ela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9015456"/>
                  </p:ext>
                </p:extLst>
              </p:nvPr>
            </p:nvGraphicFramePr>
            <p:xfrm>
              <a:off x="4860032" y="2067476"/>
              <a:ext cx="144016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100847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r="-847" b="-5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10084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0000" r="-847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0000" r="-10084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200000" r="-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3571" r="-100847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303571" r="-847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98824" r="-100847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398824" r="-847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498824" r="-100847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6078603" y="4623519"/>
                <a:ext cx="2556909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𝟏𝟐𝟎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603" y="4623519"/>
                <a:ext cx="2556909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Conexão recta 31"/>
          <p:cNvCxnSpPr/>
          <p:nvPr/>
        </p:nvCxnSpPr>
        <p:spPr>
          <a:xfrm>
            <a:off x="5650364" y="2204888"/>
            <a:ext cx="0" cy="280828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267744" y="5229200"/>
                <a:ext cx="39694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80, 120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229200"/>
                <a:ext cx="396948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924707" y="5229200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707" y="5229200"/>
                <a:ext cx="80753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79484" y="1448836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484" y="1448836"/>
                <a:ext cx="653841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267744" y="5733256"/>
                <a:ext cx="45715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80, 120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733256"/>
                <a:ext cx="457150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6644787" y="5733256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787" y="5733256"/>
                <a:ext cx="807533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5076056" y="1468419"/>
                <a:ext cx="28060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 dirty="0">
                              <a:latin typeface="Cambria Math"/>
                            </a:rPr>
                            <m:t>80, 120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468419"/>
                <a:ext cx="2806089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ângulo 36"/>
          <p:cNvSpPr/>
          <p:nvPr/>
        </p:nvSpPr>
        <p:spPr>
          <a:xfrm>
            <a:off x="7812360" y="1412776"/>
            <a:ext cx="80733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7850532" y="1435584"/>
                <a:ext cx="6538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532" y="1435584"/>
                <a:ext cx="653841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2804" r="-841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366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9" grpId="0" animBg="1"/>
      <p:bldP spid="31" grpId="0" animBg="1"/>
      <p:bldP spid="5" grpId="0"/>
      <p:bldP spid="6" grpId="0"/>
      <p:bldP spid="33" grpId="0"/>
      <p:bldP spid="34" grpId="0"/>
      <p:bldP spid="35" grpId="0"/>
      <p:bldP spid="36" grpId="0"/>
      <p:bldP spid="37" grpId="0" animBg="1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00928"/>
            <a:ext cx="82809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14. </a:t>
            </a:r>
            <a:r>
              <a:rPr lang="pt-PT" sz="2400" b="1" dirty="0">
                <a:solidFill>
                  <a:srgbClr val="002060"/>
                </a:solidFill>
              </a:rPr>
              <a:t>Calcula o valor de cada uma das expressões numéricas seguintes. </a:t>
            </a:r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        </a:t>
            </a:r>
            <a:r>
              <a:rPr lang="pt-PT" sz="2400" dirty="0"/>
              <a:t>Utiliza o mínimo múltiplo comum dos denominadores de cada uma das </a:t>
            </a:r>
            <a:r>
              <a:rPr lang="pt-PT" sz="2400" dirty="0" err="1"/>
              <a:t>frações</a:t>
            </a:r>
            <a:r>
              <a:rPr lang="pt-PT" sz="2400" dirty="0"/>
              <a:t>. </a:t>
            </a:r>
          </a:p>
          <a:p>
            <a:pPr algn="just"/>
            <a:endParaRPr lang="pt-PT" sz="10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        </a:t>
            </a:r>
            <a:r>
              <a:rPr lang="pt-PT" sz="2400" dirty="0">
                <a:solidFill>
                  <a:srgbClr val="C00000"/>
                </a:solidFill>
              </a:rPr>
              <a:t>14.1. </a:t>
            </a:r>
            <a:r>
              <a:rPr lang="pt-PT" sz="2400" dirty="0"/>
              <a:t>                              </a:t>
            </a:r>
            <a:r>
              <a:rPr lang="pt-PT" sz="2400" dirty="0">
                <a:solidFill>
                  <a:srgbClr val="C00000"/>
                </a:solidFill>
              </a:rPr>
              <a:t>14.2.                           14.3.  </a:t>
            </a:r>
          </a:p>
          <a:p>
            <a:pPr algn="just"/>
            <a:r>
              <a:rPr lang="pt-PT" sz="2400" dirty="0"/>
              <a:t> </a:t>
            </a:r>
          </a:p>
          <a:p>
            <a:pPr algn="just"/>
            <a:r>
              <a:rPr lang="pt-PT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695044" y="2235250"/>
                <a:ext cx="1368152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044" y="2235250"/>
                <a:ext cx="1368152" cy="79367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4283968" y="2238788"/>
                <a:ext cx="1368152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238788"/>
                <a:ext cx="1368152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6719184" y="2249421"/>
                <a:ext cx="1368152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184" y="2249421"/>
                <a:ext cx="1368152" cy="7936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9626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223299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257950"/>
            <a:ext cx="592922" cy="3763338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3714698"/>
                  </p:ext>
                </p:extLst>
              </p:nvPr>
            </p:nvGraphicFramePr>
            <p:xfrm>
              <a:off x="1474454" y="2328205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3714698"/>
                  </p:ext>
                </p:extLst>
              </p:nvPr>
            </p:nvGraphicFramePr>
            <p:xfrm>
              <a:off x="1474454" y="2328205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r="-806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1176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357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3571" r="-806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0000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300000" r="-806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4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460725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5127575"/>
                <a:ext cx="194541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5127575"/>
                <a:ext cx="194541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14.1.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87624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842052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280678"/>
                  </p:ext>
                </p:extLst>
              </p:nvPr>
            </p:nvGraphicFramePr>
            <p:xfrm>
              <a:off x="4914932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280678"/>
                  </p:ext>
                </p:extLst>
              </p:nvPr>
            </p:nvGraphicFramePr>
            <p:xfrm>
              <a:off x="4914932" y="2387841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176" r="-9916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1176" r="-9916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3571" r="-9916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0000" r="-9916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706136" y="5199583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136" y="5199583"/>
                <a:ext cx="237626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705264" y="2525254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5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0" grpId="0"/>
      <p:bldP spid="34" grpId="0"/>
      <p:bldP spid="35" grpId="0" animBg="1"/>
      <p:bldP spid="3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888392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473974"/>
            <a:ext cx="592922" cy="246719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459107" y="2737787"/>
                <a:ext cx="3875228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16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20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07" y="2737787"/>
                <a:ext cx="3875228" cy="4658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132619" y="274509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8</m:t>
                      </m:r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619" y="2745092"/>
                <a:ext cx="80753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14.1.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259632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881808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16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691680" y="4197763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4197763"/>
                <a:ext cx="5584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80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4694832" y="4178927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832" y="4178927"/>
                <a:ext cx="55847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910488" y="1253736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488" y="1253736"/>
                <a:ext cx="878743" cy="7861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2381490" y="4200035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490" y="4200035"/>
                <a:ext cx="558473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394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3" grpId="0"/>
      <p:bldP spid="37" grpId="0" animBg="1"/>
      <p:bldP spid="39" grpId="0"/>
      <p:bldP spid="40" grpId="0"/>
      <p:bldP spid="41" grpId="0" animBg="1"/>
      <p:bldP spid="42" grpId="0"/>
      <p:bldP spid="43" grpId="0"/>
      <p:bldP spid="2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001997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257950"/>
            <a:ext cx="592922" cy="354731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6807305"/>
                  </p:ext>
                </p:extLst>
              </p:nvPr>
            </p:nvGraphicFramePr>
            <p:xfrm>
              <a:off x="1474454" y="2574784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56807305"/>
                  </p:ext>
                </p:extLst>
              </p:nvPr>
            </p:nvGraphicFramePr>
            <p:xfrm>
              <a:off x="1474454" y="2574784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707304"/>
            <a:ext cx="0" cy="1328315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5127575"/>
                <a:ext cx="194541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3×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5127575"/>
                <a:ext cx="194541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14.2.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46680" y="1235955"/>
                <a:ext cx="1742839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680" y="1235955"/>
                <a:ext cx="1742839" cy="793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699792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7099642"/>
                  </p:ext>
                </p:extLst>
              </p:nvPr>
            </p:nvGraphicFramePr>
            <p:xfrm>
              <a:off x="4914932" y="2584012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27099642"/>
                  </p:ext>
                </p:extLst>
              </p:nvPr>
            </p:nvGraphicFramePr>
            <p:xfrm>
              <a:off x="4914932" y="2584012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176" r="-9916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17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1176" r="-9916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3571" r="-9916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20357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300000" r="-9916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860032" y="5131343"/>
                <a:ext cx="20162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𝟖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131343"/>
                <a:ext cx="201622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705264" y="2721425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43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0" grpId="0"/>
      <p:bldP spid="34" grpId="0"/>
      <p:bldP spid="35" grpId="0" animBg="1"/>
      <p:bldP spid="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992001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473974"/>
            <a:ext cx="592922" cy="246719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459107" y="2737787"/>
                <a:ext cx="42316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15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8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07" y="2737787"/>
                <a:ext cx="4231671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/>
              <p:cNvSpPr txBox="1"/>
              <p:nvPr/>
            </p:nvSpPr>
            <p:spPr>
              <a:xfrm>
                <a:off x="5364088" y="274509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 120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745092"/>
                <a:ext cx="80753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14.2.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23152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152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745328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8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691680" y="4197763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𝟖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4197763"/>
                <a:ext cx="5584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973177" y="3366246"/>
                <a:ext cx="1987543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104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120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120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177" y="3366246"/>
                <a:ext cx="1987543" cy="79367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602065" y="3359622"/>
                <a:ext cx="109476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120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065" y="3359622"/>
                <a:ext cx="1094767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774008" y="1253736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29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120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008" y="1253736"/>
                <a:ext cx="878743" cy="7861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2381490" y="4200035"/>
                <a:ext cx="59168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𝟏𝟓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490" y="4200035"/>
                <a:ext cx="591687" cy="369332"/>
              </a:xfrm>
              <a:prstGeom prst="rect">
                <a:avLst/>
              </a:prstGeom>
              <a:blipFill rotWithShape="1">
                <a:blip r:embed="rId11"/>
                <a:stretch>
                  <a:fillRect r="-12121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655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3" grpId="0"/>
      <p:bldP spid="37" grpId="0" animBg="1"/>
      <p:bldP spid="39" grpId="0"/>
      <p:bldP spid="40" grpId="0"/>
      <p:bldP spid="43" grpId="0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383671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257950"/>
            <a:ext cx="592922" cy="297125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3549544"/>
                  </p:ext>
                </p:extLst>
              </p:nvPr>
            </p:nvGraphicFramePr>
            <p:xfrm>
              <a:off x="1474454" y="2574784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3549544"/>
                  </p:ext>
                </p:extLst>
              </p:nvPr>
            </p:nvGraphicFramePr>
            <p:xfrm>
              <a:off x="1474454" y="2574784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2707304"/>
            <a:ext cx="0" cy="1328315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1990" y="4479503"/>
                <a:ext cx="194541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3×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990" y="4479503"/>
                <a:ext cx="194541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14.3.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46680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680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699792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73562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0" grpId="0"/>
      <p:bldP spid="34" grpId="0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510883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473974"/>
            <a:ext cx="592922" cy="246719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459107" y="2737787"/>
                <a:ext cx="42316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15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=2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07" y="2737787"/>
                <a:ext cx="4231671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64088" y="274509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745092"/>
                <a:ext cx="80753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07300" y="13680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14.3.  </a:t>
            </a:r>
            <a:endParaRPr lang="pt-PT" sz="1000" i="1" dirty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1123152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152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745328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536770" y="4197763"/>
                <a:ext cx="713384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𝟏𝟓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70" y="4197763"/>
                <a:ext cx="713384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768457" y="3366246"/>
                <a:ext cx="1987543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457" y="3366246"/>
                <a:ext cx="1987543" cy="79367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174784" y="3359622"/>
                <a:ext cx="109476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784" y="3359622"/>
                <a:ext cx="1094767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774008" y="1253736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008" y="1253736"/>
                <a:ext cx="878743" cy="7861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2381490" y="4200035"/>
                <a:ext cx="591687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𝟐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490" y="4200035"/>
                <a:ext cx="591687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725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3" grpId="0"/>
      <p:bldP spid="37" grpId="0" animBg="1"/>
      <p:bldP spid="39" grpId="0"/>
      <p:bldP spid="40" grpId="0"/>
      <p:bldP spid="43" grpId="0"/>
      <p:bldP spid="2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139952" y="980728"/>
            <a:ext cx="1008112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20688"/>
                <a:ext cx="8280920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a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fração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  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</a:t>
                </a:r>
                <a:r>
                  <a:rPr lang="pt-PT" sz="2400" dirty="0"/>
                  <a:t>Escreve uma </a:t>
                </a:r>
                <a:r>
                  <a:rPr lang="pt-PT" sz="2400" dirty="0" err="1"/>
                  <a:t>fração</a:t>
                </a:r>
                <a:r>
                  <a:rPr lang="pt-PT" sz="2400" dirty="0"/>
                  <a:t> irredutível equivalente à </a:t>
                </a:r>
                <a:r>
                  <a:rPr lang="pt-PT" sz="2400" dirty="0" err="1"/>
                  <a:t>fração</a:t>
                </a:r>
                <a:r>
                  <a:rPr lang="pt-PT" sz="2400" dirty="0"/>
                  <a:t> dada, usando o máximo divisor comum entre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325 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520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0688"/>
                <a:ext cx="8280920" cy="2123658"/>
              </a:xfrm>
              <a:prstGeom prst="rect">
                <a:avLst/>
              </a:prstGeom>
              <a:blipFill rotWithShape="1">
                <a:blip r:embed="rId3"/>
                <a:stretch>
                  <a:fillRect l="-1178" t="-2299" r="-1105" b="-57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139952" y="980728"/>
                <a:ext cx="936104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𝟑𝟐𝟓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𝟓𝟐𝟎</m:t>
                          </m:r>
                        </m:den>
                      </m:f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980728"/>
                <a:ext cx="936104" cy="7936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46596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769656"/>
              </p:ext>
            </p:extLst>
          </p:nvPr>
        </p:nvGraphicFramePr>
        <p:xfrm>
          <a:off x="579308" y="6040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15.: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521692"/>
            <a:ext cx="592922" cy="385963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4884599"/>
                  </p:ext>
                </p:extLst>
              </p:nvPr>
            </p:nvGraphicFramePr>
            <p:xfrm>
              <a:off x="1187624" y="2605196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𝟑𝟐𝟓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4884599"/>
                  </p:ext>
                </p:extLst>
              </p:nvPr>
            </p:nvGraphicFramePr>
            <p:xfrm>
              <a:off x="1187624" y="2605196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0000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0000" r="-806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004810" y="2737716"/>
            <a:ext cx="0" cy="1801726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2051720" y="5149856"/>
                <a:ext cx="2161441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𝟑𝟐𝟓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5149856"/>
                <a:ext cx="2161441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295482"/>
                  </p:ext>
                </p:extLst>
              </p:nvPr>
            </p:nvGraphicFramePr>
            <p:xfrm>
              <a:off x="4419528" y="2612732"/>
              <a:ext cx="1648956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4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𝟓𝟐𝟎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260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295482"/>
                  </p:ext>
                </p:extLst>
              </p:nvPr>
            </p:nvGraphicFramePr>
            <p:xfrm>
              <a:off x="4419528" y="2612732"/>
              <a:ext cx="1648956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/>
                    <a:gridCol w="824478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176" r="-100741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176" r="-741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01176" r="-100741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01176" r="-741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201176" r="-100741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201176" r="-741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304762" r="-100741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304762" r="-74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400000" r="-10074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400000" r="-741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500000" r="-1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5752574" y="5124953"/>
                <a:ext cx="288645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𝟓𝟐𝟎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5×13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574" y="5124953"/>
                <a:ext cx="288645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323120" y="2750145"/>
            <a:ext cx="0" cy="2795807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683568" y="1150798"/>
                <a:ext cx="1087348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𝟑𝟐𝟓</m:t>
                          </m:r>
                        </m:num>
                        <m:den>
                          <m:r>
                            <a:rPr lang="pt-PT" sz="2400" b="1" i="1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𝟓𝟐𝟎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150798"/>
                <a:ext cx="1087348" cy="79367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ângulo 29"/>
          <p:cNvSpPr/>
          <p:nvPr/>
        </p:nvSpPr>
        <p:spPr>
          <a:xfrm>
            <a:off x="1770916" y="1142728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899592" y="2004082"/>
                <a:ext cx="713384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𝟔𝟓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004082"/>
                <a:ext cx="71338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2235750" y="5816822"/>
                <a:ext cx="416671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325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520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×1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750" y="5816822"/>
                <a:ext cx="416671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6084168" y="582412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6</m:t>
                      </m:r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5824127"/>
                <a:ext cx="80753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763688" y="1150798"/>
                <a:ext cx="936104" cy="815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1150798"/>
                <a:ext cx="936104" cy="81567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08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2" grpId="0"/>
      <p:bldP spid="30" grpId="0" animBg="1"/>
      <p:bldP spid="31" grpId="0" animBg="1"/>
      <p:bldP spid="32" grpId="0"/>
      <p:bldP spid="37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20688"/>
                <a:ext cx="82809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16.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Determina o número de litros de leite que existem em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𝟏𝟎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caixas, sabendo que cada uma contém dez pacotes com dez litros de leite cada um.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20688"/>
                <a:ext cx="8280920" cy="1200329"/>
              </a:xfrm>
              <a:prstGeom prst="rect">
                <a:avLst/>
              </a:prstGeom>
              <a:blipFill rotWithShape="1">
                <a:blip r:embed="rId2"/>
                <a:stretch>
                  <a:fillRect l="-1178" t="-4061" r="-1105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611560" y="3903439"/>
                <a:ext cx="770485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Existem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1000 </m:t>
                    </m:r>
                  </m:oMath>
                </a14:m>
                <a:r>
                  <a:rPr lang="pt-PT" sz="2400" dirty="0"/>
                  <a:t> litros de leite.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903439"/>
                <a:ext cx="770485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187"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483768" y="2889424"/>
                <a:ext cx="252028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10×10×10=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2889424"/>
                <a:ext cx="252028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460551"/>
              </p:ext>
            </p:extLst>
          </p:nvPr>
        </p:nvGraphicFramePr>
        <p:xfrm>
          <a:off x="579308" y="213818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4572000" y="2881679"/>
                <a:ext cx="12601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881679"/>
                <a:ext cx="126014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5616116" y="2870303"/>
                <a:ext cx="169218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  <m:r>
                      <a:rPr lang="pt-PT" sz="2400" b="0" i="1" dirty="0" smtClean="0">
                        <a:latin typeface="Cambria Math"/>
                      </a:rPr>
                      <m:t>000</m:t>
                    </m:r>
                  </m:oMath>
                </a14:m>
                <a:r>
                  <a:rPr lang="pt-PT" sz="2400" dirty="0"/>
                  <a:t> litros</a:t>
                </a:r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116" y="2870303"/>
                <a:ext cx="1692188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719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069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9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563196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17. </a:t>
            </a:r>
            <a:r>
              <a:rPr lang="pt-PT" sz="2400" b="1" dirty="0">
                <a:solidFill>
                  <a:srgbClr val="002060"/>
                </a:solidFill>
              </a:rPr>
              <a:t>O conteúdo de um depósito de água pode ser dividido por garrafões de 25 litros ou por garrafões de 30 litros sem que sobre água. </a:t>
            </a:r>
          </a:p>
          <a:p>
            <a:pPr algn="just"/>
            <a:r>
              <a:rPr lang="pt-PT" sz="2400" b="1" dirty="0"/>
              <a:t>       </a:t>
            </a:r>
            <a:r>
              <a:rPr lang="pt-PT" sz="2400" dirty="0"/>
              <a:t>Determina a capacidade do depósito de água.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2346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721754" y="4911551"/>
                <a:ext cx="763284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O depósito de água tem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150</m:t>
                    </m:r>
                  </m:oMath>
                </a14:m>
                <a:r>
                  <a:rPr lang="pt-PT" sz="2400" dirty="0"/>
                  <a:t>  litros de capacidade.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54" y="4911551"/>
                <a:ext cx="7632848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197" t="-10667" b="-30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542330"/>
              </p:ext>
            </p:extLst>
          </p:nvPr>
        </p:nvGraphicFramePr>
        <p:xfrm>
          <a:off x="579308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17.: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601930" y="1393854"/>
            <a:ext cx="592922" cy="4123378"/>
            <a:chOff x="4442216" y="2160827"/>
            <a:chExt cx="592922" cy="4096987"/>
          </a:xfrm>
        </p:grpSpPr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0568522"/>
                  </p:ext>
                </p:extLst>
              </p:nvPr>
            </p:nvGraphicFramePr>
            <p:xfrm>
              <a:off x="898390" y="1710688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0568522"/>
                  </p:ext>
                </p:extLst>
              </p:nvPr>
            </p:nvGraphicFramePr>
            <p:xfrm>
              <a:off x="898390" y="1710688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238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238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4" name="Conexão recta 13"/>
          <p:cNvCxnSpPr/>
          <p:nvPr/>
        </p:nvCxnSpPr>
        <p:spPr>
          <a:xfrm>
            <a:off x="1715576" y="1843208"/>
            <a:ext cx="0" cy="1328315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330142" y="3097800"/>
                <a:ext cx="158417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142" y="3097800"/>
                <a:ext cx="158417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5735776"/>
                  </p:ext>
                </p:extLst>
              </p:nvPr>
            </p:nvGraphicFramePr>
            <p:xfrm>
              <a:off x="4774684" y="1719916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5735776"/>
                  </p:ext>
                </p:extLst>
              </p:nvPr>
            </p:nvGraphicFramePr>
            <p:xfrm>
              <a:off x="4774684" y="1719916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r="-10084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r="-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100000" r="-10084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100000" r="-84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200000" r="-10084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000" t="-200000" r="-847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t="-300000" r="-100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069732" y="3116580"/>
                <a:ext cx="23907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732" y="3116580"/>
                <a:ext cx="239070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exão recta 17"/>
          <p:cNvCxnSpPr/>
          <p:nvPr/>
        </p:nvCxnSpPr>
        <p:spPr>
          <a:xfrm>
            <a:off x="5565016" y="1857329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1979712" y="3896134"/>
                <a:ext cx="4401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25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30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=2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3896134"/>
                <a:ext cx="440159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6150611" y="3903439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50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611" y="3903439"/>
                <a:ext cx="80753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368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7" grpId="0" animBg="1"/>
      <p:bldP spid="20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18. </a:t>
            </a:r>
            <a:r>
              <a:rPr lang="pt-PT" sz="2400" b="1" dirty="0">
                <a:solidFill>
                  <a:srgbClr val="002060"/>
                </a:solidFill>
              </a:rPr>
              <a:t>O Pedro e um amigo querem construir uma torre com peças cúbicas de um jogo de construções. O </a:t>
            </a:r>
            <a:r>
              <a:rPr lang="pt-PT" sz="2400" b="1" dirty="0" err="1">
                <a:solidFill>
                  <a:srgbClr val="002060"/>
                </a:solidFill>
              </a:rPr>
              <a:t>objetivo</a:t>
            </a:r>
            <a:r>
              <a:rPr lang="pt-PT" sz="2400" b="1" dirty="0">
                <a:solidFill>
                  <a:srgbClr val="002060"/>
                </a:solidFill>
              </a:rPr>
              <a:t> é que a torre meça  54  cm de altura,  36  cm de largura e  27  cm de comprimento.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 </a:t>
            </a:r>
            <a:r>
              <a:rPr lang="pt-PT" sz="2400" dirty="0"/>
              <a:t>Qual poderá ser o maior valor possível para a aresta de cada peça cúbica? Qual é o número de cubos que a torre terá de largura, comprimento e altura?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643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225841"/>
              </p:ext>
            </p:extLst>
          </p:nvPr>
        </p:nvGraphicFramePr>
        <p:xfrm>
          <a:off x="579308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18.: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601930" y="1393854"/>
            <a:ext cx="592922" cy="4627434"/>
            <a:chOff x="4442216" y="2160827"/>
            <a:chExt cx="592922" cy="4096987"/>
          </a:xfrm>
        </p:grpSpPr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182752"/>
                  </p:ext>
                </p:extLst>
              </p:nvPr>
            </p:nvGraphicFramePr>
            <p:xfrm>
              <a:off x="898390" y="171068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𝟓𝟒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7182752"/>
                  </p:ext>
                </p:extLst>
              </p:nvPr>
            </p:nvGraphicFramePr>
            <p:xfrm>
              <a:off x="898390" y="1710688"/>
              <a:ext cx="1520598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03571" r="-100000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203571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3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4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4" name="Conexão recta 13"/>
          <p:cNvCxnSpPr/>
          <p:nvPr/>
        </p:nvCxnSpPr>
        <p:spPr>
          <a:xfrm>
            <a:off x="1715576" y="1843208"/>
            <a:ext cx="0" cy="2283758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898391" y="4509120"/>
                <a:ext cx="1850365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𝟓𝟒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91" y="4509120"/>
                <a:ext cx="185036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3095866"/>
                  </p:ext>
                </p:extLst>
              </p:nvPr>
            </p:nvGraphicFramePr>
            <p:xfrm>
              <a:off x="3844384" y="1719916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3095866"/>
                  </p:ext>
                </p:extLst>
              </p:nvPr>
            </p:nvGraphicFramePr>
            <p:xfrm>
              <a:off x="3844384" y="1719916"/>
              <a:ext cx="1440160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47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t="-100000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47" t="-100000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t="-202381" r="-10000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47" t="-202381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t="-298824" r="-100000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47" t="-298824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t="-398824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3481173" y="4502938"/>
                <a:ext cx="239070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𝟑𝟔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173" y="4502938"/>
                <a:ext cx="2390700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exão recta 17"/>
          <p:cNvCxnSpPr/>
          <p:nvPr/>
        </p:nvCxnSpPr>
        <p:spPr>
          <a:xfrm>
            <a:off x="4634716" y="1857329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2195736" y="5480310"/>
                <a:ext cx="367555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54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36,27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5480310"/>
                <a:ext cx="367555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508104" y="5487615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487615"/>
                <a:ext cx="807533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ela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867123"/>
                  </p:ext>
                </p:extLst>
              </p:nvPr>
            </p:nvGraphicFramePr>
            <p:xfrm>
              <a:off x="6876256" y="1719916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𝟐𝟕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ela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867123"/>
                  </p:ext>
                </p:extLst>
              </p:nvPr>
            </p:nvGraphicFramePr>
            <p:xfrm>
              <a:off x="6876256" y="1719916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9"/>
                          <a:stretch>
                            <a:fillRect l="-847" r="-10084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9"/>
                          <a:stretch>
                            <a:fillRect l="-100847" r="-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9"/>
                          <a:stretch>
                            <a:fillRect l="-847" t="-100000" r="-10084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9"/>
                          <a:stretch>
                            <a:fillRect l="-100847" t="-100000" r="-84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9"/>
                          <a:stretch>
                            <a:fillRect l="-847" t="-200000" r="-10084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9"/>
                          <a:stretch>
                            <a:fillRect l="-100847" t="-200000" r="-847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9"/>
                          <a:stretch>
                            <a:fillRect l="-847" t="-300000" r="-100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4" name="Conexão recta 23"/>
          <p:cNvCxnSpPr/>
          <p:nvPr/>
        </p:nvCxnSpPr>
        <p:spPr>
          <a:xfrm>
            <a:off x="7666588" y="1857329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6556242" y="4509120"/>
                <a:ext cx="212021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𝟐𝟕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242" y="4509120"/>
                <a:ext cx="2120214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256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/>
      <p:bldP spid="21" grpId="0"/>
      <p:bldP spid="2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654093"/>
              </p:ext>
            </p:extLst>
          </p:nvPr>
        </p:nvGraphicFramePr>
        <p:xfrm>
          <a:off x="579308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18.: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601930" y="1393854"/>
            <a:ext cx="592922" cy="3547314"/>
            <a:chOff x="4442216" y="2160827"/>
            <a:chExt cx="592922" cy="4096987"/>
          </a:xfrm>
        </p:grpSpPr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757998" y="1742946"/>
                <a:ext cx="166629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54</m:t>
                    </m:r>
                    <m:r>
                      <a:rPr lang="pt-PT" sz="2400" b="0" i="1" dirty="0" smtClean="0"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:</m:t>
                    </m:r>
                    <m:r>
                      <a:rPr lang="pt-PT" sz="2400" b="0" i="1" dirty="0" smtClean="0"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9=6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998" y="1742946"/>
                <a:ext cx="1666290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3594382" y="1743199"/>
                <a:ext cx="180094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36 : 9 = 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382" y="1743199"/>
                <a:ext cx="1800942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584052" y="1743199"/>
                <a:ext cx="186826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27 : 9 = 3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052" y="1743199"/>
                <a:ext cx="186826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683568" y="3068960"/>
                <a:ext cx="7920880" cy="15696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O maior valor possível para a aresta de cada peça cúbica é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9 </m:t>
                    </m:r>
                    <m:r>
                      <a:rPr lang="pt-PT" sz="2400" i="1" dirty="0" smtClean="0">
                        <a:latin typeface="Cambria Math"/>
                      </a:rPr>
                      <m:t>𝑐𝑚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r>
                  <a:rPr lang="pt-PT" sz="2400" dirty="0"/>
                  <a:t>O número de cubos que a torre terá de largura, comprimento e altura, é, </a:t>
                </a:r>
                <a:r>
                  <a:rPr lang="pt-PT" sz="2400" dirty="0" err="1"/>
                  <a:t>respetivamente</a:t>
                </a:r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068960"/>
                <a:ext cx="7920880" cy="1569660"/>
              </a:xfrm>
              <a:prstGeom prst="rect">
                <a:avLst/>
              </a:prstGeom>
              <a:blipFill rotWithShape="1">
                <a:blip r:embed="rId5"/>
                <a:stretch>
                  <a:fillRect l="-1155" t="-3101" r="-1232" b="-77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476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26" grpId="0" uiExpand="1" build="p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6522</TotalTime>
  <Words>2176</Words>
  <Application>Microsoft Office PowerPoint</Application>
  <PresentationFormat>On-screen Show (4:3)</PresentationFormat>
  <Paragraphs>686</Paragraphs>
  <Slides>44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370</cp:revision>
  <dcterms:created xsi:type="dcterms:W3CDTF">2016-09-17T09:49:10Z</dcterms:created>
  <dcterms:modified xsi:type="dcterms:W3CDTF">2017-06-16T09:18:47Z</dcterms:modified>
</cp:coreProperties>
</file>