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91" r:id="rId2"/>
    <p:sldId id="297" r:id="rId3"/>
    <p:sldId id="298" r:id="rId4"/>
    <p:sldId id="323" r:id="rId5"/>
    <p:sldId id="299" r:id="rId6"/>
    <p:sldId id="300" r:id="rId7"/>
    <p:sldId id="301" r:id="rId8"/>
    <p:sldId id="302" r:id="rId9"/>
    <p:sldId id="303" r:id="rId10"/>
    <p:sldId id="304" r:id="rId11"/>
    <p:sldId id="332" r:id="rId12"/>
    <p:sldId id="305" r:id="rId13"/>
    <p:sldId id="306" r:id="rId14"/>
    <p:sldId id="307" r:id="rId15"/>
    <p:sldId id="308" r:id="rId16"/>
    <p:sldId id="309" r:id="rId17"/>
    <p:sldId id="310" r:id="rId18"/>
    <p:sldId id="333" r:id="rId19"/>
    <p:sldId id="311" r:id="rId20"/>
    <p:sldId id="312" r:id="rId21"/>
    <p:sldId id="324" r:id="rId22"/>
    <p:sldId id="325" r:id="rId23"/>
    <p:sldId id="314" r:id="rId24"/>
    <p:sldId id="315" r:id="rId25"/>
    <p:sldId id="316" r:id="rId26"/>
    <p:sldId id="317" r:id="rId27"/>
    <p:sldId id="326" r:id="rId28"/>
    <p:sldId id="327" r:id="rId29"/>
    <p:sldId id="319" r:id="rId30"/>
    <p:sldId id="328" r:id="rId31"/>
    <p:sldId id="329" r:id="rId32"/>
    <p:sldId id="320" r:id="rId33"/>
    <p:sldId id="330" r:id="rId34"/>
    <p:sldId id="321" r:id="rId35"/>
    <p:sldId id="322" r:id="rId36"/>
    <p:sldId id="331" r:id="rId3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D1E4E5"/>
    <a:srgbClr val="006666"/>
    <a:srgbClr val="6CA7AB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16-06-2017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7549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0.png"/><Relationship Id="rId4" Type="http://schemas.openxmlformats.org/officeDocument/2006/relationships/image" Target="../media/image19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2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61.png"/><Relationship Id="rId3" Type="http://schemas.openxmlformats.org/officeDocument/2006/relationships/image" Target="../media/image85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1.png"/><Relationship Id="rId5" Type="http://schemas.openxmlformats.org/officeDocument/2006/relationships/image" Target="../media/image87.png"/><Relationship Id="rId15" Type="http://schemas.openxmlformats.org/officeDocument/2006/relationships/image" Target="../media/image92.png"/><Relationship Id="rId10" Type="http://schemas.openxmlformats.org/officeDocument/2006/relationships/image" Target="../media/image90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Relationship Id="rId14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8360" y="2060848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1520" y="306896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C00000"/>
                </a:solidFill>
              </a:rPr>
              <a:t>Resolução de exercícios e problemas (Vou preparar o teste – Números naturais)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95709"/>
                <a:ext cx="828092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Observa os números seguintes.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/>
                  <a:t>Indica: </a:t>
                </a:r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a) </a:t>
                </a:r>
                <a:r>
                  <a:rPr lang="pt-PT" sz="2400" dirty="0"/>
                  <a:t>um número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 mas não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</m:t>
                    </m:r>
                  </m:oMath>
                </a14:m>
                <a:r>
                  <a:rPr lang="pt-PT" sz="2400" dirty="0"/>
                  <a:t>; </a:t>
                </a:r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b) </a:t>
                </a:r>
                <a:r>
                  <a:rPr lang="pt-PT" sz="2400" dirty="0"/>
                  <a:t>um número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; </a:t>
                </a:r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c) </a:t>
                </a:r>
                <a:r>
                  <a:rPr lang="pt-PT" sz="2400" dirty="0"/>
                  <a:t>um número primo. </a:t>
                </a:r>
              </a:p>
              <a:p>
                <a:pPr algn="just"/>
                <a:r>
                  <a:rPr lang="pt-PT" sz="2400" dirty="0"/>
                  <a:t>    </a:t>
                </a:r>
              </a:p>
              <a:p>
                <a:pPr algn="just"/>
                <a:r>
                  <a:rPr lang="pt-PT" sz="2400" dirty="0"/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/>
                  <a:t>Qual é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(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𝟒𝟔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𝟐𝟏𝟐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(A) </a:t>
                </a:r>
                <a:r>
                  <a:rPr lang="pt-PT" sz="2400" dirty="0"/>
                  <a:t>2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dirty="0"/>
                  <a:t>212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:r>
                  <a:rPr lang="pt-PT" sz="2400" dirty="0"/>
                  <a:t>2438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(D) </a:t>
                </a:r>
                <a:r>
                  <a:rPr lang="pt-PT" sz="2400" dirty="0"/>
                  <a:t>4876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95709"/>
                <a:ext cx="8280920" cy="6001643"/>
              </a:xfrm>
              <a:prstGeom prst="rect">
                <a:avLst/>
              </a:prstGeom>
              <a:blipFill rotWithShape="1">
                <a:blip r:embed="rId2"/>
                <a:stretch>
                  <a:fillRect l="-1178" t="-8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etiquet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36" y="1047029"/>
            <a:ext cx="600473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319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48680"/>
                <a:ext cx="828092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Observa os números seguintes.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1.1.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pt-PT" sz="2400" dirty="0"/>
                  <a:t>Indica: </a:t>
                </a:r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a) </a:t>
                </a:r>
                <a:r>
                  <a:rPr lang="pt-PT" sz="2400" dirty="0"/>
                  <a:t>um número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 mas não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9</m:t>
                    </m:r>
                  </m:oMath>
                </a14:m>
                <a:r>
                  <a:rPr lang="pt-PT" sz="2400" dirty="0"/>
                  <a:t>;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8680"/>
                <a:ext cx="828092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600" b="-36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etiquet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36" y="1052736"/>
            <a:ext cx="600473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usana\Desktop\areal\Trabalho_parte1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852936"/>
            <a:ext cx="901315" cy="95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1284855" y="3705335"/>
                <a:ext cx="39245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b) </a:t>
                </a:r>
                <a:r>
                  <a:rPr lang="pt-PT" sz="2400" dirty="0"/>
                  <a:t>um número divisível por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4</m:t>
                    </m:r>
                  </m:oMath>
                </a14:m>
                <a:r>
                  <a:rPr lang="pt-PT" sz="2400" dirty="0"/>
                  <a:t>; </a:t>
                </a:r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855" y="3705335"/>
                <a:ext cx="392453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48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Users\Susana\Desktop\areal\Trabalho_parte1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250" y="3503431"/>
            <a:ext cx="1008112" cy="98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1307951" y="4359367"/>
            <a:ext cx="3287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c) </a:t>
            </a:r>
            <a:r>
              <a:rPr lang="pt-PT" sz="2400" dirty="0"/>
              <a:t>um número primo. </a:t>
            </a:r>
          </a:p>
        </p:txBody>
      </p:sp>
      <p:pic>
        <p:nvPicPr>
          <p:cNvPr id="2052" name="Picture 4" descr="C:\Users\Susana\Desktop\areal\Trabalho_parte1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794" y="4196424"/>
            <a:ext cx="936104" cy="91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6232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569580"/>
                <a:ext cx="8280920" cy="3939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Observa os números seguintes.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/>
                  <a:t>    </a:t>
                </a:r>
              </a:p>
              <a:p>
                <a:pPr algn="just"/>
                <a:r>
                  <a:rPr lang="pt-PT" sz="2400" dirty="0"/>
                  <a:t>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1.2. </a:t>
                </a:r>
                <a:r>
                  <a:rPr lang="pt-PT" sz="2400" dirty="0"/>
                  <a:t>Qual é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(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𝟒𝟔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𝟐𝟏𝟐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(A) </a:t>
                </a:r>
                <a:r>
                  <a:rPr lang="pt-PT" sz="2400" dirty="0"/>
                  <a:t>2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:r>
                  <a:rPr lang="pt-PT" sz="2400" dirty="0"/>
                  <a:t>212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:r>
                  <a:rPr lang="pt-PT" sz="2400" dirty="0"/>
                  <a:t>2438      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(D) </a:t>
                </a:r>
                <a:r>
                  <a:rPr lang="pt-PT" sz="2400" dirty="0"/>
                  <a:t>4876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69580"/>
                <a:ext cx="8280920" cy="3939540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2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etiqueta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636" y="1020900"/>
            <a:ext cx="600473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4916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870709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1.2.: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" name="Grupo 9"/>
          <p:cNvGrpSpPr/>
          <p:nvPr/>
        </p:nvGrpSpPr>
        <p:grpSpPr>
          <a:xfrm>
            <a:off x="539552" y="1412776"/>
            <a:ext cx="592922" cy="4752528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5563164"/>
                  </p:ext>
                </p:extLst>
              </p:nvPr>
            </p:nvGraphicFramePr>
            <p:xfrm>
              <a:off x="1108810" y="1733141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39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5563164"/>
                  </p:ext>
                </p:extLst>
              </p:nvPr>
            </p:nvGraphicFramePr>
            <p:xfrm>
              <a:off x="1108810" y="1733141"/>
              <a:ext cx="124780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23900"/>
                    <a:gridCol w="62390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71" r="-9902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961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71" t="-100000" r="-9902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961" t="-1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971" t="-200000" r="-990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5" name="Conexão recta 14"/>
          <p:cNvCxnSpPr/>
          <p:nvPr/>
        </p:nvCxnSpPr>
        <p:spPr>
          <a:xfrm>
            <a:off x="1745962" y="1877184"/>
            <a:ext cx="0" cy="129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707654" y="4009455"/>
                <a:ext cx="25130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𝟒𝟔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54" y="4009455"/>
                <a:ext cx="251305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ela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7958888"/>
                  </p:ext>
                </p:extLst>
              </p:nvPr>
            </p:nvGraphicFramePr>
            <p:xfrm>
              <a:off x="4149582" y="1739769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𝟐𝟏𝟐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106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ela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7958888"/>
                  </p:ext>
                </p:extLst>
              </p:nvPr>
            </p:nvGraphicFramePr>
            <p:xfrm>
              <a:off x="4149582" y="1739769"/>
              <a:ext cx="1440160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1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t="-1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2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847" t="-2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847"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940786" y="4020951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786" y="4020951"/>
                <a:ext cx="237626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exão recta 18"/>
          <p:cNvCxnSpPr/>
          <p:nvPr/>
        </p:nvCxnSpPr>
        <p:spPr>
          <a:xfrm>
            <a:off x="4939914" y="1877182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1115616" y="4767535"/>
                <a:ext cx="491134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46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212</m:t>
                          </m:r>
                        </m:e>
                      </m:d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23×53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4767535"/>
                <a:ext cx="491134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796136" y="4767535"/>
                <a:ext cx="93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4876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767535"/>
                <a:ext cx="93434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635646" y="5487615"/>
                <a:ext cx="595257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𝐷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46" y="5487615"/>
                <a:ext cx="595257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53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26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/>
      <p:bldP spid="21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Observa os números escritos no quadro. </a:t>
            </a:r>
          </a:p>
          <a:p>
            <a:pPr algn="just"/>
            <a:r>
              <a:rPr lang="pt-PT" sz="2400" dirty="0"/>
              <a:t>     Um dos números representados é: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27584" y="1425573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• ímpar e divisível por 3; </a:t>
            </a:r>
          </a:p>
          <a:p>
            <a:pPr algn="just"/>
            <a:r>
              <a:rPr lang="pt-PT" sz="2400" dirty="0"/>
              <a:t>• só tem quatro divisores; </a:t>
            </a:r>
          </a:p>
          <a:p>
            <a:pPr algn="just"/>
            <a:r>
              <a:rPr lang="pt-PT" sz="2400" dirty="0"/>
              <a:t>• a soma dos seus algarismos é um</a:t>
            </a:r>
          </a:p>
        </p:txBody>
      </p:sp>
      <p:pic>
        <p:nvPicPr>
          <p:cNvPr id="3074" name="Picture 2" descr="C:\Users\Susana\Desktop\areal\Trabalho_parte1\DB_NMSI6EP_P1_P001_033_20162390_3P-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149" y="785970"/>
            <a:ext cx="4262702" cy="259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827584" y="2505411"/>
            <a:ext cx="792088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número divisível por 2, 3, 4 e 6; </a:t>
            </a:r>
          </a:p>
          <a:p>
            <a:pPr algn="just"/>
            <a:r>
              <a:rPr lang="pt-PT" sz="2400" dirty="0"/>
              <a:t>• um dos seus divisores é um número primo maior do que 30.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Identifica o número que respeita as condições apresentadas.</a:t>
            </a:r>
          </a:p>
          <a:p>
            <a:endParaRPr lang="pt-PT" sz="2400" dirty="0"/>
          </a:p>
        </p:txBody>
      </p:sp>
      <p:sp>
        <p:nvSpPr>
          <p:cNvPr id="8" name="Rectângulo 7"/>
          <p:cNvSpPr/>
          <p:nvPr/>
        </p:nvSpPr>
        <p:spPr>
          <a:xfrm>
            <a:off x="5724128" y="1124744"/>
            <a:ext cx="648072" cy="72008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8826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2923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Identifica o menor número que deves adicionar a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𝟐𝟐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para que a soma seja: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3.1. </a:t>
                </a:r>
                <a:r>
                  <a:rPr lang="pt-PT" sz="2400" dirty="0"/>
                  <a:t>um número primo.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3.2. </a:t>
                </a:r>
                <a:r>
                  <a:rPr lang="pt-PT" sz="2400" dirty="0"/>
                  <a:t>um número divisível por 3 e por 9.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3.3. </a:t>
                </a:r>
                <a:r>
                  <a:rPr lang="pt-PT" sz="2400" dirty="0"/>
                  <a:t>um número divisível por 4.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3.4. </a:t>
                </a:r>
                <a:r>
                  <a:rPr lang="pt-PT" sz="2400" dirty="0"/>
                  <a:t>um número divisível por 10.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292387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1667" r="-1105" b="-37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0278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Identifica o menor número que deves adicionar a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𝟐𝟐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para que a soma seja: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3.1. </a:t>
                </a:r>
                <a:r>
                  <a:rPr lang="pt-PT" sz="2400" dirty="0"/>
                  <a:t>um número primo.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3604" r="-1105" b="-9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arredondado 9"/>
              <p:cNvSpPr/>
              <p:nvPr/>
            </p:nvSpPr>
            <p:spPr>
              <a:xfrm>
                <a:off x="3833503" y="1452885"/>
                <a:ext cx="666489" cy="499730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arredondad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503" y="1452885"/>
                <a:ext cx="666489" cy="49973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chemeClr val="accent5">
                    <a:lumMod val="50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arredondado 10"/>
              <p:cNvSpPr/>
              <p:nvPr/>
            </p:nvSpPr>
            <p:spPr>
              <a:xfrm>
                <a:off x="5787926" y="1952615"/>
                <a:ext cx="666000" cy="49973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arredondad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926" y="1952615"/>
                <a:ext cx="666000" cy="49973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arredondado 11"/>
              <p:cNvSpPr/>
              <p:nvPr/>
            </p:nvSpPr>
            <p:spPr>
              <a:xfrm>
                <a:off x="4860809" y="2477762"/>
                <a:ext cx="666000" cy="49973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arredondad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809" y="2477762"/>
                <a:ext cx="666000" cy="499730"/>
              </a:xfrm>
              <a:prstGeom prst="round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arredondado 12"/>
              <p:cNvSpPr/>
              <p:nvPr/>
            </p:nvSpPr>
            <p:spPr>
              <a:xfrm>
                <a:off x="4974660" y="3086673"/>
                <a:ext cx="666000" cy="49973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Rectângulo arredondad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60" y="3086673"/>
                <a:ext cx="666000" cy="499730"/>
              </a:xfrm>
              <a:prstGeom prst="round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808259" y="1983396"/>
            <a:ext cx="4947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um número divisível por 3 e por 9.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815703" y="249043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3.3. </a:t>
            </a:r>
            <a:r>
              <a:rPr lang="pt-PT" sz="2400" dirty="0"/>
              <a:t>um número divisível por 4. </a:t>
            </a:r>
          </a:p>
        </p:txBody>
      </p:sp>
      <p:sp>
        <p:nvSpPr>
          <p:cNvPr id="6" name="Rectângulo 5"/>
          <p:cNvSpPr/>
          <p:nvPr/>
        </p:nvSpPr>
        <p:spPr>
          <a:xfrm>
            <a:off x="807979" y="3033697"/>
            <a:ext cx="42018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3.4. </a:t>
            </a:r>
            <a:r>
              <a:rPr lang="pt-PT" sz="2400" dirty="0"/>
              <a:t>um número divisível por 10.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7411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os números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4.1. </a:t>
            </a:r>
            <a:r>
              <a:rPr lang="pt-PT" sz="2400" dirty="0"/>
              <a:t>Identifica os números que são primos. </a:t>
            </a: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4.2. </a:t>
            </a:r>
            <a:r>
              <a:rPr lang="pt-PT" sz="2400" dirty="0"/>
              <a:t>Escreve os números que não são primos na forma de um produto de dois </a:t>
            </a:r>
            <a:r>
              <a:rPr lang="pt-PT" sz="2400" dirty="0" err="1"/>
              <a:t>fatores</a:t>
            </a:r>
            <a:r>
              <a:rPr lang="pt-PT" sz="2400" dirty="0"/>
              <a:t> diferentes da unidade. </a:t>
            </a:r>
          </a:p>
        </p:txBody>
      </p:sp>
      <p:pic>
        <p:nvPicPr>
          <p:cNvPr id="4098" name="Picture 2" descr="C:\Users\Susana\Desktop\areal\Trabalho_parte1\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48" y="1132954"/>
            <a:ext cx="6408712" cy="17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9737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os números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4.1. </a:t>
            </a:r>
            <a:r>
              <a:rPr lang="pt-PT" sz="2400" dirty="0"/>
              <a:t>Identifica os números que são primos. </a:t>
            </a:r>
          </a:p>
        </p:txBody>
      </p:sp>
      <p:pic>
        <p:nvPicPr>
          <p:cNvPr id="4098" name="Picture 2" descr="C:\Users\Susana\Desktop\areal\Trabalho_parte1\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48" y="1132954"/>
            <a:ext cx="6408712" cy="17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Susana\Desktop\areal\Trabalho_parte1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29" y="4544488"/>
            <a:ext cx="1080120" cy="104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usana\Desktop\areal\Trabalho_parte1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469" y="4550656"/>
            <a:ext cx="1080120" cy="98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usana\Desktop\areal\Trabalho_parte1\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539547"/>
            <a:ext cx="1080120" cy="101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804332"/>
              </p:ext>
            </p:extLst>
          </p:nvPr>
        </p:nvGraphicFramePr>
        <p:xfrm>
          <a:off x="927192" y="354786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5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Considera os números seguintes.</a:t>
            </a:r>
          </a:p>
        </p:txBody>
      </p:sp>
      <p:pic>
        <p:nvPicPr>
          <p:cNvPr id="4098" name="Picture 2" descr="C:\Users\Susana\Desktop\areal\Trabalho_parte1\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48" y="1132954"/>
            <a:ext cx="6408712" cy="17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809626" y="2814027"/>
            <a:ext cx="7938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4.2. </a:t>
            </a:r>
            <a:r>
              <a:rPr lang="pt-PT" sz="2400" dirty="0"/>
              <a:t>Escreve os números que não são primos na forma de um produto de dois </a:t>
            </a:r>
            <a:r>
              <a:rPr lang="pt-PT" sz="2400" dirty="0" err="1"/>
              <a:t>fatores</a:t>
            </a:r>
            <a:r>
              <a:rPr lang="pt-PT" sz="2400" dirty="0"/>
              <a:t> diferentes da unidade. </a:t>
            </a:r>
          </a:p>
        </p:txBody>
      </p:sp>
      <p:pic>
        <p:nvPicPr>
          <p:cNvPr id="5125" name="Picture 5" descr="C:\Users\Susana\Desktop\areal\Trabalho_parte1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32" y="4867672"/>
            <a:ext cx="1080120" cy="98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2183640" y="5151722"/>
                <a:ext cx="1212986" cy="461665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640" y="5151722"/>
                <a:ext cx="121298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6" name="Picture 6" descr="C:\Users\Susana\Desktop\areal\Trabalho_parte1\estrel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14" y="4811870"/>
            <a:ext cx="1082290" cy="104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655158" y="5155260"/>
                <a:ext cx="1212986" cy="461665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158" y="5155260"/>
                <a:ext cx="121298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7" name="Picture 7" descr="C:\Users\Susana\Desktop\areal\Trabalho_parte1\5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725144"/>
            <a:ext cx="1037769" cy="121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7103430" y="5148165"/>
                <a:ext cx="1212986" cy="46166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=5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430" y="5148165"/>
                <a:ext cx="121298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656210"/>
              </p:ext>
            </p:extLst>
          </p:nvPr>
        </p:nvGraphicFramePr>
        <p:xfrm>
          <a:off x="927192" y="3979912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8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2980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Qual das opções seguintes corresponde à leitura da potência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pt-PT" sz="2400" b="1" dirty="0">
                            <a:solidFill>
                              <a:srgbClr val="002060"/>
                            </a:solidFill>
                          </a:rPr>
                          <m:t>9</m:t>
                        </m:r>
                      </m:e>
                      <m:sup>
                        <m:r>
                          <m:rPr>
                            <m:nor/>
                          </m:rPr>
                          <a:rPr lang="pt-PT" sz="2400" b="1" dirty="0">
                            <a:solidFill>
                              <a:srgbClr val="002060"/>
                            </a:solidFill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?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(A) </a:t>
                </a:r>
                <a:r>
                  <a:rPr lang="pt-PT" sz="2400" dirty="0"/>
                  <a:t>Nove ao cubo.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(B) </a:t>
                </a:r>
                <a:r>
                  <a:rPr lang="pt-PT" sz="2400" dirty="0"/>
                  <a:t>Nove ao quadrado.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(C) </a:t>
                </a:r>
                <a:r>
                  <a:rPr lang="pt-PT" sz="2400" dirty="0"/>
                  <a:t>Quatro elevado a nove.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(D) </a:t>
                </a:r>
                <a:r>
                  <a:rPr lang="pt-PT" sz="2400" dirty="0"/>
                  <a:t>Nove elevado a quatro.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2980368"/>
              </a:xfrm>
              <a:prstGeom prst="rect">
                <a:avLst/>
              </a:prstGeom>
              <a:blipFill rotWithShape="0">
                <a:blip r:embed="rId2"/>
                <a:stretch>
                  <a:fillRect l="-1178" t="-1636" r="-1105" b="-40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870116" y="3096048"/>
            <a:ext cx="432048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047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 </a:t>
            </a:r>
            <a:r>
              <a:rPr lang="pt-PT" sz="2400" b="1" dirty="0">
                <a:solidFill>
                  <a:srgbClr val="002060"/>
                </a:solidFill>
              </a:rPr>
              <a:t>Faz corresponder cada um dos produtos à sua representação na forma de potência.</a:t>
            </a:r>
          </a:p>
        </p:txBody>
      </p:sp>
      <p:pic>
        <p:nvPicPr>
          <p:cNvPr id="6146" name="Picture 2" descr="C:\Users\Susana\Desktop\areal\Trabalho_parte1\cor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82" y="1556792"/>
            <a:ext cx="8756709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xão recta 5"/>
          <p:cNvCxnSpPr/>
          <p:nvPr/>
        </p:nvCxnSpPr>
        <p:spPr>
          <a:xfrm>
            <a:off x="4522937" y="1916832"/>
            <a:ext cx="3001391" cy="216024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/>
          <p:cNvCxnSpPr/>
          <p:nvPr/>
        </p:nvCxnSpPr>
        <p:spPr>
          <a:xfrm>
            <a:off x="4522937" y="2348880"/>
            <a:ext cx="3001391" cy="216024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>
            <a:off x="4565468" y="2802194"/>
            <a:ext cx="3001392" cy="86409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 flipV="1">
            <a:off x="4554836" y="2802194"/>
            <a:ext cx="3012024" cy="41756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 flipV="1">
            <a:off x="4568327" y="2348880"/>
            <a:ext cx="3001392" cy="12574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 flipV="1">
            <a:off x="4560152" y="3234242"/>
            <a:ext cx="3009567" cy="83416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4576105" y="4500910"/>
            <a:ext cx="2990755" cy="43204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64147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1512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7.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Calcula o valor de cada potência.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7.2.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      7.3.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      7.5.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                  7.6.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1512273"/>
              </a:xfrm>
              <a:prstGeom prst="rect">
                <a:avLst/>
              </a:prstGeom>
              <a:blipFill rotWithShape="1">
                <a:blip r:embed="rId2"/>
                <a:stretch>
                  <a:fillRect l="-1178" t="-3226" b="-84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53292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98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7.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Calcula o valor de cada potência.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7.1.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989053"/>
              </a:xfrm>
              <a:prstGeom prst="rect">
                <a:avLst/>
              </a:prstGeom>
              <a:blipFill rotWithShape="1">
                <a:blip r:embed="rId2"/>
                <a:stretch>
                  <a:fillRect l="-1178" t="-4938" b="-135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1979712" y="1110368"/>
                <a:ext cx="6480720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10</m:t>
                      </m:r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10×10×10×10=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1110368"/>
                <a:ext cx="6480720" cy="4945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825161" y="1827799"/>
                <a:ext cx="1029384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61" y="1827799"/>
                <a:ext cx="1029384" cy="465833"/>
              </a:xfrm>
              <a:prstGeom prst="rect">
                <a:avLst/>
              </a:prstGeom>
              <a:blipFill rotWithShape="1">
                <a:blip r:embed="rId4"/>
                <a:stretch>
                  <a:fillRect l="-8876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983250" y="1815684"/>
                <a:ext cx="6477182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×2×2×2×2=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3250" y="1815684"/>
                <a:ext cx="6477182" cy="4945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818066" y="2479950"/>
                <a:ext cx="10227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066" y="2479950"/>
                <a:ext cx="102278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892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976155" y="2467835"/>
                <a:ext cx="1872208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155" y="2467835"/>
                <a:ext cx="1872208" cy="49452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810971" y="3089569"/>
                <a:ext cx="10227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1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971" y="3089569"/>
                <a:ext cx="102278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892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1969060" y="3077454"/>
                <a:ext cx="6491372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=1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×1×1×1×1×1=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060" y="3077454"/>
                <a:ext cx="6491372" cy="49452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814509" y="3709821"/>
                <a:ext cx="10293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09" y="3709821"/>
                <a:ext cx="1029384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9524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1972598" y="3697706"/>
                <a:ext cx="6487834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=3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×3×3=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598" y="3697706"/>
                <a:ext cx="6487834" cy="49452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807414" y="4308807"/>
                <a:ext cx="10293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7.6.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414" y="4308807"/>
                <a:ext cx="1029384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887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1965502" y="4296692"/>
                <a:ext cx="6494929" cy="49452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=5</m:t>
                      </m:r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×5×5×5=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502" y="4296692"/>
                <a:ext cx="6494929" cy="49452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5679840" y="1137996"/>
                <a:ext cx="1340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100</m:t>
                      </m:r>
                      <m:r>
                        <a:rPr lang="pt-PT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400" i="1">
                          <a:latin typeface="Cambria Math"/>
                        </a:rPr>
                        <m:t>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840" y="1137996"/>
                <a:ext cx="1340432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4914672" y="1835294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672" y="1835294"/>
                <a:ext cx="593432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5516638" y="3111351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638" y="3111351"/>
                <a:ext cx="423514" cy="46166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3834552" y="3710958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552" y="3710958"/>
                <a:ext cx="593432" cy="461665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ângulo 21"/>
              <p:cNvSpPr/>
              <p:nvPr/>
            </p:nvSpPr>
            <p:spPr>
              <a:xfrm>
                <a:off x="4384713" y="4316487"/>
                <a:ext cx="7633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Rec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13" y="4316487"/>
                <a:ext cx="763351" cy="46166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230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Utilizando a representação na forma de potência, resolve cada um dos problemas seguintes.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8.1. </a:t>
            </a:r>
            <a:r>
              <a:rPr lang="pt-PT" sz="2400" dirty="0"/>
              <a:t>O edifício onde reside a Diana tem 8 andares. Em cada andar há oito apartamentos. Em cada apartamento residem oito pessoas. Qual é o número de pessoas que residem no edifício?    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8.2. </a:t>
            </a:r>
            <a:r>
              <a:rPr lang="pt-PT" sz="2400" dirty="0"/>
              <a:t>Nos arrumos do apartamento da Diana há 5 prateleiras. Em cada prateleira há 5 caixotes e em cada caixote há 5 sacos com livros. Sabendo que em cada um dos sacos há 5 livros, qual é o número de livros que a Diana tem nos arrumos?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8.3. </a:t>
            </a:r>
            <a:r>
              <a:rPr lang="pt-PT" sz="2400" dirty="0"/>
              <a:t>No jardim da Diana há 13 filas de malmequeres. Cada uma das filas tem 13 malmequeres. Sabendo que cada malmequer tem 13 pétalas, quantas pétalas de malmequeres há no jardim? 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936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Utilizando a representação na forma de potência, resolve cada um dos problemas seguintes.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8.1. </a:t>
            </a:r>
            <a:r>
              <a:rPr lang="pt-PT" sz="2400" dirty="0"/>
              <a:t>O edifício onde reside a Diana tem 8 andares. Em cada andar há oito apartamentos. Em cada apartamento residem oito pessoas. Qual é o número de pessoas que residem no edifício?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547664" y="2895327"/>
                <a:ext cx="705678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No edifício, residem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pessoas.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895327"/>
                <a:ext cx="705678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38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6114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Utilizando a representação na forma de potência, resolve cada um dos problemas seguintes.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819374" y="1412776"/>
            <a:ext cx="79290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8.2. </a:t>
            </a:r>
            <a:r>
              <a:rPr lang="pt-PT" sz="2400" dirty="0"/>
              <a:t>Nos arrumos do apartamento da Diana há 5 prateleiras. Em cada prateleira há 5 caixotes e em cada caixote há 5 sacos com livros. Sabendo que em cada um dos sacos há 5 livros, qual é o número de livros que a Diana tem nos arrumos?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1475656" y="3183359"/>
                <a:ext cx="705678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A Diana tem, nos arrumos,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PT" sz="2400" dirty="0"/>
                  <a:t> livros.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3183359"/>
                <a:ext cx="705678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29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4247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8. </a:t>
            </a:r>
            <a:r>
              <a:rPr lang="pt-PT" sz="2400" b="1" dirty="0">
                <a:solidFill>
                  <a:srgbClr val="002060"/>
                </a:solidFill>
              </a:rPr>
              <a:t>Utilizando a representação na forma de potência, resolve cada um dos problemas seguintes.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8.3. </a:t>
            </a:r>
            <a:r>
              <a:rPr lang="pt-PT" sz="2400" dirty="0"/>
              <a:t>No jardim da Diana há 13 filas de malmequeres. Cada uma das filas tem 13 malmequeres. Sabendo que cada malmequer tem 13 pétalas, quantas pétalas de malmequeres há no jardim?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547664" y="2780928"/>
                <a:ext cx="705678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No jardim há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pétalas de malmequeres.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780928"/>
                <a:ext cx="7056784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383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9772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9. </a:t>
            </a:r>
            <a:r>
              <a:rPr lang="pt-PT" sz="2400" b="1" dirty="0">
                <a:solidFill>
                  <a:srgbClr val="002060"/>
                </a:solidFill>
              </a:rPr>
              <a:t>Decompõe os números seguintes num produto de </a:t>
            </a:r>
            <a:r>
              <a:rPr lang="pt-PT" sz="2400" b="1" dirty="0" err="1">
                <a:solidFill>
                  <a:srgbClr val="002060"/>
                </a:solidFill>
              </a:rPr>
              <a:t>fatores</a:t>
            </a:r>
            <a:r>
              <a:rPr lang="pt-PT" sz="2400" b="1" dirty="0">
                <a:solidFill>
                  <a:srgbClr val="002060"/>
                </a:solidFill>
              </a:rPr>
              <a:t> primos. </a:t>
            </a:r>
          </a:p>
          <a:p>
            <a:pPr algn="just"/>
            <a:endParaRPr lang="pt-PT" sz="1000" dirty="0"/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9.1.</a:t>
            </a:r>
            <a:r>
              <a:rPr lang="pt-PT" sz="2400" dirty="0"/>
              <a:t> 108                                   </a:t>
            </a:r>
            <a:r>
              <a:rPr lang="pt-PT" sz="2400" dirty="0">
                <a:solidFill>
                  <a:srgbClr val="C00000"/>
                </a:solidFill>
              </a:rPr>
              <a:t>9.2.</a:t>
            </a:r>
            <a:r>
              <a:rPr lang="pt-PT" sz="2400" dirty="0"/>
              <a:t> 360 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51787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023996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" name="Grupo 9"/>
          <p:cNvGrpSpPr/>
          <p:nvPr/>
        </p:nvGrpSpPr>
        <p:grpSpPr>
          <a:xfrm>
            <a:off x="1242774" y="2237224"/>
            <a:ext cx="592922" cy="3712056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3016701"/>
                  </p:ext>
                </p:extLst>
              </p:nvPr>
            </p:nvGraphicFramePr>
            <p:xfrm>
              <a:off x="1674822" y="2485554"/>
              <a:ext cx="138501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9250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𝟏𝟎𝟖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54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3016701"/>
                  </p:ext>
                </p:extLst>
              </p:nvPr>
            </p:nvGraphicFramePr>
            <p:xfrm>
              <a:off x="1674822" y="2485554"/>
              <a:ext cx="1385010" cy="310368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92505"/>
                    <a:gridCol w="692505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1176" r="-99123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770" t="-1176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101176" r="-99123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770" t="-10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201176" r="-99123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770" t="-20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304762" r="-99123" b="-2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770" t="-304762" b="-2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400000" r="-9912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1770" t="-4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7" t="-500000" r="-991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5" name="Conexão recta 14"/>
          <p:cNvCxnSpPr/>
          <p:nvPr/>
        </p:nvCxnSpPr>
        <p:spPr>
          <a:xfrm>
            <a:off x="2449184" y="2629597"/>
            <a:ext cx="0" cy="288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06910" y="1380524"/>
                <a:ext cx="16102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9.1.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108</m:t>
                    </m:r>
                    <m:r>
                      <a:rPr lang="pt-PT" sz="2400" b="0" i="1" dirty="0" smtClean="0">
                        <a:latin typeface="Cambria Math"/>
                      </a:rPr>
                      <m:t>=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10" y="1380524"/>
                <a:ext cx="161024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06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2131094" y="1348164"/>
            <a:ext cx="1504802" cy="536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131094" y="1392330"/>
                <a:ext cx="15048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094" y="1392330"/>
                <a:ext cx="1504802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188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474257"/>
              </p:ext>
            </p:extLst>
          </p:nvPr>
        </p:nvGraphicFramePr>
        <p:xfrm>
          <a:off x="567152" y="764704"/>
          <a:ext cx="77492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0" name="Grupo 9"/>
          <p:cNvGrpSpPr/>
          <p:nvPr/>
        </p:nvGrpSpPr>
        <p:grpSpPr>
          <a:xfrm>
            <a:off x="1242774" y="2237224"/>
            <a:ext cx="592922" cy="4000088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1742401"/>
                  </p:ext>
                </p:extLst>
              </p:nvPr>
            </p:nvGraphicFramePr>
            <p:xfrm>
              <a:off x="1539234" y="2485554"/>
              <a:ext cx="1520598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𝟑𝟔𝟎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180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90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1742401"/>
                  </p:ext>
                </p:extLst>
              </p:nvPr>
            </p:nvGraphicFramePr>
            <p:xfrm>
              <a:off x="1539234" y="2485554"/>
              <a:ext cx="1520598" cy="362096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176" r="-100000" b="-5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176" b="-5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1176" r="-100000" b="-4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101176" b="-4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201176" r="-100000" b="-3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201176" b="-3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304762" r="-100000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304762" b="-3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400000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400000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00000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t="-5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6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15" name="Conexão recta 14"/>
          <p:cNvCxnSpPr/>
          <p:nvPr/>
        </p:nvCxnSpPr>
        <p:spPr>
          <a:xfrm>
            <a:off x="2382924" y="2629597"/>
            <a:ext cx="0" cy="3384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06910" y="1380524"/>
                <a:ext cx="16102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9.2.</a:t>
                </a:r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latin typeface="Cambria Math"/>
                      </a:rPr>
                      <m:t>360=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10" y="1380524"/>
                <a:ext cx="161024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06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2131094" y="1348164"/>
            <a:ext cx="2008858" cy="536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131094" y="1392330"/>
                <a:ext cx="20088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094" y="1392330"/>
                <a:ext cx="200885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39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10.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Transcreve a opção com a decomposição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 de um número divisível por 10 e por 13. </a:t>
                </a: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(A)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5×13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2×5×13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(C)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2×5×7     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2×7×13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178" t="-3604" r="-1105" b="-945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2545143" y="1516745"/>
            <a:ext cx="432048" cy="432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3738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081098" y="1434042"/>
            <a:ext cx="3024336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3423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a decomposição de um número  A 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 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pt-PT" sz="2400" b="1" i="0" dirty="0" smtClean="0">
                              <a:solidFill>
                                <a:srgbClr val="002060"/>
                              </a:solidFill>
                            </a:rPr>
                            <m:t>2</m:t>
                          </m:r>
                        </m:sup>
                      </m:sSup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pt-PT" sz="2400" b="1" i="0" dirty="0" smtClean="0">
                              <a:solidFill>
                                <a:srgbClr val="002060"/>
                              </a:solidFill>
                            </a:rPr>
                            <m:t>5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pt-PT" sz="2400" b="1" i="0" dirty="0" smtClean="0">
                              <a:solidFill>
                                <a:srgbClr val="002060"/>
                              </a:solidFill>
                            </a:rPr>
                            <m:t>2</m:t>
                          </m:r>
                        </m:sup>
                      </m:sSup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𝟕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 11.1. </a:t>
                </a:r>
                <a:r>
                  <a:rPr lang="pt-PT" sz="2400" dirty="0">
                    <a:solidFill>
                      <a:schemeClr val="tx1"/>
                    </a:solidFill>
                  </a:rPr>
                  <a:t>Indica dois dos divisores do número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 11.2. </a:t>
                </a:r>
                <a:r>
                  <a:rPr lang="pt-PT" sz="2400" dirty="0"/>
                  <a:t>Sem calculares o valor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, mostra que o número é divisível por 21.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 11.3. </a:t>
                </a:r>
                <a:r>
                  <a:rPr lang="pt-PT" sz="2400" dirty="0"/>
                  <a:t>Indica o quociente do número por 25, sem calculares o valor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3423053"/>
              </a:xfrm>
              <a:prstGeom prst="rect">
                <a:avLst/>
              </a:prstGeom>
              <a:blipFill rotWithShape="0">
                <a:blip r:embed="rId2"/>
                <a:stretch>
                  <a:fillRect l="-1178" t="-1423" r="-1105" b="-30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784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081098" y="1434042"/>
            <a:ext cx="3024336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467544" y="615842"/>
                <a:ext cx="8280920" cy="1944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Considera a decomposição de um número  A 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primos. </a:t>
                </a:r>
              </a:p>
              <a:p>
                <a:pPr algn="just"/>
                <a:endParaRPr lang="pt-PT" sz="1000" b="1" dirty="0">
                  <a:solidFill>
                    <a:srgbClr val="00206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 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pt-PT" sz="2400" b="1" dirty="0">
                              <a:solidFill>
                                <a:srgbClr val="002060"/>
                              </a:solidFill>
                            </a:rPr>
                            <m:t>2</m:t>
                          </m:r>
                        </m:sup>
                      </m:sSup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pt-PT" sz="2400" b="1" dirty="0">
                              <a:solidFill>
                                <a:srgbClr val="002060"/>
                              </a:solidFill>
                            </a:rPr>
                            <m:t>5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pt-PT" sz="2400" b="1" dirty="0">
                              <a:solidFill>
                                <a:srgbClr val="002060"/>
                              </a:solidFill>
                            </a:rPr>
                            <m:t>2</m:t>
                          </m:r>
                        </m:sup>
                      </m:sSup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𝟕</m:t>
                      </m:r>
                      <m:r>
                        <a:rPr lang="pt-PT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1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        11.1. </a:t>
                </a:r>
                <a:r>
                  <a:rPr lang="pt-PT" sz="2400" dirty="0">
                    <a:solidFill>
                      <a:schemeClr val="tx1"/>
                    </a:solidFill>
                  </a:rPr>
                  <a:t>Indica dois dos divisores do número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r>
                      <a:rPr lang="pt-PT" sz="24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5842"/>
                <a:ext cx="8280920" cy="1944828"/>
              </a:xfrm>
              <a:prstGeom prst="rect">
                <a:avLst/>
              </a:prstGeom>
              <a:blipFill rotWithShape="0">
                <a:blip r:embed="rId2"/>
                <a:stretch>
                  <a:fillRect l="-1178" t="-2508" r="-1105" b="-62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835696" y="2493279"/>
                <a:ext cx="67687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75</m:t>
                    </m:r>
                  </m:oMath>
                </a14:m>
                <a:r>
                  <a:rPr lang="pt-PT" sz="2400" dirty="0"/>
                  <a:t> (</a:t>
                </a:r>
                <a:r>
                  <a:rPr lang="pt-PT" sz="2400" dirty="0" err="1"/>
                  <a:t>p.e</a:t>
                </a:r>
                <a:r>
                  <a:rPr lang="pt-PT" sz="2400" dirty="0"/>
                  <a:t>.). 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2493279"/>
                <a:ext cx="676875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027188" y="3053269"/>
                <a:ext cx="772127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11.2. </a:t>
                </a:r>
                <a:r>
                  <a:rPr lang="pt-PT" sz="2400" dirty="0"/>
                  <a:t>Sem calculares o valor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, mostra que o número 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21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188" y="3053269"/>
                <a:ext cx="772127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264" t="-5882" r="-1185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835696" y="3884266"/>
                <a:ext cx="676875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número 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21</m:t>
                    </m:r>
                  </m:oMath>
                </a14:m>
                <a:r>
                  <a:rPr lang="pt-PT" sz="2400" dirty="0"/>
                  <a:t>, pois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21=3×7</m:t>
                    </m:r>
                    <m:r>
                      <a:rPr lang="pt-PT" sz="2400" b="0" i="1" dirty="0" smtClean="0">
                        <a:latin typeface="Cambria Math"/>
                      </a:rPr>
                      <m:t>.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884266"/>
                <a:ext cx="676875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351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027188" y="4476398"/>
                <a:ext cx="772127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11.3. </a:t>
                </a:r>
                <a:r>
                  <a:rPr lang="pt-PT" sz="2400" dirty="0"/>
                  <a:t>Indica o quociente do número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25</m:t>
                    </m:r>
                  </m:oMath>
                </a14:m>
                <a:r>
                  <a:rPr lang="pt-PT" sz="2400" dirty="0"/>
                  <a:t>, sem calculares o valor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188" y="4476398"/>
                <a:ext cx="772127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264" t="-5839" r="-1185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849867" y="5415607"/>
                <a:ext cx="6768752" cy="5157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84</m:t>
                    </m:r>
                  </m:oMath>
                </a14:m>
                <a:r>
                  <a:rPr lang="pt-PT" sz="2400" dirty="0"/>
                  <a:t>, pois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m:rPr>
                            <m:nor/>
                          </m:rPr>
                          <a:rPr lang="pt-PT" sz="2400" dirty="0">
                            <a:solidFill>
                              <a:schemeClr val="tx1"/>
                            </a:solidFill>
                          </a:rPr>
                          <m:t>2</m:t>
                        </m:r>
                      </m:sup>
                    </m:sSup>
                    <m:r>
                      <a:rPr lang="pt-PT" sz="2400" b="0" i="1" dirty="0">
                        <a:solidFill>
                          <a:schemeClr val="tx1"/>
                        </a:solidFill>
                        <a:latin typeface="Cambria Math"/>
                      </a:rPr>
                      <m:t>×3×7</m:t>
                    </m:r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=84</m:t>
                    </m:r>
                    <m:r>
                      <a:rPr lang="pt-PT" sz="2400" b="0" i="1" dirty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867" y="5415607"/>
                <a:ext cx="6768752" cy="515782"/>
              </a:xfrm>
              <a:prstGeom prst="rect">
                <a:avLst/>
              </a:prstGeom>
              <a:blipFill rotWithShape="1">
                <a:blip r:embed="rId7"/>
                <a:stretch>
                  <a:fillRect l="-1350" b="-258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020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12. </a:t>
            </a:r>
            <a:r>
              <a:rPr lang="pt-PT" sz="2400" b="1" dirty="0">
                <a:solidFill>
                  <a:srgbClr val="002060"/>
                </a:solidFill>
              </a:rPr>
              <a:t>Escreve as </a:t>
            </a:r>
            <a:r>
              <a:rPr lang="pt-PT" sz="2400" b="1" dirty="0" err="1">
                <a:solidFill>
                  <a:srgbClr val="002060"/>
                </a:solidFill>
              </a:rPr>
              <a:t>frações</a:t>
            </a:r>
            <a:r>
              <a:rPr lang="pt-PT" sz="2400" b="1" dirty="0">
                <a:solidFill>
                  <a:srgbClr val="002060"/>
                </a:solidFill>
              </a:rPr>
              <a:t> irredutíveis equivalentes a cada uma das </a:t>
            </a:r>
            <a:r>
              <a:rPr lang="pt-PT" sz="2400" b="1" dirty="0" err="1">
                <a:solidFill>
                  <a:srgbClr val="002060"/>
                </a:solidFill>
              </a:rPr>
              <a:t>frações</a:t>
            </a:r>
            <a:r>
              <a:rPr lang="pt-PT" sz="2400" b="1" dirty="0">
                <a:solidFill>
                  <a:srgbClr val="002060"/>
                </a:solidFill>
              </a:rPr>
              <a:t> seguintes, dividindo cada um dos seus termos pelo seu máximo divisor comum.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 12.1.                                         12.2. 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567448" y="1904965"/>
                <a:ext cx="788724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448" y="1904965"/>
                <a:ext cx="788724" cy="79367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031101" y="1897870"/>
                <a:ext cx="788724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92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132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101" y="1897870"/>
                <a:ext cx="788724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4821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588841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1692"/>
            <a:ext cx="592922" cy="385963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9188318"/>
                  </p:ext>
                </p:extLst>
              </p:nvPr>
            </p:nvGraphicFramePr>
            <p:xfrm>
              <a:off x="1685550" y="2772442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9188318"/>
                  </p:ext>
                </p:extLst>
              </p:nvPr>
            </p:nvGraphicFramePr>
            <p:xfrm>
              <a:off x="1685550" y="2772442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992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2381" r="-992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238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0000" r="-992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502736" y="2904962"/>
            <a:ext cx="0" cy="133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546463" y="5085184"/>
                <a:ext cx="194541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𝟏𝟒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463" y="5085184"/>
                <a:ext cx="1945417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236334"/>
                  </p:ext>
                </p:extLst>
              </p:nvPr>
            </p:nvGraphicFramePr>
            <p:xfrm>
              <a:off x="4723244" y="2780928"/>
              <a:ext cx="1648956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4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4236334"/>
                  </p:ext>
                </p:extLst>
              </p:nvPr>
            </p:nvGraphicFramePr>
            <p:xfrm>
              <a:off x="4723244" y="2780928"/>
              <a:ext cx="1648956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/>
                    <a:gridCol w="82447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r="-10074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r="-741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00000" r="-10074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00000" r="-741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200000" r="-10074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200000" r="-741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300000" r="-1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CaixaDeTexto 32"/>
              <p:cNvSpPr txBox="1"/>
              <p:nvPr/>
            </p:nvSpPr>
            <p:spPr>
              <a:xfrm>
                <a:off x="4421854" y="5055567"/>
                <a:ext cx="288645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854" y="5055567"/>
                <a:ext cx="288645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626836" y="2918341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403648" y="1150798"/>
                <a:ext cx="108734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42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1150798"/>
                <a:ext cx="1087348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2358752" y="1142728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619672" y="2004082"/>
                <a:ext cx="713384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𝟏𝟒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004082"/>
                <a:ext cx="71338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2235750" y="5816822"/>
                <a:ext cx="36569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42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×7=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750" y="5816822"/>
                <a:ext cx="3656963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5652120" y="582412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24127"/>
                <a:ext cx="80753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2351524" y="1150798"/>
                <a:ext cx="936104" cy="81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24" y="1150798"/>
                <a:ext cx="936104" cy="81567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611560" y="1287760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12.1.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1510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2" grpId="0"/>
      <p:bldP spid="30" grpId="0" animBg="1"/>
      <p:bldP spid="31" grpId="0" animBg="1"/>
      <p:bldP spid="32" grpId="0"/>
      <p:bldP spid="37" grpId="0"/>
      <p:bldP spid="11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688554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521692"/>
            <a:ext cx="592922" cy="385963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8174954"/>
                  </p:ext>
                </p:extLst>
              </p:nvPr>
            </p:nvGraphicFramePr>
            <p:xfrm>
              <a:off x="1685550" y="2636912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𝟗𝟐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46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8174954"/>
                  </p:ext>
                </p:extLst>
              </p:nvPr>
            </p:nvGraphicFramePr>
            <p:xfrm>
              <a:off x="1685550" y="2636912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992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99200" b="-1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b="-1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99200" b="-10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b="-10119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992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502736" y="2769432"/>
            <a:ext cx="0" cy="172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546463" y="5271591"/>
                <a:ext cx="2089433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𝟗𝟐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×23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463" y="5271591"/>
                <a:ext cx="20894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7460662"/>
                  </p:ext>
                </p:extLst>
              </p:nvPr>
            </p:nvGraphicFramePr>
            <p:xfrm>
              <a:off x="4723244" y="2645398"/>
              <a:ext cx="1648956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4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𝟏𝟑𝟐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t-PT" sz="24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t-PT" sz="2400" b="0" i="0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7460662"/>
                  </p:ext>
                </p:extLst>
              </p:nvPr>
            </p:nvGraphicFramePr>
            <p:xfrm>
              <a:off x="4723244" y="2645398"/>
              <a:ext cx="1648956" cy="258640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/>
                    <a:gridCol w="82447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176" r="-10074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176" r="-741" b="-4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01176" r="-10074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01176" r="-741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203571" r="-100741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203571" r="-741" b="-20357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300000" r="-100741" b="-1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300000" r="-741" b="-101176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400000" r="-100741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421854" y="5241974"/>
                <a:ext cx="288645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𝟏𝟑𝟐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3×11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854" y="5241974"/>
                <a:ext cx="288645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626836" y="2782811"/>
            <a:ext cx="0" cy="226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331640" y="1150798"/>
                <a:ext cx="1087348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92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132</m:t>
                          </m:r>
                        </m:den>
                      </m:f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150798"/>
                <a:ext cx="1087348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2358752" y="1142728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619672" y="2004082"/>
                <a:ext cx="713384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004082"/>
                <a:ext cx="713384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2235750" y="5816822"/>
                <a:ext cx="34431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92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132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750" y="5816822"/>
                <a:ext cx="3443122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5334072" y="582412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72" y="5824127"/>
                <a:ext cx="807533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2351524" y="1150798"/>
                <a:ext cx="936104" cy="81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24" y="1150798"/>
                <a:ext cx="936104" cy="815673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611560" y="1287760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12.1.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429271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2" grpId="0"/>
      <p:bldP spid="30" grpId="0" animBg="1"/>
      <p:bldP spid="31" grpId="0" animBg="1"/>
      <p:bldP spid="32" grpId="0"/>
      <p:bldP spid="37" grpId="0"/>
      <p:bldP spid="11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13. </a:t>
            </a:r>
            <a:r>
              <a:rPr lang="pt-PT" sz="2400" b="1" dirty="0">
                <a:solidFill>
                  <a:srgbClr val="002060"/>
                </a:solidFill>
              </a:rPr>
              <a:t>Calcula </a:t>
            </a: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endParaRPr lang="pt-PT" sz="24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</a:t>
            </a:r>
            <a:r>
              <a:rPr lang="pt-PT" sz="2400" dirty="0"/>
              <a:t>utilizando o mínimo múltiplo comum para obteres </a:t>
            </a:r>
            <a:r>
              <a:rPr lang="pt-PT" sz="2400" dirty="0" err="1"/>
              <a:t>frações</a:t>
            </a:r>
            <a:r>
              <a:rPr lang="pt-PT" sz="2400" dirty="0"/>
              <a:t> com o mesmo denominador.                                         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708745" y="1196752"/>
                <a:ext cx="1798518" cy="7838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745" y="1196752"/>
                <a:ext cx="1798518" cy="78380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2357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59687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13.: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617990"/>
            <a:ext cx="592922" cy="3043258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4093351"/>
                  </p:ext>
                </p:extLst>
              </p:nvPr>
            </p:nvGraphicFramePr>
            <p:xfrm>
              <a:off x="1474454" y="2868904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4093351"/>
                  </p:ext>
                </p:extLst>
              </p:nvPr>
            </p:nvGraphicFramePr>
            <p:xfrm>
              <a:off x="1474454" y="2868904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176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176" r="-806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10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101176" r="-80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20357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1613" t="-203571" r="-806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800" t="-3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91640" y="3001424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74455" y="4977811"/>
                <a:ext cx="194541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𝟏𝟐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55" y="4977811"/>
                <a:ext cx="194541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61156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35955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ângulo 34"/>
          <p:cNvSpPr/>
          <p:nvPr/>
        </p:nvSpPr>
        <p:spPr>
          <a:xfrm>
            <a:off x="226598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694039"/>
                  </p:ext>
                </p:extLst>
              </p:nvPr>
            </p:nvGraphicFramePr>
            <p:xfrm>
              <a:off x="4914932" y="2928540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08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694039"/>
                  </p:ext>
                </p:extLst>
              </p:nvPr>
            </p:nvGraphicFramePr>
            <p:xfrm>
              <a:off x="4914932" y="2928540"/>
              <a:ext cx="1440160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20080"/>
                    <a:gridCol w="720080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r="-9916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100000" r="-9916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847" t="-100000" b="-1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t="-200000" r="-991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706136" y="4983559"/>
                <a:ext cx="237626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</m:t>
                      </m:r>
                      <m:r>
                        <a:rPr lang="pt-PT" sz="2400" b="0" i="1" smtClean="0">
                          <a:latin typeface="Cambria Math"/>
                        </a:rPr>
                        <m:t>=3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36" y="4983559"/>
                <a:ext cx="237626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705264" y="3065953"/>
            <a:ext cx="0" cy="14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71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 animBg="1"/>
      <p:bldP spid="3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07884"/>
              </p:ext>
            </p:extLst>
          </p:nvPr>
        </p:nvGraphicFramePr>
        <p:xfrm>
          <a:off x="579308" y="658688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1177994" y="2473974"/>
            <a:ext cx="592922" cy="2467194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1459107" y="2737787"/>
                <a:ext cx="4401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12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107" y="2737787"/>
                <a:ext cx="440159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508104" y="2745092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6</m:t>
                      </m:r>
                      <m:r>
                        <a:rPr lang="pt-PT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2745092"/>
                <a:ext cx="80753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769" y="3359618"/>
                <a:ext cx="1742839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4197763"/>
                <a:ext cx="558473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3177" y="3366246"/>
                <a:ext cx="1742839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7" y="3359622"/>
                <a:ext cx="1094767" cy="7861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694832" y="4178927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832" y="4178927"/>
                <a:ext cx="558473" cy="36933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417" y="3366250"/>
                <a:ext cx="878743" cy="7861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2381490" y="4200035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490" y="4200035"/>
                <a:ext cx="558473" cy="3693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611560" y="1235955"/>
                <a:ext cx="1742839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35955"/>
                <a:ext cx="1742839" cy="7861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ângulo 29"/>
          <p:cNvSpPr/>
          <p:nvPr/>
        </p:nvSpPr>
        <p:spPr>
          <a:xfrm>
            <a:off x="2265988" y="1202500"/>
            <a:ext cx="936104" cy="88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2267744" y="1253736"/>
                <a:ext cx="878743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1253736"/>
                <a:ext cx="878743" cy="7861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80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3" grpId="0"/>
      <p:bldP spid="37" grpId="0" animBg="1"/>
      <p:bldP spid="39" grpId="0"/>
      <p:bldP spid="40" grpId="0"/>
      <p:bldP spid="41" grpId="0" animBg="1"/>
      <p:bldP spid="42" grpId="0"/>
      <p:bldP spid="28" grpId="0" animBg="1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14. </a:t>
            </a:r>
            <a:r>
              <a:rPr lang="pt-PT" sz="2400" b="1" dirty="0">
                <a:solidFill>
                  <a:srgbClr val="002060"/>
                </a:solidFill>
              </a:rPr>
              <a:t>O Pedro pediu a ajuda dos amigos para organizarem a mesa para o seu aniversário. Querem colocar 45 bolinhos de amêndoa e 105 bolinhos de chocolate no maior número possível de pratinhos, de modo a que todos tenham a mesma composição. </a:t>
            </a:r>
          </a:p>
          <a:p>
            <a:pPr algn="just"/>
            <a:endParaRPr lang="pt-PT" sz="1000" dirty="0">
              <a:solidFill>
                <a:srgbClr val="C0000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14.1. </a:t>
            </a:r>
            <a:r>
              <a:rPr lang="pt-PT" sz="2400" dirty="0"/>
              <a:t>De quantos pratinhos necessitam? </a:t>
            </a: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 14.2. </a:t>
            </a:r>
            <a:r>
              <a:rPr lang="pt-PT" sz="2400" dirty="0"/>
              <a:t>Calcula o número de bolinhos de amêndoa e de chocolate que o Pedro e os seus amigos deverão colocar em cada pratinho.  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101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25640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14.1.: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566056" y="1556792"/>
            <a:ext cx="592922" cy="468052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8106626"/>
                  </p:ext>
                </p:extLst>
              </p:nvPr>
            </p:nvGraphicFramePr>
            <p:xfrm>
              <a:off x="1469526" y="1807542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8106626"/>
                  </p:ext>
                </p:extLst>
              </p:nvPr>
            </p:nvGraphicFramePr>
            <p:xfrm>
              <a:off x="1469526" y="1807542"/>
              <a:ext cx="1520598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176" r="-100000" b="-2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176" b="-2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1176" r="-100000" b="-19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1176" b="-198824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3571" r="-100000" b="-101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203571" b="-10119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3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67744" y="1940062"/>
            <a:ext cx="0" cy="1872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330439" y="4120284"/>
                <a:ext cx="194541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𝟒𝟓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439" y="4120284"/>
                <a:ext cx="1945417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2986294"/>
                  </p:ext>
                </p:extLst>
              </p:nvPr>
            </p:nvGraphicFramePr>
            <p:xfrm>
              <a:off x="4723244" y="1816028"/>
              <a:ext cx="1648956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4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𝟏𝟎𝟓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2986294"/>
                  </p:ext>
                </p:extLst>
              </p:nvPr>
            </p:nvGraphicFramePr>
            <p:xfrm>
              <a:off x="4723244" y="1816028"/>
              <a:ext cx="1648956" cy="206912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/>
                    <a:gridCol w="82447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176" r="-10074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176" r="-741" b="-3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01176" r="-10074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01176" r="-741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203571" r="-100741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203571" r="-74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300000" r="-100741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355976" y="4090667"/>
                <a:ext cx="2664296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𝟏𝟎𝟓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090667"/>
                <a:ext cx="266429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626836" y="1953441"/>
            <a:ext cx="0" cy="180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1911844" y="4851922"/>
                <a:ext cx="38268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𝑑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45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105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44" y="4851922"/>
                <a:ext cx="3826881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5420651" y="4859227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651" y="4859227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683568" y="5631631"/>
                <a:ext cx="633670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 </a:t>
                </a:r>
                <a:r>
                  <a:rPr lang="pt-PT" sz="2400" dirty="0"/>
                  <a:t>Necessitam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</m:t>
                    </m:r>
                  </m:oMath>
                </a14:m>
                <a:r>
                  <a:rPr lang="pt-PT" sz="2400" dirty="0"/>
                  <a:t> pratinhos.</a:t>
                </a:r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631631"/>
                <a:ext cx="6336704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442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609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2" grpId="0"/>
      <p:bldP spid="37" grpId="0"/>
      <p:bldP spid="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539552" y="2780928"/>
                <a:ext cx="7920880" cy="8309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Pedro e os seus amigos deverão colocar em cada pratinho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  bolinhos de amêndoa e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7 </m:t>
                    </m:r>
                  </m:oMath>
                </a14:m>
                <a:r>
                  <a:rPr lang="pt-PT" sz="2400" dirty="0"/>
                  <a:t> de chocolate. 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780928"/>
                <a:ext cx="7920880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232" t="-5839" r="-1155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001624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14.2.: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2339752" y="1556792"/>
                <a:ext cx="2040367" cy="50674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>
                <a:spAutoFit/>
              </a:bodyPr>
              <a:lstStyle/>
              <a:p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45 : 15  =  3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1556792"/>
                <a:ext cx="2040367" cy="5067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670653" y="1596548"/>
                <a:ext cx="2277611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105 : 15  =  7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653" y="1596548"/>
                <a:ext cx="227761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824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15842"/>
            <a:ext cx="82809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15. </a:t>
            </a:r>
            <a:r>
              <a:rPr lang="pt-PT" sz="2400" b="1" dirty="0">
                <a:solidFill>
                  <a:srgbClr val="002060"/>
                </a:solidFill>
              </a:rPr>
              <a:t>A mãe do Pedro está a plantar o seu jardim de rosas. O número de rosas de que dispõe permite-lhe plantar, em cada canteiro, 14 ou 15 rosas. </a:t>
            </a:r>
          </a:p>
          <a:p>
            <a:pPr algn="just"/>
            <a:endParaRPr lang="pt-PT" sz="1000" b="1" dirty="0">
              <a:solidFill>
                <a:srgbClr val="C00000"/>
              </a:solidFill>
            </a:endParaRPr>
          </a:p>
          <a:p>
            <a:pPr algn="just"/>
            <a:r>
              <a:rPr lang="pt-PT" sz="2400" b="1" dirty="0">
                <a:solidFill>
                  <a:srgbClr val="C00000"/>
                </a:solidFill>
              </a:rPr>
              <a:t>      </a:t>
            </a:r>
            <a:r>
              <a:rPr lang="pt-PT" sz="2400" dirty="0"/>
              <a:t>Qual é o menor número de rosas de que dispõe? Mostra como chegaste à tua resposta.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47548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Vou Preparar o Teste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26822"/>
              </p:ext>
            </p:extLst>
          </p:nvPr>
        </p:nvGraphicFramePr>
        <p:xfrm>
          <a:off x="579308" y="6040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 15.: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upo 22"/>
          <p:cNvGrpSpPr/>
          <p:nvPr/>
        </p:nvGrpSpPr>
        <p:grpSpPr>
          <a:xfrm>
            <a:off x="566056" y="1556792"/>
            <a:ext cx="592922" cy="4680520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9298023"/>
                  </p:ext>
                </p:extLst>
              </p:nvPr>
            </p:nvGraphicFramePr>
            <p:xfrm>
              <a:off x="1469526" y="1807542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029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𝟏𝟒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9298023"/>
                  </p:ext>
                </p:extLst>
              </p:nvPr>
            </p:nvGraphicFramePr>
            <p:xfrm>
              <a:off x="1469526" y="1807542"/>
              <a:ext cx="1520598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60299"/>
                    <a:gridCol w="760299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176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176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2381" r="-100000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0238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200000" r="-10000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28" name="Conexão recta 27"/>
          <p:cNvCxnSpPr/>
          <p:nvPr/>
        </p:nvCxnSpPr>
        <p:spPr>
          <a:xfrm>
            <a:off x="2267744" y="1940062"/>
            <a:ext cx="0" cy="1368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1402447" y="3818657"/>
                <a:ext cx="1945417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𝟏𝟒</m:t>
                      </m:r>
                      <m:r>
                        <a:rPr lang="pt-PT" sz="2400" b="0" i="1" smtClean="0">
                          <a:latin typeface="Cambria Math"/>
                        </a:rPr>
                        <m:t>=2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447" y="3818657"/>
                <a:ext cx="1945417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4003394"/>
                  </p:ext>
                </p:extLst>
              </p:nvPr>
            </p:nvGraphicFramePr>
            <p:xfrm>
              <a:off x="4723244" y="1816028"/>
              <a:ext cx="1648956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47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𝟏𝟓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728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PT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ela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4003394"/>
                  </p:ext>
                </p:extLst>
              </p:nvPr>
            </p:nvGraphicFramePr>
            <p:xfrm>
              <a:off x="4723244" y="1816028"/>
              <a:ext cx="1648956" cy="155184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24478"/>
                    <a:gridCol w="824478"/>
                  </a:tblGrid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176" r="-10074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176" r="-741" b="-200000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102381" r="-100741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0741" t="-102381" r="-741" b="-102381"/>
                          </a:stretch>
                        </a:blipFill>
                      </a:tcPr>
                    </a:tc>
                  </a:tr>
                  <a:tr h="517281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741" t="-200000" r="-100741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pt-PT" sz="24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644008" y="3789040"/>
                <a:ext cx="2088232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𝟏𝟓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3789040"/>
                <a:ext cx="2088232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Conexão recta 35"/>
          <p:cNvCxnSpPr/>
          <p:nvPr/>
        </p:nvCxnSpPr>
        <p:spPr>
          <a:xfrm>
            <a:off x="5626836" y="1953441"/>
            <a:ext cx="0" cy="1296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1911844" y="4581128"/>
                <a:ext cx="47853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b="0" i="1" dirty="0" smtClean="0">
                          <a:latin typeface="Cambria Math"/>
                        </a:rPr>
                        <m:t>𝑚</m:t>
                      </m:r>
                      <m:r>
                        <a:rPr lang="pt-PT" sz="2400" i="1" dirty="0" smtClean="0">
                          <a:latin typeface="Cambria Math"/>
                        </a:rPr>
                        <m:t>.</m:t>
                      </m:r>
                      <m:r>
                        <a:rPr lang="pt-PT" sz="2400" i="1" dirty="0" smtClean="0">
                          <a:latin typeface="Cambria Math"/>
                        </a:rPr>
                        <m:t>𝑐</m:t>
                      </m:r>
                      <m:r>
                        <a:rPr lang="pt-PT" sz="2400" i="1" dirty="0" smtClean="0">
                          <a:latin typeface="Cambria Math"/>
                        </a:rPr>
                        <m:t>. </m:t>
                      </m:r>
                      <m:d>
                        <m:d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14</m:t>
                          </m:r>
                          <m:r>
                            <a:rPr lang="pt-PT" sz="2400" i="1" dirty="0">
                              <a:latin typeface="Cambria Math"/>
                            </a:rPr>
                            <m:t>, </m:t>
                          </m:r>
                          <m:r>
                            <a:rPr lang="pt-PT" sz="2400" b="0" i="1" dirty="0" smtClean="0">
                              <a:latin typeface="Cambria Math"/>
                            </a:rPr>
                            <m:t>15</m:t>
                          </m:r>
                        </m:e>
                      </m:d>
                      <m:r>
                        <a:rPr lang="pt-PT" sz="2400" b="0" i="1" dirty="0" smtClean="0">
                          <a:latin typeface="Cambria Math"/>
                        </a:rPr>
                        <m:t>=2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0" i="1" dirty="0" smtClean="0">
                          <a:latin typeface="Cambria Math"/>
                        </a:rPr>
                        <m:t>3</m:t>
                      </m:r>
                      <m:r>
                        <a:rPr lang="pt-PT" sz="2400" b="0" i="1" dirty="0" smtClean="0">
                          <a:latin typeface="Cambria Math"/>
                          <a:ea typeface="Cambria Math"/>
                        </a:rPr>
                        <m:t>×5×7=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844" y="4581128"/>
                <a:ext cx="478534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6500771" y="4588433"/>
                <a:ext cx="8075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2</m:t>
                      </m:r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771" y="4588433"/>
                <a:ext cx="80753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83568" y="5589240"/>
                <a:ext cx="6840760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:r>
                  <a:rPr lang="pt-PT" sz="2400" dirty="0"/>
                  <a:t>O menor número de rosas de que dispõe é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210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589240"/>
                <a:ext cx="684076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33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93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2" grpId="0"/>
      <p:bldP spid="37" grpId="0"/>
      <p:bldP spid="20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6264</TotalTime>
  <Words>1932</Words>
  <Application>Microsoft Office PowerPoint</Application>
  <PresentationFormat>On-screen Show (4:3)</PresentationFormat>
  <Paragraphs>422</Paragraphs>
  <Slides>36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364</cp:revision>
  <dcterms:created xsi:type="dcterms:W3CDTF">2016-09-17T09:49:10Z</dcterms:created>
  <dcterms:modified xsi:type="dcterms:W3CDTF">2017-06-16T09:21:43Z</dcterms:modified>
</cp:coreProperties>
</file>