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91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D1E4E5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29-05-2017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33609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00905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.png"/><Relationship Id="rId7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.png"/><Relationship Id="rId7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9486" y="2348880"/>
            <a:ext cx="4006489" cy="938719"/>
          </a:xfrm>
        </p:spPr>
        <p:txBody>
          <a:bodyPr/>
          <a:lstStyle/>
          <a:p>
            <a:r>
              <a:rPr lang="pt-PT" i="1" dirty="0"/>
              <a:t>Novo MSI6</a:t>
            </a:r>
          </a:p>
          <a:p>
            <a:r>
              <a:rPr lang="pt-PT" dirty="0"/>
              <a:t>Números Naturais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49487" y="3325137"/>
            <a:ext cx="4006489" cy="701731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0866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Trabalho_parte1\ca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751" y="769919"/>
            <a:ext cx="4032448" cy="312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539553" y="4221088"/>
                <a:ext cx="19442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𝟏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3" y="4221088"/>
                <a:ext cx="1944215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693928" y="4694549"/>
                <a:ext cx="19442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928" y="4694549"/>
                <a:ext cx="1944215" cy="461665"/>
              </a:xfrm>
              <a:prstGeom prst="rect">
                <a:avLst/>
              </a:prstGeom>
              <a:blipFill>
                <a:blip r:embed="rId6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693927" y="5171341"/>
                <a:ext cx="19442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𝟑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927" y="5171341"/>
                <a:ext cx="1944215" cy="461665"/>
              </a:xfrm>
              <a:prstGeom prst="rect">
                <a:avLst/>
              </a:prstGeom>
              <a:blipFill>
                <a:blip r:embed="rId7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2771801" y="4221088"/>
                <a:ext cx="25202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𝟒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1" y="4221088"/>
                <a:ext cx="2520279" cy="461665"/>
              </a:xfrm>
              <a:prstGeom prst="rect">
                <a:avLst/>
              </a:prstGeom>
              <a:blipFill>
                <a:blip r:embed="rId8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2926176" y="4694549"/>
                <a:ext cx="19442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𝟓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6176" y="4694549"/>
                <a:ext cx="1944215" cy="461665"/>
              </a:xfrm>
              <a:prstGeom prst="rect">
                <a:avLst/>
              </a:prstGeom>
              <a:blipFill>
                <a:blip r:embed="rId9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3009300" y="5171341"/>
                <a:ext cx="23762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𝟔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6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9300" y="5171341"/>
                <a:ext cx="2376264" cy="461665"/>
              </a:xfrm>
              <a:prstGeom prst="rect">
                <a:avLst/>
              </a:prstGeom>
              <a:blipFill>
                <a:blip r:embed="rId10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5441701" y="4219113"/>
                <a:ext cx="25202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𝟕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7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701" y="4219113"/>
                <a:ext cx="2520279" cy="461665"/>
              </a:xfrm>
              <a:prstGeom prst="rect">
                <a:avLst/>
              </a:prstGeom>
              <a:blipFill>
                <a:blip r:embed="rId11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5619826" y="4692574"/>
                <a:ext cx="27923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𝟖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9826" y="4692574"/>
                <a:ext cx="2792348" cy="461665"/>
              </a:xfrm>
              <a:prstGeom prst="rect">
                <a:avLst/>
              </a:prstGeom>
              <a:blipFill>
                <a:blip r:embed="rId12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5679200" y="5169366"/>
                <a:ext cx="23762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𝟗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9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9200" y="5169366"/>
                <a:ext cx="2376264" cy="461665"/>
              </a:xfrm>
              <a:prstGeom prst="rect">
                <a:avLst/>
              </a:prstGeom>
              <a:blipFill>
                <a:blip r:embed="rId13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539552" y="1521925"/>
            <a:ext cx="4176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Observa os números da folha do calendário do mês de </a:t>
            </a:r>
            <a:r>
              <a:rPr lang="pt-PT" sz="2400" b="1" dirty="0" err="1">
                <a:solidFill>
                  <a:srgbClr val="002060"/>
                </a:solidFill>
              </a:rPr>
              <a:t>outubro</a:t>
            </a:r>
            <a:r>
              <a:rPr lang="pt-PT" sz="24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539553" y="2636154"/>
            <a:ext cx="41764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rgbClr val="C00000"/>
              </a:buClr>
              <a:buAutoNum type="arabicPeriod"/>
            </a:pPr>
            <a:r>
              <a:rPr lang="pt-PT" sz="2400" dirty="0"/>
              <a:t>Escreve os divisores de cada um dos números que correspondem aos dias do mês de </a:t>
            </a:r>
            <a:r>
              <a:rPr lang="pt-PT" sz="2400" dirty="0" err="1"/>
              <a:t>outubro</a:t>
            </a:r>
            <a:r>
              <a:rPr lang="pt-PT" sz="2400" dirty="0"/>
              <a:t>. 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73989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0866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Trabalho_parte1\ca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751" y="769919"/>
            <a:ext cx="4032448" cy="312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683568" y="4221088"/>
                <a:ext cx="25922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𝟏𝟎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10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221088"/>
                <a:ext cx="2592287" cy="461665"/>
              </a:xfrm>
              <a:prstGeom prst="rect">
                <a:avLst/>
              </a:prstGeom>
              <a:blipFill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539552" y="4682753"/>
                <a:ext cx="23659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𝟏𝟏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11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682753"/>
                <a:ext cx="2365904" cy="461665"/>
              </a:xfrm>
              <a:prstGeom prst="rect">
                <a:avLst/>
              </a:prstGeom>
              <a:blipFill>
                <a:blip r:embed="rId6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405895" y="5171341"/>
                <a:ext cx="35180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𝟏𝟐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6,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12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95" y="5171341"/>
                <a:ext cx="3518033" cy="461665"/>
              </a:xfrm>
              <a:prstGeom prst="rect">
                <a:avLst/>
              </a:prstGeom>
              <a:blipFill>
                <a:blip r:embed="rId7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4427985" y="4221088"/>
                <a:ext cx="25202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𝟏𝟑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13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5" y="4221088"/>
                <a:ext cx="2520279" cy="461665"/>
              </a:xfrm>
              <a:prstGeom prst="rect">
                <a:avLst/>
              </a:prstGeom>
              <a:blipFill>
                <a:blip r:embed="rId8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4339301" y="4694549"/>
                <a:ext cx="30475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𝟏𝟒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7,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14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9301" y="4694549"/>
                <a:ext cx="3047580" cy="461665"/>
              </a:xfrm>
              <a:prstGeom prst="rect">
                <a:avLst/>
              </a:prstGeom>
              <a:blipFill>
                <a:blip r:embed="rId9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4363050" y="5171341"/>
                <a:ext cx="296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𝟏𝟓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15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3050" y="5171341"/>
                <a:ext cx="2964456" cy="461665"/>
              </a:xfrm>
              <a:prstGeom prst="rect">
                <a:avLst/>
              </a:prstGeom>
              <a:blipFill>
                <a:blip r:embed="rId10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539552" y="1521925"/>
            <a:ext cx="4176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Observa os números da folha do calendário do mês de </a:t>
            </a:r>
            <a:r>
              <a:rPr lang="pt-PT" sz="2400" b="1" dirty="0" err="1">
                <a:solidFill>
                  <a:srgbClr val="002060"/>
                </a:solidFill>
              </a:rPr>
              <a:t>outubro</a:t>
            </a:r>
            <a:r>
              <a:rPr lang="pt-PT" sz="24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539553" y="2636154"/>
            <a:ext cx="41764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rgbClr val="C00000"/>
              </a:buClr>
              <a:buAutoNum type="arabicPeriod"/>
            </a:pPr>
            <a:r>
              <a:rPr lang="pt-PT" sz="2400" dirty="0"/>
              <a:t>Escreve os divisores de cada um dos números que correspondem aos dias do mês de </a:t>
            </a:r>
            <a:r>
              <a:rPr lang="pt-PT" sz="2400" dirty="0" err="1"/>
              <a:t>outubro</a:t>
            </a:r>
            <a:r>
              <a:rPr lang="pt-PT" sz="2400" dirty="0"/>
              <a:t>. 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6764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0866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Trabalho_parte1\ca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751" y="769919"/>
            <a:ext cx="4032448" cy="312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682053" y="4221088"/>
                <a:ext cx="31698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𝟏𝟔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8,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16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053" y="4221088"/>
                <a:ext cx="3169867" cy="461665"/>
              </a:xfrm>
              <a:prstGeom prst="rect">
                <a:avLst/>
              </a:prstGeom>
              <a:blipFill>
                <a:blip r:embed="rId4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693928" y="4694549"/>
                <a:ext cx="23659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𝟏𝟕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17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928" y="4694549"/>
                <a:ext cx="2365904" cy="461665"/>
              </a:xfrm>
              <a:prstGeom prst="rect">
                <a:avLst/>
              </a:prstGeom>
              <a:blipFill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549911" y="5157192"/>
                <a:ext cx="35180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𝟏𝟖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9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18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11" y="5157192"/>
                <a:ext cx="3518033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4427985" y="4221088"/>
                <a:ext cx="25202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𝟏𝟗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19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5" y="4221088"/>
                <a:ext cx="2520279" cy="461665"/>
              </a:xfrm>
              <a:prstGeom prst="rect">
                <a:avLst/>
              </a:prstGeom>
              <a:blipFill>
                <a:blip r:embed="rId7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4374925" y="4694549"/>
                <a:ext cx="36170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𝟐𝟎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 smtClean="0">
                              <a:latin typeface="Cambria Math"/>
                            </a:rPr>
                            <m:t>2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10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20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925" y="4694549"/>
                <a:ext cx="3617075" cy="461665"/>
              </a:xfrm>
              <a:prstGeom prst="rect">
                <a:avLst/>
              </a:prstGeom>
              <a:blipFill>
                <a:blip r:embed="rId8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4339300" y="5171341"/>
                <a:ext cx="296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𝟐𝟏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21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9300" y="5171341"/>
                <a:ext cx="2964456" cy="461665"/>
              </a:xfrm>
              <a:prstGeom prst="rect">
                <a:avLst/>
              </a:prstGeom>
              <a:blipFill>
                <a:blip r:embed="rId9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ixaDeTexto 15"/>
          <p:cNvSpPr txBox="1"/>
          <p:nvPr/>
        </p:nvSpPr>
        <p:spPr>
          <a:xfrm>
            <a:off x="539552" y="1521925"/>
            <a:ext cx="4176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Observa os números da folha do calendário do mês de </a:t>
            </a:r>
            <a:r>
              <a:rPr lang="pt-PT" sz="2400" b="1" dirty="0" err="1">
                <a:solidFill>
                  <a:srgbClr val="002060"/>
                </a:solidFill>
              </a:rPr>
              <a:t>outubro</a:t>
            </a:r>
            <a:r>
              <a:rPr lang="pt-PT" sz="24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539553" y="2636154"/>
            <a:ext cx="41764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rgbClr val="C00000"/>
              </a:buClr>
              <a:buAutoNum type="arabicPeriod"/>
            </a:pPr>
            <a:r>
              <a:rPr lang="pt-PT" sz="2400" dirty="0"/>
              <a:t>Escreve os divisores de cada um dos números que correspondem aos dias do mês de </a:t>
            </a:r>
            <a:r>
              <a:rPr lang="pt-PT" sz="2400" dirty="0" err="1"/>
              <a:t>outubro</a:t>
            </a:r>
            <a:r>
              <a:rPr lang="pt-PT" sz="2400" dirty="0"/>
              <a:t>. 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1790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0866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Trabalho_parte1\ca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751" y="769919"/>
            <a:ext cx="4032448" cy="312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598928" y="4221088"/>
                <a:ext cx="31698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𝟐𝟐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11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22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928" y="4221088"/>
                <a:ext cx="3169867" cy="461665"/>
              </a:xfrm>
              <a:prstGeom prst="rect">
                <a:avLst/>
              </a:prstGeom>
              <a:blipFill>
                <a:blip r:embed="rId4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683568" y="4695527"/>
                <a:ext cx="23659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𝟐𝟑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23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695527"/>
                <a:ext cx="2365904" cy="461665"/>
              </a:xfrm>
              <a:prstGeom prst="rect">
                <a:avLst/>
              </a:prstGeom>
              <a:blipFill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622677" y="5171341"/>
                <a:ext cx="40933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𝟐𝟒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8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12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24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77" y="5171341"/>
                <a:ext cx="4093339" cy="461665"/>
              </a:xfrm>
              <a:prstGeom prst="rect">
                <a:avLst/>
              </a:prstGeom>
              <a:blipFill>
                <a:blip r:embed="rId6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4826176" y="4221088"/>
                <a:ext cx="25202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𝟐𝟓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5,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25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176" y="4221088"/>
                <a:ext cx="2520279" cy="461665"/>
              </a:xfrm>
              <a:prstGeom prst="rect">
                <a:avLst/>
              </a:prstGeom>
              <a:blipFill>
                <a:blip r:embed="rId7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4481800" y="4694549"/>
                <a:ext cx="36170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𝟐𝟔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13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26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800" y="4694549"/>
                <a:ext cx="3617075" cy="461665"/>
              </a:xfrm>
              <a:prstGeom prst="rect">
                <a:avLst/>
              </a:prstGeom>
              <a:blipFill>
                <a:blip r:embed="rId8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4731175" y="5171341"/>
                <a:ext cx="296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𝟐𝟕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9,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175" y="5171341"/>
                <a:ext cx="2964456" cy="461665"/>
              </a:xfrm>
              <a:prstGeom prst="rect">
                <a:avLst/>
              </a:prstGeom>
              <a:blipFill>
                <a:blip r:embed="rId9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ixaDeTexto 15"/>
          <p:cNvSpPr txBox="1"/>
          <p:nvPr/>
        </p:nvSpPr>
        <p:spPr>
          <a:xfrm>
            <a:off x="539552" y="1521925"/>
            <a:ext cx="4176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Observa os números da folha do calendário do mês de </a:t>
            </a:r>
            <a:r>
              <a:rPr lang="pt-PT" sz="2400" b="1" dirty="0" err="1">
                <a:solidFill>
                  <a:srgbClr val="002060"/>
                </a:solidFill>
              </a:rPr>
              <a:t>outubro</a:t>
            </a:r>
            <a:r>
              <a:rPr lang="pt-PT" sz="24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539553" y="2636154"/>
            <a:ext cx="41764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rgbClr val="C00000"/>
              </a:buClr>
              <a:buAutoNum type="arabicPeriod"/>
            </a:pPr>
            <a:r>
              <a:rPr lang="pt-PT" sz="2400" dirty="0"/>
              <a:t>Escreve os divisores de cada um dos números que correspondem aos dias do mês de </a:t>
            </a:r>
            <a:r>
              <a:rPr lang="pt-PT" sz="2400" dirty="0" err="1"/>
              <a:t>outubro</a:t>
            </a:r>
            <a:r>
              <a:rPr lang="pt-PT" sz="2400" dirty="0"/>
              <a:t>. 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59554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0866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Trabalho_parte1\ca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751" y="769919"/>
            <a:ext cx="4032448" cy="312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622678" y="4221088"/>
                <a:ext cx="3685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𝟐𝟖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14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28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78" y="4221088"/>
                <a:ext cx="3685040" cy="461665"/>
              </a:xfrm>
              <a:prstGeom prst="rect">
                <a:avLst/>
              </a:prstGeom>
              <a:blipFill>
                <a:blip r:embed="rId4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16547" y="4694549"/>
                <a:ext cx="3835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𝟐𝟗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29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47" y="4694549"/>
                <a:ext cx="3835373" cy="461665"/>
              </a:xfrm>
              <a:prstGeom prst="rect">
                <a:avLst/>
              </a:prstGeom>
              <a:blipFill>
                <a:blip r:embed="rId5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4517426" y="4221088"/>
                <a:ext cx="42103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𝟑𝟎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10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15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i="1">
                              <a:latin typeface="Cambria Math"/>
                            </a:rPr>
                            <m:t>30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426" y="4221088"/>
                <a:ext cx="4210320" cy="461665"/>
              </a:xfrm>
              <a:prstGeom prst="rect">
                <a:avLst/>
              </a:prstGeom>
              <a:blipFill>
                <a:blip r:embed="rId6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3979261" y="4694549"/>
                <a:ext cx="36170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𝟑𝟏</m:t>
                          </m:r>
                        </m:sub>
                      </m:sSub>
                      <m:r>
                        <a:rPr lang="pt-PT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31</m:t>
                          </m:r>
                        </m:e>
                      </m:d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9261" y="4694549"/>
                <a:ext cx="3617075" cy="461665"/>
              </a:xfrm>
              <a:prstGeom prst="rect">
                <a:avLst/>
              </a:prstGeom>
              <a:blipFill>
                <a:blip r:embed="rId7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aixaDeTexto 15"/>
          <p:cNvSpPr txBox="1"/>
          <p:nvPr/>
        </p:nvSpPr>
        <p:spPr>
          <a:xfrm>
            <a:off x="539552" y="1521925"/>
            <a:ext cx="4176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Observa os números da folha do calendário do mês de </a:t>
            </a:r>
            <a:r>
              <a:rPr lang="pt-PT" sz="2400" b="1" dirty="0" err="1">
                <a:solidFill>
                  <a:srgbClr val="002060"/>
                </a:solidFill>
              </a:rPr>
              <a:t>outubro</a:t>
            </a:r>
            <a:r>
              <a:rPr lang="pt-PT" sz="24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539553" y="2636154"/>
            <a:ext cx="41764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rgbClr val="C00000"/>
              </a:buClr>
              <a:buAutoNum type="arabicPeriod"/>
            </a:pPr>
            <a:r>
              <a:rPr lang="pt-PT" sz="2400" dirty="0"/>
              <a:t>Escreve os divisores de cada um dos números que correspondem aos dias do mês de </a:t>
            </a:r>
            <a:r>
              <a:rPr lang="pt-PT" sz="2400" dirty="0" err="1"/>
              <a:t>outubro</a:t>
            </a:r>
            <a:r>
              <a:rPr lang="pt-PT" sz="2400" dirty="0"/>
              <a:t>. 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33518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2" y="1521925"/>
            <a:ext cx="4176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Observa os números da folha do calendário do mês de outubro.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0866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Trabalho_parte1\ca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751" y="722419"/>
            <a:ext cx="4032448" cy="312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539553" y="2722254"/>
            <a:ext cx="4176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rgbClr val="C00000"/>
              </a:buClr>
              <a:buFont typeface="+mj-lt"/>
              <a:buAutoNum type="arabicPeriod" startAt="2"/>
            </a:pPr>
            <a:r>
              <a:rPr lang="pt-PT" sz="2400" dirty="0"/>
              <a:t>Copia o calendário para o teu caderno e pinta de uma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996108" y="3467657"/>
            <a:ext cx="7560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cor os números que têm apenas dois divisores. </a:t>
            </a:r>
          </a:p>
        </p:txBody>
      </p:sp>
      <p:sp>
        <p:nvSpPr>
          <p:cNvPr id="9" name="Oval 8"/>
          <p:cNvSpPr/>
          <p:nvPr/>
        </p:nvSpPr>
        <p:spPr>
          <a:xfrm>
            <a:off x="5205016" y="1669330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Oval 10"/>
          <p:cNvSpPr/>
          <p:nvPr/>
        </p:nvSpPr>
        <p:spPr>
          <a:xfrm>
            <a:off x="5604620" y="1675542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Oval 11"/>
          <p:cNvSpPr/>
          <p:nvPr/>
        </p:nvSpPr>
        <p:spPr>
          <a:xfrm>
            <a:off x="6374222" y="1621830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/>
          <p:cNvSpPr/>
          <p:nvPr/>
        </p:nvSpPr>
        <p:spPr>
          <a:xfrm>
            <a:off x="7199913" y="1576794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/>
          <p:cNvSpPr/>
          <p:nvPr/>
        </p:nvSpPr>
        <p:spPr>
          <a:xfrm>
            <a:off x="5917160" y="1951699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/>
          <p:cNvSpPr/>
          <p:nvPr/>
        </p:nvSpPr>
        <p:spPr>
          <a:xfrm>
            <a:off x="6722387" y="1939824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Oval 15"/>
          <p:cNvSpPr/>
          <p:nvPr/>
        </p:nvSpPr>
        <p:spPr>
          <a:xfrm>
            <a:off x="5412323" y="2263481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16"/>
          <p:cNvSpPr/>
          <p:nvPr/>
        </p:nvSpPr>
        <p:spPr>
          <a:xfrm>
            <a:off x="6233699" y="2281015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Oval 17"/>
          <p:cNvSpPr/>
          <p:nvPr/>
        </p:nvSpPr>
        <p:spPr>
          <a:xfrm>
            <a:off x="4875800" y="2571217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/>
          <p:cNvSpPr/>
          <p:nvPr/>
        </p:nvSpPr>
        <p:spPr>
          <a:xfrm>
            <a:off x="7403683" y="2667733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Oval 19"/>
          <p:cNvSpPr/>
          <p:nvPr/>
        </p:nvSpPr>
        <p:spPr>
          <a:xfrm>
            <a:off x="5153646" y="2924282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aixaDeTexto 9"/>
          <p:cNvSpPr txBox="1"/>
          <p:nvPr/>
        </p:nvSpPr>
        <p:spPr>
          <a:xfrm>
            <a:off x="913361" y="4050395"/>
            <a:ext cx="744133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 R: </a:t>
            </a:r>
            <a:r>
              <a:rPr lang="pt-PT" sz="2400" b="1" dirty="0">
                <a:solidFill>
                  <a:srgbClr val="C00000"/>
                </a:solidFill>
              </a:rPr>
              <a:t>Números pintados:</a:t>
            </a:r>
            <a:r>
              <a:rPr lang="pt-PT" sz="2400" dirty="0"/>
              <a:t> 2, 3, 5, 7, 11, 13, 17, 19, 23, 29, 31. 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21152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2" y="1521925"/>
            <a:ext cx="4176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Observa os números da folha do calendário do mês de </a:t>
            </a:r>
            <a:r>
              <a:rPr lang="pt-PT" sz="2400" b="1" dirty="0" err="1">
                <a:solidFill>
                  <a:srgbClr val="002060"/>
                </a:solidFill>
              </a:rPr>
              <a:t>outubro</a:t>
            </a:r>
            <a:r>
              <a:rPr lang="pt-PT" sz="24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0866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Trabalho_parte1\ca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751" y="722419"/>
            <a:ext cx="4032448" cy="312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5205016" y="1669330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Oval 10"/>
          <p:cNvSpPr/>
          <p:nvPr/>
        </p:nvSpPr>
        <p:spPr>
          <a:xfrm>
            <a:off x="5604620" y="1675542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Oval 11"/>
          <p:cNvSpPr/>
          <p:nvPr/>
        </p:nvSpPr>
        <p:spPr>
          <a:xfrm>
            <a:off x="6374222" y="1621830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/>
          <p:cNvSpPr/>
          <p:nvPr/>
        </p:nvSpPr>
        <p:spPr>
          <a:xfrm>
            <a:off x="7199913" y="1576794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/>
          <p:cNvSpPr/>
          <p:nvPr/>
        </p:nvSpPr>
        <p:spPr>
          <a:xfrm>
            <a:off x="5917160" y="1951699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/>
          <p:cNvSpPr/>
          <p:nvPr/>
        </p:nvSpPr>
        <p:spPr>
          <a:xfrm>
            <a:off x="6722387" y="1939824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Oval 15"/>
          <p:cNvSpPr/>
          <p:nvPr/>
        </p:nvSpPr>
        <p:spPr>
          <a:xfrm>
            <a:off x="5412323" y="2263481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16"/>
          <p:cNvSpPr/>
          <p:nvPr/>
        </p:nvSpPr>
        <p:spPr>
          <a:xfrm>
            <a:off x="6233699" y="2281015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Oval 17"/>
          <p:cNvSpPr/>
          <p:nvPr/>
        </p:nvSpPr>
        <p:spPr>
          <a:xfrm>
            <a:off x="4875800" y="2571217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/>
          <p:cNvSpPr/>
          <p:nvPr/>
        </p:nvSpPr>
        <p:spPr>
          <a:xfrm>
            <a:off x="7403683" y="2667733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Oval 19"/>
          <p:cNvSpPr/>
          <p:nvPr/>
        </p:nvSpPr>
        <p:spPr>
          <a:xfrm>
            <a:off x="5153646" y="2924282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CaixaDeTexto 20"/>
          <p:cNvSpPr txBox="1"/>
          <p:nvPr/>
        </p:nvSpPr>
        <p:spPr>
          <a:xfrm>
            <a:off x="539553" y="2648029"/>
            <a:ext cx="4176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rgbClr val="C00000"/>
              </a:buClr>
              <a:buFont typeface="+mj-lt"/>
              <a:buAutoNum type="arabicPeriod" startAt="3"/>
            </a:pPr>
            <a:r>
              <a:rPr lang="pt-PT" sz="2400" dirty="0"/>
              <a:t>Pinta de outra cor os números que têm mais do que dois divisores. </a:t>
            </a:r>
          </a:p>
        </p:txBody>
      </p:sp>
      <p:sp>
        <p:nvSpPr>
          <p:cNvPr id="3" name="Rectângulo 2"/>
          <p:cNvSpPr/>
          <p:nvPr/>
        </p:nvSpPr>
        <p:spPr>
          <a:xfrm rot="601208">
            <a:off x="5997291" y="1645580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ctângulo 22"/>
          <p:cNvSpPr/>
          <p:nvPr/>
        </p:nvSpPr>
        <p:spPr>
          <a:xfrm rot="601208">
            <a:off x="6799103" y="1620502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Rectângulo 23"/>
          <p:cNvSpPr/>
          <p:nvPr/>
        </p:nvSpPr>
        <p:spPr>
          <a:xfrm rot="601208">
            <a:off x="7625042" y="1576793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ctângulo 24"/>
          <p:cNvSpPr/>
          <p:nvPr/>
        </p:nvSpPr>
        <p:spPr>
          <a:xfrm rot="601208">
            <a:off x="5120879" y="1973194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ectângulo 25"/>
          <p:cNvSpPr/>
          <p:nvPr/>
        </p:nvSpPr>
        <p:spPr>
          <a:xfrm rot="601208">
            <a:off x="5533296" y="1963573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ctângulo 26"/>
          <p:cNvSpPr/>
          <p:nvPr/>
        </p:nvSpPr>
        <p:spPr>
          <a:xfrm rot="601208">
            <a:off x="6323385" y="1951699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Rectângulo 27"/>
          <p:cNvSpPr/>
          <p:nvPr/>
        </p:nvSpPr>
        <p:spPr>
          <a:xfrm rot="601208">
            <a:off x="7164019" y="1928162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Rectângulo 28"/>
          <p:cNvSpPr/>
          <p:nvPr/>
        </p:nvSpPr>
        <p:spPr>
          <a:xfrm rot="601208">
            <a:off x="7569667" y="1939824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ctângulo 29"/>
          <p:cNvSpPr/>
          <p:nvPr/>
        </p:nvSpPr>
        <p:spPr>
          <a:xfrm rot="601208">
            <a:off x="5038686" y="2285170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ectângulo 30"/>
          <p:cNvSpPr/>
          <p:nvPr/>
        </p:nvSpPr>
        <p:spPr>
          <a:xfrm rot="601208">
            <a:off x="5843719" y="2284882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ctângulo 31"/>
          <p:cNvSpPr/>
          <p:nvPr/>
        </p:nvSpPr>
        <p:spPr>
          <a:xfrm rot="601208">
            <a:off x="6652676" y="2279691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Rectângulo 32"/>
          <p:cNvSpPr/>
          <p:nvPr/>
        </p:nvSpPr>
        <p:spPr>
          <a:xfrm rot="601208">
            <a:off x="7083996" y="2284339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Rectângulo 33"/>
          <p:cNvSpPr/>
          <p:nvPr/>
        </p:nvSpPr>
        <p:spPr>
          <a:xfrm rot="601208">
            <a:off x="7492463" y="2287231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Rectângulo 34"/>
          <p:cNvSpPr/>
          <p:nvPr/>
        </p:nvSpPr>
        <p:spPr>
          <a:xfrm rot="601208">
            <a:off x="5289055" y="2638601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Rectângulo 35"/>
          <p:cNvSpPr/>
          <p:nvPr/>
        </p:nvSpPr>
        <p:spPr>
          <a:xfrm rot="601208">
            <a:off x="5715754" y="2628145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Rectângulo 36"/>
          <p:cNvSpPr/>
          <p:nvPr/>
        </p:nvSpPr>
        <p:spPr>
          <a:xfrm rot="601208">
            <a:off x="6134090" y="2635433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ctângulo 37"/>
          <p:cNvSpPr/>
          <p:nvPr/>
        </p:nvSpPr>
        <p:spPr>
          <a:xfrm rot="601208">
            <a:off x="6576679" y="2659184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Rectângulo 38"/>
          <p:cNvSpPr/>
          <p:nvPr/>
        </p:nvSpPr>
        <p:spPr>
          <a:xfrm rot="601208">
            <a:off x="6996065" y="2659185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ctângulo 39"/>
          <p:cNvSpPr/>
          <p:nvPr/>
        </p:nvSpPr>
        <p:spPr>
          <a:xfrm rot="601208">
            <a:off x="4750327" y="2896570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10241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2" y="1521925"/>
            <a:ext cx="4176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Observa os números da folha do calendário do mês de </a:t>
            </a:r>
            <a:r>
              <a:rPr lang="pt-PT" sz="2400" b="1" dirty="0" err="1">
                <a:solidFill>
                  <a:srgbClr val="002060"/>
                </a:solidFill>
              </a:rPr>
              <a:t>outubro</a:t>
            </a:r>
            <a:r>
              <a:rPr lang="pt-PT" sz="24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 descr="C:\Users\Susana\Desktop\areal\Trabalho_parte1\t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08669"/>
            <a:ext cx="15768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a\Desktop\areal\Trabalho_parte1\ca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751" y="722419"/>
            <a:ext cx="4032448" cy="312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5205016" y="1669330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Oval 10"/>
          <p:cNvSpPr/>
          <p:nvPr/>
        </p:nvSpPr>
        <p:spPr>
          <a:xfrm>
            <a:off x="5604620" y="1675542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Oval 11"/>
          <p:cNvSpPr/>
          <p:nvPr/>
        </p:nvSpPr>
        <p:spPr>
          <a:xfrm>
            <a:off x="6374222" y="1621830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/>
          <p:cNvSpPr/>
          <p:nvPr/>
        </p:nvSpPr>
        <p:spPr>
          <a:xfrm>
            <a:off x="7199913" y="1576794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/>
          <p:cNvSpPr/>
          <p:nvPr/>
        </p:nvSpPr>
        <p:spPr>
          <a:xfrm>
            <a:off x="5917160" y="1951699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/>
          <p:cNvSpPr/>
          <p:nvPr/>
        </p:nvSpPr>
        <p:spPr>
          <a:xfrm>
            <a:off x="6722387" y="1939824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Oval 15"/>
          <p:cNvSpPr/>
          <p:nvPr/>
        </p:nvSpPr>
        <p:spPr>
          <a:xfrm>
            <a:off x="5412323" y="2263481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16"/>
          <p:cNvSpPr/>
          <p:nvPr/>
        </p:nvSpPr>
        <p:spPr>
          <a:xfrm>
            <a:off x="6233699" y="2281015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Oval 17"/>
          <p:cNvSpPr/>
          <p:nvPr/>
        </p:nvSpPr>
        <p:spPr>
          <a:xfrm>
            <a:off x="4875800" y="2571217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/>
          <p:cNvSpPr/>
          <p:nvPr/>
        </p:nvSpPr>
        <p:spPr>
          <a:xfrm>
            <a:off x="7403683" y="2667733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Oval 19"/>
          <p:cNvSpPr/>
          <p:nvPr/>
        </p:nvSpPr>
        <p:spPr>
          <a:xfrm>
            <a:off x="5153646" y="2924282"/>
            <a:ext cx="360040" cy="28803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Rectângulo 2"/>
          <p:cNvSpPr/>
          <p:nvPr/>
        </p:nvSpPr>
        <p:spPr>
          <a:xfrm rot="601208">
            <a:off x="5997291" y="1645580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ctângulo 22"/>
          <p:cNvSpPr/>
          <p:nvPr/>
        </p:nvSpPr>
        <p:spPr>
          <a:xfrm rot="601208">
            <a:off x="6799103" y="1620502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Rectângulo 23"/>
          <p:cNvSpPr/>
          <p:nvPr/>
        </p:nvSpPr>
        <p:spPr>
          <a:xfrm rot="601208">
            <a:off x="7625042" y="1576793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ctângulo 24"/>
          <p:cNvSpPr/>
          <p:nvPr/>
        </p:nvSpPr>
        <p:spPr>
          <a:xfrm rot="601208">
            <a:off x="5120879" y="1973194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ectângulo 25"/>
          <p:cNvSpPr/>
          <p:nvPr/>
        </p:nvSpPr>
        <p:spPr>
          <a:xfrm rot="601208">
            <a:off x="5533296" y="1963573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ctângulo 26"/>
          <p:cNvSpPr/>
          <p:nvPr/>
        </p:nvSpPr>
        <p:spPr>
          <a:xfrm rot="601208">
            <a:off x="6323385" y="1951699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Rectângulo 27"/>
          <p:cNvSpPr/>
          <p:nvPr/>
        </p:nvSpPr>
        <p:spPr>
          <a:xfrm rot="601208">
            <a:off x="7164019" y="1928162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Rectângulo 28"/>
          <p:cNvSpPr/>
          <p:nvPr/>
        </p:nvSpPr>
        <p:spPr>
          <a:xfrm rot="601208">
            <a:off x="7569667" y="1939824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ctângulo 29"/>
          <p:cNvSpPr/>
          <p:nvPr/>
        </p:nvSpPr>
        <p:spPr>
          <a:xfrm rot="601208">
            <a:off x="5038686" y="2285170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ectângulo 30"/>
          <p:cNvSpPr/>
          <p:nvPr/>
        </p:nvSpPr>
        <p:spPr>
          <a:xfrm rot="601208">
            <a:off x="5843719" y="2284882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ctângulo 31"/>
          <p:cNvSpPr/>
          <p:nvPr/>
        </p:nvSpPr>
        <p:spPr>
          <a:xfrm rot="601208">
            <a:off x="6652676" y="2279691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Rectângulo 32"/>
          <p:cNvSpPr/>
          <p:nvPr/>
        </p:nvSpPr>
        <p:spPr>
          <a:xfrm rot="601208">
            <a:off x="7083996" y="2284339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Rectângulo 33"/>
          <p:cNvSpPr/>
          <p:nvPr/>
        </p:nvSpPr>
        <p:spPr>
          <a:xfrm rot="601208">
            <a:off x="7492463" y="2287231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Rectângulo 34"/>
          <p:cNvSpPr/>
          <p:nvPr/>
        </p:nvSpPr>
        <p:spPr>
          <a:xfrm rot="601208">
            <a:off x="5289055" y="2638601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Rectângulo 35"/>
          <p:cNvSpPr/>
          <p:nvPr/>
        </p:nvSpPr>
        <p:spPr>
          <a:xfrm rot="601208">
            <a:off x="5715754" y="2628145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Rectângulo 36"/>
          <p:cNvSpPr/>
          <p:nvPr/>
        </p:nvSpPr>
        <p:spPr>
          <a:xfrm rot="601208">
            <a:off x="6134090" y="2635433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ctângulo 37"/>
          <p:cNvSpPr/>
          <p:nvPr/>
        </p:nvSpPr>
        <p:spPr>
          <a:xfrm rot="601208">
            <a:off x="6576679" y="2659184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Rectângulo 38"/>
          <p:cNvSpPr/>
          <p:nvPr/>
        </p:nvSpPr>
        <p:spPr>
          <a:xfrm rot="601208">
            <a:off x="6996065" y="2659185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ctângulo 39"/>
          <p:cNvSpPr/>
          <p:nvPr/>
        </p:nvSpPr>
        <p:spPr>
          <a:xfrm rot="601208">
            <a:off x="4750327" y="2896570"/>
            <a:ext cx="343794" cy="28803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" name="CaixaDeTexto 40"/>
          <p:cNvSpPr txBox="1"/>
          <p:nvPr/>
        </p:nvSpPr>
        <p:spPr>
          <a:xfrm>
            <a:off x="538980" y="2722254"/>
            <a:ext cx="4177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rgbClr val="C00000"/>
              </a:buClr>
              <a:buFont typeface="+mj-lt"/>
              <a:buAutoNum type="arabicPeriod" startAt="4"/>
            </a:pPr>
            <a:r>
              <a:rPr lang="pt-PT" sz="2400" dirty="0"/>
              <a:t>O número que ficou por pintar é o </a:t>
            </a:r>
            <a:r>
              <a:rPr lang="pt-PT" sz="2400" i="1" dirty="0"/>
              <a:t>Dia Internacional do Idoso</a:t>
            </a:r>
            <a:r>
              <a:rPr lang="pt-PT" sz="2400" dirty="0"/>
              <a:t>. </a:t>
            </a:r>
            <a:endParaRPr lang="pt-PT" dirty="0"/>
          </a:p>
        </p:txBody>
      </p:sp>
      <p:sp>
        <p:nvSpPr>
          <p:cNvPr id="7" name="CaixaDeTexto 6"/>
          <p:cNvSpPr txBox="1"/>
          <p:nvPr/>
        </p:nvSpPr>
        <p:spPr>
          <a:xfrm>
            <a:off x="984233" y="3780083"/>
            <a:ext cx="7584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Qual é esse número? Porque ficou esse número por pintar?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948608" y="4365104"/>
            <a:ext cx="7620216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 R: O número que ficou por pintar foi o </a:t>
            </a:r>
            <a:r>
              <a:rPr lang="pt-PT" sz="240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pt-PT" sz="2400" dirty="0"/>
              <a:t>, pois tem apenas </a:t>
            </a:r>
            <a:r>
              <a:rPr lang="pt-PT" sz="2400" b="1" dirty="0">
                <a:solidFill>
                  <a:schemeClr val="accent4">
                    <a:lumMod val="50000"/>
                  </a:schemeClr>
                </a:solidFill>
              </a:rPr>
              <a:t>um divisor</a:t>
            </a:r>
            <a:r>
              <a:rPr lang="pt-PT" sz="2400" dirty="0"/>
              <a:t>.</a:t>
            </a:r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66501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2843808" y="1412776"/>
            <a:ext cx="3456384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CaixaDeTexto 6"/>
          <p:cNvSpPr txBox="1"/>
          <p:nvPr/>
        </p:nvSpPr>
        <p:spPr>
          <a:xfrm>
            <a:off x="467544" y="752071"/>
            <a:ext cx="8208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Alguns números, como por exemplo, os números </a:t>
            </a:r>
          </a:p>
          <a:p>
            <a:pPr algn="just"/>
            <a:endParaRPr lang="pt-PT" sz="2400" dirty="0"/>
          </a:p>
          <a:p>
            <a:pPr algn="ctr"/>
            <a:r>
              <a:rPr lang="pt-PT" sz="2400" b="1" dirty="0">
                <a:solidFill>
                  <a:srgbClr val="C00000"/>
                </a:solidFill>
              </a:rPr>
              <a:t>2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3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5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7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11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13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17</a:t>
            </a:r>
            <a:r>
              <a:rPr lang="pt-PT" sz="2400" dirty="0"/>
              <a:t> e </a:t>
            </a:r>
            <a:r>
              <a:rPr lang="pt-PT" sz="2400" b="1" dirty="0">
                <a:solidFill>
                  <a:srgbClr val="C00000"/>
                </a:solidFill>
              </a:rPr>
              <a:t>19</a:t>
            </a:r>
            <a:r>
              <a:rPr lang="pt-PT" sz="2400" dirty="0"/>
              <a:t>,</a:t>
            </a:r>
          </a:p>
          <a:p>
            <a:pPr algn="ctr"/>
            <a:endParaRPr lang="pt-PT" sz="2400" dirty="0"/>
          </a:p>
          <a:p>
            <a:pPr algn="just"/>
            <a:r>
              <a:rPr lang="pt-PT" sz="2400" dirty="0"/>
              <a:t>admitem apenas dois divisores. A estes números chamamos </a:t>
            </a:r>
            <a:r>
              <a:rPr lang="pt-PT" sz="2400" b="1" dirty="0">
                <a:solidFill>
                  <a:srgbClr val="C00000"/>
                </a:solidFill>
              </a:rPr>
              <a:t>números primos</a:t>
            </a:r>
            <a:r>
              <a:rPr lang="pt-PT" sz="2400" dirty="0"/>
              <a:t>.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757092" y="3384013"/>
            <a:ext cx="7632848" cy="1650639"/>
            <a:chOff x="899592" y="3146513"/>
            <a:chExt cx="7632848" cy="1650639"/>
          </a:xfrm>
        </p:grpSpPr>
        <p:grpSp>
          <p:nvGrpSpPr>
            <p:cNvPr id="11" name="Grupo 10"/>
            <p:cNvGrpSpPr/>
            <p:nvPr/>
          </p:nvGrpSpPr>
          <p:grpSpPr>
            <a:xfrm>
              <a:off x="899592" y="3527838"/>
              <a:ext cx="7632848" cy="1269314"/>
              <a:chOff x="774419" y="3890124"/>
              <a:chExt cx="7632848" cy="1269314"/>
            </a:xfrm>
          </p:grpSpPr>
          <p:sp>
            <p:nvSpPr>
              <p:cNvPr id="12" name="Rectângulo arredondado 11"/>
              <p:cNvSpPr/>
              <p:nvPr/>
            </p:nvSpPr>
            <p:spPr>
              <a:xfrm>
                <a:off x="774419" y="3890124"/>
                <a:ext cx="7632848" cy="1269314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just"/>
                <a:endParaRPr lang="pt-PT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CaixaDeTexto 13"/>
              <p:cNvSpPr txBox="1"/>
              <p:nvPr/>
            </p:nvSpPr>
            <p:spPr>
              <a:xfrm>
                <a:off x="942185" y="4022557"/>
                <a:ext cx="7249058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pt-PT" sz="1000" dirty="0"/>
              </a:p>
              <a:p>
                <a:pPr algn="ctr"/>
                <a:r>
                  <a:rPr lang="pt-PT" sz="2400" dirty="0"/>
                  <a:t>Um número é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primo</a:t>
                </a:r>
                <a:r>
                  <a:rPr lang="pt-PT" sz="2400" dirty="0"/>
                  <a:t> quando tem </a:t>
                </a:r>
                <a:r>
                  <a:rPr lang="pt-PT" sz="2400" dirty="0" err="1"/>
                  <a:t>exatamente</a:t>
                </a:r>
                <a:r>
                  <a:rPr lang="pt-PT" sz="2400" dirty="0"/>
                  <a:t> dois divisores: 1 e ele próprio.</a:t>
                </a:r>
              </a:p>
            </p:txBody>
          </p:sp>
        </p:grpSp>
        <p:pic>
          <p:nvPicPr>
            <p:cNvPr id="2050" name="Picture 2" descr="C:\Users\Susana\Desktop\areal\Trabalho_parte1\certo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358" y="3146513"/>
              <a:ext cx="788824" cy="78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12932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2195736" y="1412776"/>
            <a:ext cx="4752528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CaixaDeTexto 6"/>
          <p:cNvSpPr txBox="1"/>
          <p:nvPr/>
        </p:nvSpPr>
        <p:spPr>
          <a:xfrm>
            <a:off x="467544" y="752071"/>
            <a:ext cx="8208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Outros números, como por exemplo, </a:t>
            </a:r>
          </a:p>
          <a:p>
            <a:pPr algn="just"/>
            <a:endParaRPr lang="pt-PT" sz="2400" b="1" dirty="0">
              <a:solidFill>
                <a:srgbClr val="C00000"/>
              </a:solidFill>
            </a:endParaRPr>
          </a:p>
          <a:p>
            <a:pPr algn="ctr"/>
            <a:r>
              <a:rPr lang="pt-PT" sz="2400" b="1" dirty="0">
                <a:solidFill>
                  <a:srgbClr val="C00000"/>
                </a:solidFill>
              </a:rPr>
              <a:t>4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6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8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9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10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12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14</a:t>
            </a:r>
            <a:r>
              <a:rPr lang="pt-PT" sz="2400" b="1" dirty="0"/>
              <a:t>,</a:t>
            </a:r>
            <a:r>
              <a:rPr lang="pt-PT" sz="2400" b="1" dirty="0">
                <a:solidFill>
                  <a:srgbClr val="C00000"/>
                </a:solidFill>
              </a:rPr>
              <a:t> 15</a:t>
            </a:r>
            <a:r>
              <a:rPr lang="pt-PT" sz="2400" b="1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16</a:t>
            </a:r>
            <a:r>
              <a:rPr lang="pt-PT" sz="2400" b="1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18</a:t>
            </a:r>
            <a:r>
              <a:rPr lang="pt-PT" sz="2400" dirty="0"/>
              <a:t> e </a:t>
            </a:r>
            <a:r>
              <a:rPr lang="pt-PT" sz="2400" b="1" dirty="0">
                <a:solidFill>
                  <a:srgbClr val="C00000"/>
                </a:solidFill>
              </a:rPr>
              <a:t>20</a:t>
            </a:r>
            <a:r>
              <a:rPr lang="pt-PT" sz="2400" dirty="0"/>
              <a:t>,</a:t>
            </a:r>
          </a:p>
          <a:p>
            <a:pPr algn="ctr"/>
            <a:endParaRPr lang="pt-PT" sz="2400" dirty="0"/>
          </a:p>
          <a:p>
            <a:pPr algn="just"/>
            <a:r>
              <a:rPr lang="pt-PT" sz="2400" dirty="0"/>
              <a:t>têm mais de dois divisores e chamam-se </a:t>
            </a:r>
            <a:r>
              <a:rPr lang="pt-PT" sz="2400" b="1" dirty="0">
                <a:solidFill>
                  <a:srgbClr val="C00000"/>
                </a:solidFill>
              </a:rPr>
              <a:t>números compostos</a:t>
            </a:r>
            <a:r>
              <a:rPr lang="pt-PT" sz="2400" dirty="0"/>
              <a:t>.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757092" y="3410363"/>
            <a:ext cx="7632848" cy="1564914"/>
            <a:chOff x="899592" y="3232238"/>
            <a:chExt cx="7632848" cy="1564914"/>
          </a:xfrm>
        </p:grpSpPr>
        <p:grpSp>
          <p:nvGrpSpPr>
            <p:cNvPr id="11" name="Grupo 10"/>
            <p:cNvGrpSpPr/>
            <p:nvPr/>
          </p:nvGrpSpPr>
          <p:grpSpPr>
            <a:xfrm>
              <a:off x="899592" y="3527838"/>
              <a:ext cx="7632848" cy="1269314"/>
              <a:chOff x="774419" y="3890124"/>
              <a:chExt cx="7632848" cy="1269314"/>
            </a:xfrm>
          </p:grpSpPr>
          <p:sp>
            <p:nvSpPr>
              <p:cNvPr id="12" name="Rectângulo arredondado 11"/>
              <p:cNvSpPr/>
              <p:nvPr/>
            </p:nvSpPr>
            <p:spPr>
              <a:xfrm>
                <a:off x="774419" y="3890124"/>
                <a:ext cx="7632848" cy="1269314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just"/>
                <a:endParaRPr lang="pt-PT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CaixaDeTexto 13"/>
              <p:cNvSpPr txBox="1"/>
              <p:nvPr/>
            </p:nvSpPr>
            <p:spPr>
              <a:xfrm>
                <a:off x="942185" y="4093807"/>
                <a:ext cx="7249058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pt-PT" sz="1000" dirty="0"/>
              </a:p>
              <a:p>
                <a:pPr algn="ctr"/>
                <a:r>
                  <a:rPr lang="pt-PT" sz="2400" dirty="0"/>
                  <a:t>Um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número composto </a:t>
                </a:r>
                <a:r>
                  <a:rPr lang="pt-PT" sz="2400" dirty="0"/>
                  <a:t>é aquele que tem mais de dois divisores.</a:t>
                </a:r>
              </a:p>
            </p:txBody>
          </p:sp>
        </p:grpSp>
        <p:pic>
          <p:nvPicPr>
            <p:cNvPr id="2050" name="Picture 2" descr="C:\Users\Susana\Desktop\areal\Trabalho_parte1\certo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358" y="3232238"/>
              <a:ext cx="788824" cy="78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407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347956"/>
              </p:ext>
            </p:extLst>
          </p:nvPr>
        </p:nvGraphicFramePr>
        <p:xfrm>
          <a:off x="468302" y="2919638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pt-PT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Rectângulo 1"/>
          <p:cNvSpPr/>
          <p:nvPr/>
        </p:nvSpPr>
        <p:spPr>
          <a:xfrm>
            <a:off x="467544" y="752071"/>
            <a:ext cx="8136904" cy="8767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CaixaDeTexto 6"/>
          <p:cNvSpPr txBox="1"/>
          <p:nvPr/>
        </p:nvSpPr>
        <p:spPr>
          <a:xfrm>
            <a:off x="431540" y="752071"/>
            <a:ext cx="82089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O número 1 só tem um divisor, logo, </a:t>
            </a:r>
            <a:r>
              <a:rPr lang="pt-PT" sz="2400" b="1" dirty="0">
                <a:solidFill>
                  <a:srgbClr val="C00000"/>
                </a:solidFill>
              </a:rPr>
              <a:t>não é primo nem composto</a:t>
            </a:r>
            <a:r>
              <a:rPr lang="pt-PT" sz="2400" dirty="0"/>
              <a:t>.</a:t>
            </a:r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Reparemos que qualquer número composto pode ser escrito como um produto de dois ou mais </a:t>
            </a:r>
            <a:r>
              <a:rPr lang="pt-PT" sz="2400" dirty="0" err="1"/>
              <a:t>fatores</a:t>
            </a:r>
            <a:r>
              <a:rPr lang="pt-PT" sz="2400" dirty="0"/>
              <a:t> diferentes de 1.</a:t>
            </a:r>
          </a:p>
          <a:p>
            <a:pPr algn="just"/>
            <a:endParaRPr lang="pt-PT" sz="2400" dirty="0"/>
          </a:p>
          <a:p>
            <a:pPr algn="just"/>
            <a:r>
              <a:rPr lang="pt-PT" sz="2400" b="1" dirty="0">
                <a:solidFill>
                  <a:srgbClr val="002060"/>
                </a:solidFill>
              </a:rPr>
              <a:t>Por exemplo: </a:t>
            </a:r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ângulo arredondado 15"/>
              <p:cNvSpPr/>
              <p:nvPr/>
            </p:nvSpPr>
            <p:spPr>
              <a:xfrm>
                <a:off x="971600" y="3888220"/>
                <a:ext cx="1800000" cy="72000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</a:rPr>
                        <m:t>8=2</m:t>
                      </m:r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Rectângulo arredondad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888220"/>
                <a:ext cx="1800000" cy="720000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ângulo arredondado 16"/>
              <p:cNvSpPr/>
              <p:nvPr/>
            </p:nvSpPr>
            <p:spPr>
              <a:xfrm>
                <a:off x="3275856" y="3873200"/>
                <a:ext cx="1800000" cy="720000"/>
              </a:xfrm>
              <a:prstGeom prst="roundRect">
                <a:avLst/>
              </a:prstGeom>
              <a:solidFill>
                <a:srgbClr val="FFD5D5"/>
              </a:solid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15=3</m:t>
                      </m:r>
                      <m:r>
                        <a:rPr lang="pt-PT" sz="2400" i="1" dirty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Rectângulo arredondad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3873200"/>
                <a:ext cx="1800000" cy="720000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ângulo arredondado 17"/>
              <p:cNvSpPr/>
              <p:nvPr/>
            </p:nvSpPr>
            <p:spPr>
              <a:xfrm>
                <a:off x="5436096" y="3854877"/>
                <a:ext cx="2520000" cy="72000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72=2</m:t>
                      </m:r>
                      <m:r>
                        <a:rPr lang="pt-PT" sz="2400" i="1" dirty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×4×9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ângulo arredondad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3854877"/>
                <a:ext cx="2520000" cy="720000"/>
              </a:xfrm>
              <a:prstGeom prst="round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rgbClr val="FFC000"/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12122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uiExpand="1" build="p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9552" y="1521925"/>
            <a:ext cx="80648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b="1" dirty="0">
                <a:solidFill>
                  <a:srgbClr val="002060"/>
                </a:solidFill>
              </a:rPr>
              <a:t>Crivo de Eratóstenes</a:t>
            </a:r>
          </a:p>
          <a:p>
            <a:pPr algn="just"/>
            <a:r>
              <a:rPr lang="pt-PT" sz="2400" dirty="0"/>
              <a:t> O método que vais utilizar para descobrir os números primos de 1 a 50 foi inventado, 200 anos antes de Cristo, pelo matemático Eratóstenes. 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4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50" y="57318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51208" y="3174710"/>
            <a:ext cx="31566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1. </a:t>
            </a:r>
            <a:r>
              <a:rPr lang="pt-PT" sz="2400" dirty="0"/>
              <a:t>Copia para o teu caderno a tabela seguinte, que apresenta os números naturais de 1 a 50.</a:t>
            </a:r>
          </a:p>
          <a:p>
            <a:pPr algn="just"/>
            <a:endParaRPr lang="pt-PT" dirty="0"/>
          </a:p>
        </p:txBody>
      </p:sp>
      <p:pic>
        <p:nvPicPr>
          <p:cNvPr id="3076" name="Picture 4" descr="C:\Users\Susana\Desktop\areal\Trabalho_parte1\tab11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529" y="3380742"/>
            <a:ext cx="4920295" cy="164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upo 12"/>
          <p:cNvGrpSpPr/>
          <p:nvPr/>
        </p:nvGrpSpPr>
        <p:grpSpPr>
          <a:xfrm>
            <a:off x="3760139" y="3238241"/>
            <a:ext cx="592922" cy="1943459"/>
            <a:chOff x="4442216" y="2160827"/>
            <a:chExt cx="592922" cy="4096987"/>
          </a:xfrm>
        </p:grpSpPr>
        <p:cxnSp>
          <p:nvCxnSpPr>
            <p:cNvPr id="14" name="Conexão recta 1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xão recta 1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xão recta 1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9546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4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50" y="57318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51207" y="1534140"/>
            <a:ext cx="7981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1. </a:t>
            </a:r>
            <a:r>
              <a:rPr lang="pt-PT" sz="2400" dirty="0"/>
              <a:t>Utilizando os critérios de divisibilidade, vai rodeando, sucessivamente, os números seguintes: </a:t>
            </a:r>
          </a:p>
        </p:txBody>
      </p:sp>
      <p:pic>
        <p:nvPicPr>
          <p:cNvPr id="12" name="Picture 4" descr="C:\Users\Susana\Desktop\areal\Trabalho_parte1\tab11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2276872"/>
            <a:ext cx="5904657" cy="197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521629" y="4091541"/>
            <a:ext cx="79928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• o número 1; </a:t>
            </a:r>
          </a:p>
          <a:p>
            <a:r>
              <a:rPr lang="pt-PT" sz="2400" dirty="0"/>
              <a:t>• todos os múltiplos de 2 maiores do que 2;</a:t>
            </a:r>
          </a:p>
          <a:p>
            <a:r>
              <a:rPr lang="pt-PT" sz="2400" dirty="0"/>
              <a:t> • todos os múltiplos de 3 maiores do que 3; </a:t>
            </a:r>
          </a:p>
          <a:p>
            <a:r>
              <a:rPr lang="pt-PT" sz="2400" dirty="0"/>
              <a:t>• todos os múltiplos de 5 maiores do que 5; </a:t>
            </a:r>
          </a:p>
          <a:p>
            <a:r>
              <a:rPr lang="pt-PT" sz="2400" dirty="0"/>
              <a:t>• todos os múltiplos de 7 maiores do que 7. </a:t>
            </a:r>
          </a:p>
        </p:txBody>
      </p:sp>
      <p:sp>
        <p:nvSpPr>
          <p:cNvPr id="10" name="Oval 9"/>
          <p:cNvSpPr/>
          <p:nvPr/>
        </p:nvSpPr>
        <p:spPr>
          <a:xfrm>
            <a:off x="2015603" y="2419973"/>
            <a:ext cx="288000" cy="288000"/>
          </a:xfrm>
          <a:prstGeom prst="ellipse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Oval 17"/>
          <p:cNvSpPr/>
          <p:nvPr/>
        </p:nvSpPr>
        <p:spPr>
          <a:xfrm>
            <a:off x="3726954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/>
          <p:cNvSpPr/>
          <p:nvPr/>
        </p:nvSpPr>
        <p:spPr>
          <a:xfrm>
            <a:off x="4845006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Oval 19"/>
          <p:cNvSpPr/>
          <p:nvPr/>
        </p:nvSpPr>
        <p:spPr>
          <a:xfrm>
            <a:off x="5959202" y="241997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Oval 20"/>
          <p:cNvSpPr/>
          <p:nvPr/>
        </p:nvSpPr>
        <p:spPr>
          <a:xfrm>
            <a:off x="7111330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Oval 22"/>
          <p:cNvSpPr/>
          <p:nvPr/>
        </p:nvSpPr>
        <p:spPr>
          <a:xfrm>
            <a:off x="2594678" y="2782644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Oval 23"/>
          <p:cNvSpPr/>
          <p:nvPr/>
        </p:nvSpPr>
        <p:spPr>
          <a:xfrm>
            <a:off x="3726954" y="277352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Oval 24"/>
          <p:cNvSpPr/>
          <p:nvPr/>
        </p:nvSpPr>
        <p:spPr>
          <a:xfrm>
            <a:off x="4854531" y="279027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Oval 25"/>
          <p:cNvSpPr/>
          <p:nvPr/>
        </p:nvSpPr>
        <p:spPr>
          <a:xfrm>
            <a:off x="5978252" y="2782644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Oval 26"/>
          <p:cNvSpPr/>
          <p:nvPr/>
        </p:nvSpPr>
        <p:spPr>
          <a:xfrm>
            <a:off x="7111330" y="279216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Oval 27"/>
          <p:cNvSpPr/>
          <p:nvPr/>
        </p:nvSpPr>
        <p:spPr>
          <a:xfrm>
            <a:off x="2594678" y="31116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Oval 28"/>
          <p:cNvSpPr/>
          <p:nvPr/>
        </p:nvSpPr>
        <p:spPr>
          <a:xfrm>
            <a:off x="3726954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Oval 29"/>
          <p:cNvSpPr/>
          <p:nvPr/>
        </p:nvSpPr>
        <p:spPr>
          <a:xfrm>
            <a:off x="4862461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Oval 30"/>
          <p:cNvSpPr/>
          <p:nvPr/>
        </p:nvSpPr>
        <p:spPr>
          <a:xfrm>
            <a:off x="5968727" y="31116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Oval 31"/>
          <p:cNvSpPr/>
          <p:nvPr/>
        </p:nvSpPr>
        <p:spPr>
          <a:xfrm>
            <a:off x="7119730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Oval 32"/>
          <p:cNvSpPr/>
          <p:nvPr/>
        </p:nvSpPr>
        <p:spPr>
          <a:xfrm>
            <a:off x="2594678" y="34544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Oval 33"/>
          <p:cNvSpPr/>
          <p:nvPr/>
        </p:nvSpPr>
        <p:spPr>
          <a:xfrm>
            <a:off x="3726954" y="34561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Oval 34"/>
          <p:cNvSpPr/>
          <p:nvPr/>
        </p:nvSpPr>
        <p:spPr>
          <a:xfrm>
            <a:off x="4862461" y="34561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Oval 35"/>
          <p:cNvSpPr/>
          <p:nvPr/>
        </p:nvSpPr>
        <p:spPr>
          <a:xfrm>
            <a:off x="5978252" y="34544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Oval 36"/>
          <p:cNvSpPr/>
          <p:nvPr/>
        </p:nvSpPr>
        <p:spPr>
          <a:xfrm>
            <a:off x="7101805" y="3446640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Oval 37"/>
          <p:cNvSpPr/>
          <p:nvPr/>
        </p:nvSpPr>
        <p:spPr>
          <a:xfrm>
            <a:off x="2594678" y="379463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Oval 38"/>
          <p:cNvSpPr/>
          <p:nvPr/>
        </p:nvSpPr>
        <p:spPr>
          <a:xfrm>
            <a:off x="3726954" y="37822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Oval 39"/>
          <p:cNvSpPr/>
          <p:nvPr/>
        </p:nvSpPr>
        <p:spPr>
          <a:xfrm>
            <a:off x="4862461" y="37822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" name="Oval 40"/>
          <p:cNvSpPr/>
          <p:nvPr/>
        </p:nvSpPr>
        <p:spPr>
          <a:xfrm>
            <a:off x="5978252" y="379466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Oval 41"/>
          <p:cNvSpPr/>
          <p:nvPr/>
        </p:nvSpPr>
        <p:spPr>
          <a:xfrm>
            <a:off x="7105575" y="3794016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Oval 42"/>
          <p:cNvSpPr/>
          <p:nvPr/>
        </p:nvSpPr>
        <p:spPr>
          <a:xfrm>
            <a:off x="6544791" y="2438117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4" name="Oval 43"/>
          <p:cNvSpPr/>
          <p:nvPr/>
        </p:nvSpPr>
        <p:spPr>
          <a:xfrm>
            <a:off x="4306417" y="2773523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5" name="Oval 44"/>
          <p:cNvSpPr/>
          <p:nvPr/>
        </p:nvSpPr>
        <p:spPr>
          <a:xfrm>
            <a:off x="2028494" y="312154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6" name="Oval 45"/>
          <p:cNvSpPr/>
          <p:nvPr/>
        </p:nvSpPr>
        <p:spPr>
          <a:xfrm>
            <a:off x="5417046" y="312154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7" name="Oval 46"/>
          <p:cNvSpPr/>
          <p:nvPr/>
        </p:nvSpPr>
        <p:spPr>
          <a:xfrm>
            <a:off x="3150890" y="3465690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Oval 47"/>
          <p:cNvSpPr/>
          <p:nvPr/>
        </p:nvSpPr>
        <p:spPr>
          <a:xfrm>
            <a:off x="6543666" y="3465690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9" name="Oval 48"/>
          <p:cNvSpPr/>
          <p:nvPr/>
        </p:nvSpPr>
        <p:spPr>
          <a:xfrm>
            <a:off x="4306417" y="379401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1" name="Oval 50"/>
          <p:cNvSpPr/>
          <p:nvPr/>
        </p:nvSpPr>
        <p:spPr>
          <a:xfrm>
            <a:off x="4284001" y="3123513"/>
            <a:ext cx="288000" cy="288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3" name="Oval 52"/>
          <p:cNvSpPr/>
          <p:nvPr/>
        </p:nvSpPr>
        <p:spPr>
          <a:xfrm>
            <a:off x="4283968" y="3457607"/>
            <a:ext cx="288000" cy="288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4" name="Oval 53"/>
          <p:cNvSpPr/>
          <p:nvPr/>
        </p:nvSpPr>
        <p:spPr>
          <a:xfrm>
            <a:off x="6544791" y="3803541"/>
            <a:ext cx="288000" cy="288000"/>
          </a:xfrm>
          <a:prstGeom prst="ellipse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54359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0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1" grpId="0" animBg="1"/>
      <p:bldP spid="53" grpId="0" animBg="1"/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4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50" y="57318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51207" y="1534140"/>
            <a:ext cx="7981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2. </a:t>
            </a:r>
            <a:r>
              <a:rPr lang="pt-PT" sz="2400" dirty="0"/>
              <a:t>Explica por que razão não foi necessário rodear os múltiplos de 4 nem os múltiplos de 6. </a:t>
            </a:r>
          </a:p>
        </p:txBody>
      </p:sp>
      <p:pic>
        <p:nvPicPr>
          <p:cNvPr id="12" name="Picture 4" descr="C:\Users\Susana\Desktop\areal\Trabalho_parte1\tab11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2276872"/>
            <a:ext cx="5904657" cy="197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54993" y="4301091"/>
            <a:ext cx="7859523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R: Não foi necessário rodear os múltiplos de 4, pois estes também são múltiplos de 2. Não se rodearam os múltiplos de 6, pois estes são múltiplos de 2 e de 3. </a:t>
            </a:r>
          </a:p>
        </p:txBody>
      </p:sp>
      <p:sp>
        <p:nvSpPr>
          <p:cNvPr id="10" name="Oval 9"/>
          <p:cNvSpPr/>
          <p:nvPr/>
        </p:nvSpPr>
        <p:spPr>
          <a:xfrm>
            <a:off x="2015603" y="2419973"/>
            <a:ext cx="288000" cy="288000"/>
          </a:xfrm>
          <a:prstGeom prst="ellipse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Oval 17"/>
          <p:cNvSpPr/>
          <p:nvPr/>
        </p:nvSpPr>
        <p:spPr>
          <a:xfrm>
            <a:off x="3726954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/>
          <p:cNvSpPr/>
          <p:nvPr/>
        </p:nvSpPr>
        <p:spPr>
          <a:xfrm>
            <a:off x="4845006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Oval 19"/>
          <p:cNvSpPr/>
          <p:nvPr/>
        </p:nvSpPr>
        <p:spPr>
          <a:xfrm>
            <a:off x="5959202" y="241997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Oval 20"/>
          <p:cNvSpPr/>
          <p:nvPr/>
        </p:nvSpPr>
        <p:spPr>
          <a:xfrm>
            <a:off x="7111330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Oval 22"/>
          <p:cNvSpPr/>
          <p:nvPr/>
        </p:nvSpPr>
        <p:spPr>
          <a:xfrm>
            <a:off x="2594678" y="2782644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Oval 23"/>
          <p:cNvSpPr/>
          <p:nvPr/>
        </p:nvSpPr>
        <p:spPr>
          <a:xfrm>
            <a:off x="3726954" y="277352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Oval 24"/>
          <p:cNvSpPr/>
          <p:nvPr/>
        </p:nvSpPr>
        <p:spPr>
          <a:xfrm>
            <a:off x="4854531" y="279027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Oval 25"/>
          <p:cNvSpPr/>
          <p:nvPr/>
        </p:nvSpPr>
        <p:spPr>
          <a:xfrm>
            <a:off x="5978252" y="2782644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Oval 26"/>
          <p:cNvSpPr/>
          <p:nvPr/>
        </p:nvSpPr>
        <p:spPr>
          <a:xfrm>
            <a:off x="7111330" y="279216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Oval 27"/>
          <p:cNvSpPr/>
          <p:nvPr/>
        </p:nvSpPr>
        <p:spPr>
          <a:xfrm>
            <a:off x="2594678" y="31116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Oval 28"/>
          <p:cNvSpPr/>
          <p:nvPr/>
        </p:nvSpPr>
        <p:spPr>
          <a:xfrm>
            <a:off x="3726954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Oval 29"/>
          <p:cNvSpPr/>
          <p:nvPr/>
        </p:nvSpPr>
        <p:spPr>
          <a:xfrm>
            <a:off x="4862461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Oval 30"/>
          <p:cNvSpPr/>
          <p:nvPr/>
        </p:nvSpPr>
        <p:spPr>
          <a:xfrm>
            <a:off x="5968727" y="31116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Oval 31"/>
          <p:cNvSpPr/>
          <p:nvPr/>
        </p:nvSpPr>
        <p:spPr>
          <a:xfrm>
            <a:off x="7119730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Oval 32"/>
          <p:cNvSpPr/>
          <p:nvPr/>
        </p:nvSpPr>
        <p:spPr>
          <a:xfrm>
            <a:off x="2594678" y="34544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Oval 33"/>
          <p:cNvSpPr/>
          <p:nvPr/>
        </p:nvSpPr>
        <p:spPr>
          <a:xfrm>
            <a:off x="3726954" y="34561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Oval 34"/>
          <p:cNvSpPr/>
          <p:nvPr/>
        </p:nvSpPr>
        <p:spPr>
          <a:xfrm>
            <a:off x="4862461" y="34561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Oval 35"/>
          <p:cNvSpPr/>
          <p:nvPr/>
        </p:nvSpPr>
        <p:spPr>
          <a:xfrm>
            <a:off x="5978252" y="34544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Oval 36"/>
          <p:cNvSpPr/>
          <p:nvPr/>
        </p:nvSpPr>
        <p:spPr>
          <a:xfrm>
            <a:off x="7101805" y="3446640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Oval 37"/>
          <p:cNvSpPr/>
          <p:nvPr/>
        </p:nvSpPr>
        <p:spPr>
          <a:xfrm>
            <a:off x="2594678" y="379463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Oval 38"/>
          <p:cNvSpPr/>
          <p:nvPr/>
        </p:nvSpPr>
        <p:spPr>
          <a:xfrm>
            <a:off x="3726954" y="37822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Oval 39"/>
          <p:cNvSpPr/>
          <p:nvPr/>
        </p:nvSpPr>
        <p:spPr>
          <a:xfrm>
            <a:off x="4862461" y="37822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" name="Oval 40"/>
          <p:cNvSpPr/>
          <p:nvPr/>
        </p:nvSpPr>
        <p:spPr>
          <a:xfrm>
            <a:off x="5978252" y="379466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Oval 41"/>
          <p:cNvSpPr/>
          <p:nvPr/>
        </p:nvSpPr>
        <p:spPr>
          <a:xfrm>
            <a:off x="7105575" y="3794016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Oval 42"/>
          <p:cNvSpPr/>
          <p:nvPr/>
        </p:nvSpPr>
        <p:spPr>
          <a:xfrm>
            <a:off x="6544791" y="2438117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4" name="Oval 43"/>
          <p:cNvSpPr/>
          <p:nvPr/>
        </p:nvSpPr>
        <p:spPr>
          <a:xfrm>
            <a:off x="4306417" y="2773523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5" name="Oval 44"/>
          <p:cNvSpPr/>
          <p:nvPr/>
        </p:nvSpPr>
        <p:spPr>
          <a:xfrm>
            <a:off x="2028494" y="312154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6" name="Oval 45"/>
          <p:cNvSpPr/>
          <p:nvPr/>
        </p:nvSpPr>
        <p:spPr>
          <a:xfrm>
            <a:off x="5417046" y="312154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7" name="Oval 46"/>
          <p:cNvSpPr/>
          <p:nvPr/>
        </p:nvSpPr>
        <p:spPr>
          <a:xfrm>
            <a:off x="3150890" y="3465690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Oval 47"/>
          <p:cNvSpPr/>
          <p:nvPr/>
        </p:nvSpPr>
        <p:spPr>
          <a:xfrm>
            <a:off x="6543666" y="3465690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9" name="Oval 48"/>
          <p:cNvSpPr/>
          <p:nvPr/>
        </p:nvSpPr>
        <p:spPr>
          <a:xfrm>
            <a:off x="4306417" y="379401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1" name="Oval 50"/>
          <p:cNvSpPr/>
          <p:nvPr/>
        </p:nvSpPr>
        <p:spPr>
          <a:xfrm>
            <a:off x="4284001" y="3123513"/>
            <a:ext cx="288000" cy="288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3" name="Oval 52"/>
          <p:cNvSpPr/>
          <p:nvPr/>
        </p:nvSpPr>
        <p:spPr>
          <a:xfrm>
            <a:off x="4283968" y="3457607"/>
            <a:ext cx="288000" cy="288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4" name="Oval 53"/>
          <p:cNvSpPr/>
          <p:nvPr/>
        </p:nvSpPr>
        <p:spPr>
          <a:xfrm>
            <a:off x="6544791" y="3803541"/>
            <a:ext cx="288000" cy="288000"/>
          </a:xfrm>
          <a:prstGeom prst="ellipse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32996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4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50" y="57318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51207" y="1534140"/>
            <a:ext cx="7981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 </a:t>
            </a:r>
            <a:r>
              <a:rPr lang="pt-PT" sz="2400" dirty="0"/>
              <a:t>Os números não rodeados são os números primos menores do que 50. Escreve-os. </a:t>
            </a:r>
          </a:p>
        </p:txBody>
      </p:sp>
      <p:pic>
        <p:nvPicPr>
          <p:cNvPr id="12" name="Picture 4" descr="C:\Users\Susana\Desktop\areal\Trabalho_parte1\tab11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2276872"/>
            <a:ext cx="5904657" cy="197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54993" y="4301091"/>
            <a:ext cx="785952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/>
              <a:t>R:  2, 3, 5, 7, 11, 13, 17, 19, 23, 29, 31, 37, 41, 43, 47. </a:t>
            </a:r>
          </a:p>
        </p:txBody>
      </p:sp>
      <p:sp>
        <p:nvSpPr>
          <p:cNvPr id="10" name="Oval 9"/>
          <p:cNvSpPr/>
          <p:nvPr/>
        </p:nvSpPr>
        <p:spPr>
          <a:xfrm>
            <a:off x="2015603" y="2419973"/>
            <a:ext cx="288000" cy="288000"/>
          </a:xfrm>
          <a:prstGeom prst="ellipse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Oval 17"/>
          <p:cNvSpPr/>
          <p:nvPr/>
        </p:nvSpPr>
        <p:spPr>
          <a:xfrm>
            <a:off x="3726954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/>
          <p:cNvSpPr/>
          <p:nvPr/>
        </p:nvSpPr>
        <p:spPr>
          <a:xfrm>
            <a:off x="4845006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Oval 19"/>
          <p:cNvSpPr/>
          <p:nvPr/>
        </p:nvSpPr>
        <p:spPr>
          <a:xfrm>
            <a:off x="5959202" y="241997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Oval 20"/>
          <p:cNvSpPr/>
          <p:nvPr/>
        </p:nvSpPr>
        <p:spPr>
          <a:xfrm>
            <a:off x="7111330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Oval 22"/>
          <p:cNvSpPr/>
          <p:nvPr/>
        </p:nvSpPr>
        <p:spPr>
          <a:xfrm>
            <a:off x="2594678" y="2782644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Oval 23"/>
          <p:cNvSpPr/>
          <p:nvPr/>
        </p:nvSpPr>
        <p:spPr>
          <a:xfrm>
            <a:off x="3726954" y="277352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Oval 24"/>
          <p:cNvSpPr/>
          <p:nvPr/>
        </p:nvSpPr>
        <p:spPr>
          <a:xfrm>
            <a:off x="4854531" y="279027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Oval 25"/>
          <p:cNvSpPr/>
          <p:nvPr/>
        </p:nvSpPr>
        <p:spPr>
          <a:xfrm>
            <a:off x="5978252" y="2782644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Oval 26"/>
          <p:cNvSpPr/>
          <p:nvPr/>
        </p:nvSpPr>
        <p:spPr>
          <a:xfrm>
            <a:off x="7111330" y="279216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Oval 27"/>
          <p:cNvSpPr/>
          <p:nvPr/>
        </p:nvSpPr>
        <p:spPr>
          <a:xfrm>
            <a:off x="2594678" y="31116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Oval 28"/>
          <p:cNvSpPr/>
          <p:nvPr/>
        </p:nvSpPr>
        <p:spPr>
          <a:xfrm>
            <a:off x="3726954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Oval 29"/>
          <p:cNvSpPr/>
          <p:nvPr/>
        </p:nvSpPr>
        <p:spPr>
          <a:xfrm>
            <a:off x="4862461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Oval 30"/>
          <p:cNvSpPr/>
          <p:nvPr/>
        </p:nvSpPr>
        <p:spPr>
          <a:xfrm>
            <a:off x="5968727" y="31116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Oval 31"/>
          <p:cNvSpPr/>
          <p:nvPr/>
        </p:nvSpPr>
        <p:spPr>
          <a:xfrm>
            <a:off x="7119730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Oval 32"/>
          <p:cNvSpPr/>
          <p:nvPr/>
        </p:nvSpPr>
        <p:spPr>
          <a:xfrm>
            <a:off x="2594678" y="34544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Oval 33"/>
          <p:cNvSpPr/>
          <p:nvPr/>
        </p:nvSpPr>
        <p:spPr>
          <a:xfrm>
            <a:off x="3726954" y="34561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Oval 34"/>
          <p:cNvSpPr/>
          <p:nvPr/>
        </p:nvSpPr>
        <p:spPr>
          <a:xfrm>
            <a:off x="4862461" y="34561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Oval 35"/>
          <p:cNvSpPr/>
          <p:nvPr/>
        </p:nvSpPr>
        <p:spPr>
          <a:xfrm>
            <a:off x="5978252" y="34544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Oval 36"/>
          <p:cNvSpPr/>
          <p:nvPr/>
        </p:nvSpPr>
        <p:spPr>
          <a:xfrm>
            <a:off x="7101805" y="3446640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Oval 37"/>
          <p:cNvSpPr/>
          <p:nvPr/>
        </p:nvSpPr>
        <p:spPr>
          <a:xfrm>
            <a:off x="2594678" y="379463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Oval 38"/>
          <p:cNvSpPr/>
          <p:nvPr/>
        </p:nvSpPr>
        <p:spPr>
          <a:xfrm>
            <a:off x="3726954" y="37822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Oval 39"/>
          <p:cNvSpPr/>
          <p:nvPr/>
        </p:nvSpPr>
        <p:spPr>
          <a:xfrm>
            <a:off x="4862461" y="37822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" name="Oval 40"/>
          <p:cNvSpPr/>
          <p:nvPr/>
        </p:nvSpPr>
        <p:spPr>
          <a:xfrm>
            <a:off x="5978252" y="379466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Oval 41"/>
          <p:cNvSpPr/>
          <p:nvPr/>
        </p:nvSpPr>
        <p:spPr>
          <a:xfrm>
            <a:off x="7105575" y="3794016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Oval 42"/>
          <p:cNvSpPr/>
          <p:nvPr/>
        </p:nvSpPr>
        <p:spPr>
          <a:xfrm>
            <a:off x="6544791" y="2438117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4" name="Oval 43"/>
          <p:cNvSpPr/>
          <p:nvPr/>
        </p:nvSpPr>
        <p:spPr>
          <a:xfrm>
            <a:off x="4306417" y="2773523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5" name="Oval 44"/>
          <p:cNvSpPr/>
          <p:nvPr/>
        </p:nvSpPr>
        <p:spPr>
          <a:xfrm>
            <a:off x="2028494" y="312154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6" name="Oval 45"/>
          <p:cNvSpPr/>
          <p:nvPr/>
        </p:nvSpPr>
        <p:spPr>
          <a:xfrm>
            <a:off x="5417046" y="312154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7" name="Oval 46"/>
          <p:cNvSpPr/>
          <p:nvPr/>
        </p:nvSpPr>
        <p:spPr>
          <a:xfrm>
            <a:off x="3150890" y="3465690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Oval 47"/>
          <p:cNvSpPr/>
          <p:nvPr/>
        </p:nvSpPr>
        <p:spPr>
          <a:xfrm>
            <a:off x="6543666" y="3465690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9" name="Oval 48"/>
          <p:cNvSpPr/>
          <p:nvPr/>
        </p:nvSpPr>
        <p:spPr>
          <a:xfrm>
            <a:off x="4306417" y="379401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1" name="Oval 50"/>
          <p:cNvSpPr/>
          <p:nvPr/>
        </p:nvSpPr>
        <p:spPr>
          <a:xfrm>
            <a:off x="4284001" y="3123513"/>
            <a:ext cx="288000" cy="288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3" name="Oval 52"/>
          <p:cNvSpPr/>
          <p:nvPr/>
        </p:nvSpPr>
        <p:spPr>
          <a:xfrm>
            <a:off x="4283968" y="3457607"/>
            <a:ext cx="288000" cy="288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4" name="Oval 53"/>
          <p:cNvSpPr/>
          <p:nvPr/>
        </p:nvSpPr>
        <p:spPr>
          <a:xfrm>
            <a:off x="6544791" y="3803541"/>
            <a:ext cx="288000" cy="288000"/>
          </a:xfrm>
          <a:prstGeom prst="ellipse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05344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4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50" y="57318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51207" y="1534140"/>
            <a:ext cx="7981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4. </a:t>
            </a:r>
            <a:r>
              <a:rPr lang="pt-PT" sz="2400" dirty="0"/>
              <a:t>Existe algum número par que seja primo? Qual é? Verifica se existe mais algum. Justifica a tua resposta. </a:t>
            </a:r>
          </a:p>
        </p:txBody>
      </p:sp>
      <p:pic>
        <p:nvPicPr>
          <p:cNvPr id="12" name="Picture 4" descr="C:\Users\Susana\Desktop\areal\Trabalho_parte1\tab11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2276872"/>
            <a:ext cx="5904657" cy="197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54993" y="4301091"/>
            <a:ext cx="7859523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R:  O número 2. Não existe mais nenhum número par primo, pois qualquer outro número par tem o 2 como divisor, para além do 1 e do próprio número. </a:t>
            </a:r>
          </a:p>
        </p:txBody>
      </p:sp>
      <p:sp>
        <p:nvSpPr>
          <p:cNvPr id="10" name="Oval 9"/>
          <p:cNvSpPr/>
          <p:nvPr/>
        </p:nvSpPr>
        <p:spPr>
          <a:xfrm>
            <a:off x="2015603" y="2419973"/>
            <a:ext cx="288000" cy="288000"/>
          </a:xfrm>
          <a:prstGeom prst="ellipse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Oval 17"/>
          <p:cNvSpPr/>
          <p:nvPr/>
        </p:nvSpPr>
        <p:spPr>
          <a:xfrm>
            <a:off x="3726954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/>
          <p:cNvSpPr/>
          <p:nvPr/>
        </p:nvSpPr>
        <p:spPr>
          <a:xfrm>
            <a:off x="4845006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Oval 19"/>
          <p:cNvSpPr/>
          <p:nvPr/>
        </p:nvSpPr>
        <p:spPr>
          <a:xfrm>
            <a:off x="5959202" y="241997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Oval 20"/>
          <p:cNvSpPr/>
          <p:nvPr/>
        </p:nvSpPr>
        <p:spPr>
          <a:xfrm>
            <a:off x="7111330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Oval 22"/>
          <p:cNvSpPr/>
          <p:nvPr/>
        </p:nvSpPr>
        <p:spPr>
          <a:xfrm>
            <a:off x="2594678" y="2782644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Oval 23"/>
          <p:cNvSpPr/>
          <p:nvPr/>
        </p:nvSpPr>
        <p:spPr>
          <a:xfrm>
            <a:off x="3726954" y="277352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Oval 24"/>
          <p:cNvSpPr/>
          <p:nvPr/>
        </p:nvSpPr>
        <p:spPr>
          <a:xfrm>
            <a:off x="4854531" y="279027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Oval 25"/>
          <p:cNvSpPr/>
          <p:nvPr/>
        </p:nvSpPr>
        <p:spPr>
          <a:xfrm>
            <a:off x="5978252" y="2782644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Oval 26"/>
          <p:cNvSpPr/>
          <p:nvPr/>
        </p:nvSpPr>
        <p:spPr>
          <a:xfrm>
            <a:off x="7111330" y="279216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Oval 27"/>
          <p:cNvSpPr/>
          <p:nvPr/>
        </p:nvSpPr>
        <p:spPr>
          <a:xfrm>
            <a:off x="2594678" y="31116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Oval 28"/>
          <p:cNvSpPr/>
          <p:nvPr/>
        </p:nvSpPr>
        <p:spPr>
          <a:xfrm>
            <a:off x="3726954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Oval 29"/>
          <p:cNvSpPr/>
          <p:nvPr/>
        </p:nvSpPr>
        <p:spPr>
          <a:xfrm>
            <a:off x="4862461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Oval 30"/>
          <p:cNvSpPr/>
          <p:nvPr/>
        </p:nvSpPr>
        <p:spPr>
          <a:xfrm>
            <a:off x="5968727" y="31116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Oval 31"/>
          <p:cNvSpPr/>
          <p:nvPr/>
        </p:nvSpPr>
        <p:spPr>
          <a:xfrm>
            <a:off x="7119730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Oval 32"/>
          <p:cNvSpPr/>
          <p:nvPr/>
        </p:nvSpPr>
        <p:spPr>
          <a:xfrm>
            <a:off x="2594678" y="34544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Oval 33"/>
          <p:cNvSpPr/>
          <p:nvPr/>
        </p:nvSpPr>
        <p:spPr>
          <a:xfrm>
            <a:off x="3726954" y="34561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Oval 34"/>
          <p:cNvSpPr/>
          <p:nvPr/>
        </p:nvSpPr>
        <p:spPr>
          <a:xfrm>
            <a:off x="4862461" y="34561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Oval 35"/>
          <p:cNvSpPr/>
          <p:nvPr/>
        </p:nvSpPr>
        <p:spPr>
          <a:xfrm>
            <a:off x="5978252" y="34544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Oval 36"/>
          <p:cNvSpPr/>
          <p:nvPr/>
        </p:nvSpPr>
        <p:spPr>
          <a:xfrm>
            <a:off x="7101805" y="3446640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Oval 37"/>
          <p:cNvSpPr/>
          <p:nvPr/>
        </p:nvSpPr>
        <p:spPr>
          <a:xfrm>
            <a:off x="2594678" y="379463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Oval 38"/>
          <p:cNvSpPr/>
          <p:nvPr/>
        </p:nvSpPr>
        <p:spPr>
          <a:xfrm>
            <a:off x="3726954" y="37822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Oval 39"/>
          <p:cNvSpPr/>
          <p:nvPr/>
        </p:nvSpPr>
        <p:spPr>
          <a:xfrm>
            <a:off x="4862461" y="37822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" name="Oval 40"/>
          <p:cNvSpPr/>
          <p:nvPr/>
        </p:nvSpPr>
        <p:spPr>
          <a:xfrm>
            <a:off x="5978252" y="379466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Oval 41"/>
          <p:cNvSpPr/>
          <p:nvPr/>
        </p:nvSpPr>
        <p:spPr>
          <a:xfrm>
            <a:off x="7105575" y="3794016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Oval 42"/>
          <p:cNvSpPr/>
          <p:nvPr/>
        </p:nvSpPr>
        <p:spPr>
          <a:xfrm>
            <a:off x="6544791" y="2438117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4" name="Oval 43"/>
          <p:cNvSpPr/>
          <p:nvPr/>
        </p:nvSpPr>
        <p:spPr>
          <a:xfrm>
            <a:off x="4306417" y="2773523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5" name="Oval 44"/>
          <p:cNvSpPr/>
          <p:nvPr/>
        </p:nvSpPr>
        <p:spPr>
          <a:xfrm>
            <a:off x="2028494" y="312154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6" name="Oval 45"/>
          <p:cNvSpPr/>
          <p:nvPr/>
        </p:nvSpPr>
        <p:spPr>
          <a:xfrm>
            <a:off x="5417046" y="312154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7" name="Oval 46"/>
          <p:cNvSpPr/>
          <p:nvPr/>
        </p:nvSpPr>
        <p:spPr>
          <a:xfrm>
            <a:off x="3150890" y="3465690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Oval 47"/>
          <p:cNvSpPr/>
          <p:nvPr/>
        </p:nvSpPr>
        <p:spPr>
          <a:xfrm>
            <a:off x="6543666" y="3465690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9" name="Oval 48"/>
          <p:cNvSpPr/>
          <p:nvPr/>
        </p:nvSpPr>
        <p:spPr>
          <a:xfrm>
            <a:off x="4306417" y="379401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1" name="Oval 50"/>
          <p:cNvSpPr/>
          <p:nvPr/>
        </p:nvSpPr>
        <p:spPr>
          <a:xfrm>
            <a:off x="4284001" y="3123513"/>
            <a:ext cx="288000" cy="288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3" name="Oval 52"/>
          <p:cNvSpPr/>
          <p:nvPr/>
        </p:nvSpPr>
        <p:spPr>
          <a:xfrm>
            <a:off x="4283968" y="3457607"/>
            <a:ext cx="288000" cy="288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4" name="Oval 53"/>
          <p:cNvSpPr/>
          <p:nvPr/>
        </p:nvSpPr>
        <p:spPr>
          <a:xfrm>
            <a:off x="6544791" y="3803541"/>
            <a:ext cx="288000" cy="288000"/>
          </a:xfrm>
          <a:prstGeom prst="ellipse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6531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4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50" y="57318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51207" y="1534140"/>
            <a:ext cx="7981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5. </a:t>
            </a:r>
            <a:r>
              <a:rPr lang="pt-PT" sz="2400" dirty="0"/>
              <a:t>Qual é o menor número primo ímpar? </a:t>
            </a:r>
          </a:p>
        </p:txBody>
      </p:sp>
      <p:pic>
        <p:nvPicPr>
          <p:cNvPr id="12" name="Picture 4" descr="C:\Users\Susana\Desktop\areal\Trabalho_parte1\tab11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2276872"/>
            <a:ext cx="5904657" cy="197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54993" y="4301091"/>
            <a:ext cx="785952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R:  O número 3. </a:t>
            </a:r>
          </a:p>
        </p:txBody>
      </p:sp>
      <p:sp>
        <p:nvSpPr>
          <p:cNvPr id="10" name="Oval 9"/>
          <p:cNvSpPr/>
          <p:nvPr/>
        </p:nvSpPr>
        <p:spPr>
          <a:xfrm>
            <a:off x="2015603" y="2419973"/>
            <a:ext cx="288000" cy="288000"/>
          </a:xfrm>
          <a:prstGeom prst="ellipse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Oval 17"/>
          <p:cNvSpPr/>
          <p:nvPr/>
        </p:nvSpPr>
        <p:spPr>
          <a:xfrm>
            <a:off x="3726954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/>
          <p:cNvSpPr/>
          <p:nvPr/>
        </p:nvSpPr>
        <p:spPr>
          <a:xfrm>
            <a:off x="4845006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Oval 19"/>
          <p:cNvSpPr/>
          <p:nvPr/>
        </p:nvSpPr>
        <p:spPr>
          <a:xfrm>
            <a:off x="5959202" y="241997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Oval 20"/>
          <p:cNvSpPr/>
          <p:nvPr/>
        </p:nvSpPr>
        <p:spPr>
          <a:xfrm>
            <a:off x="7111330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Oval 22"/>
          <p:cNvSpPr/>
          <p:nvPr/>
        </p:nvSpPr>
        <p:spPr>
          <a:xfrm>
            <a:off x="2594678" y="2782644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Oval 23"/>
          <p:cNvSpPr/>
          <p:nvPr/>
        </p:nvSpPr>
        <p:spPr>
          <a:xfrm>
            <a:off x="3726954" y="277352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Oval 24"/>
          <p:cNvSpPr/>
          <p:nvPr/>
        </p:nvSpPr>
        <p:spPr>
          <a:xfrm>
            <a:off x="4854531" y="279027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Oval 25"/>
          <p:cNvSpPr/>
          <p:nvPr/>
        </p:nvSpPr>
        <p:spPr>
          <a:xfrm>
            <a:off x="5978252" y="2782644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Oval 26"/>
          <p:cNvSpPr/>
          <p:nvPr/>
        </p:nvSpPr>
        <p:spPr>
          <a:xfrm>
            <a:off x="7111330" y="279216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Oval 27"/>
          <p:cNvSpPr/>
          <p:nvPr/>
        </p:nvSpPr>
        <p:spPr>
          <a:xfrm>
            <a:off x="2594678" y="31116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Oval 28"/>
          <p:cNvSpPr/>
          <p:nvPr/>
        </p:nvSpPr>
        <p:spPr>
          <a:xfrm>
            <a:off x="3726954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Oval 29"/>
          <p:cNvSpPr/>
          <p:nvPr/>
        </p:nvSpPr>
        <p:spPr>
          <a:xfrm>
            <a:off x="4862461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Oval 30"/>
          <p:cNvSpPr/>
          <p:nvPr/>
        </p:nvSpPr>
        <p:spPr>
          <a:xfrm>
            <a:off x="5968727" y="31116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Oval 31"/>
          <p:cNvSpPr/>
          <p:nvPr/>
        </p:nvSpPr>
        <p:spPr>
          <a:xfrm>
            <a:off x="7119730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Oval 32"/>
          <p:cNvSpPr/>
          <p:nvPr/>
        </p:nvSpPr>
        <p:spPr>
          <a:xfrm>
            <a:off x="2594678" y="34544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Oval 33"/>
          <p:cNvSpPr/>
          <p:nvPr/>
        </p:nvSpPr>
        <p:spPr>
          <a:xfrm>
            <a:off x="3726954" y="34561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Oval 34"/>
          <p:cNvSpPr/>
          <p:nvPr/>
        </p:nvSpPr>
        <p:spPr>
          <a:xfrm>
            <a:off x="4862461" y="34561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Oval 35"/>
          <p:cNvSpPr/>
          <p:nvPr/>
        </p:nvSpPr>
        <p:spPr>
          <a:xfrm>
            <a:off x="5978252" y="34544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Oval 36"/>
          <p:cNvSpPr/>
          <p:nvPr/>
        </p:nvSpPr>
        <p:spPr>
          <a:xfrm>
            <a:off x="7101805" y="3446640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Oval 37"/>
          <p:cNvSpPr/>
          <p:nvPr/>
        </p:nvSpPr>
        <p:spPr>
          <a:xfrm>
            <a:off x="2594678" y="379463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Oval 38"/>
          <p:cNvSpPr/>
          <p:nvPr/>
        </p:nvSpPr>
        <p:spPr>
          <a:xfrm>
            <a:off x="3726954" y="37822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Oval 39"/>
          <p:cNvSpPr/>
          <p:nvPr/>
        </p:nvSpPr>
        <p:spPr>
          <a:xfrm>
            <a:off x="4862461" y="37822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" name="Oval 40"/>
          <p:cNvSpPr/>
          <p:nvPr/>
        </p:nvSpPr>
        <p:spPr>
          <a:xfrm>
            <a:off x="5978252" y="379466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Oval 41"/>
          <p:cNvSpPr/>
          <p:nvPr/>
        </p:nvSpPr>
        <p:spPr>
          <a:xfrm>
            <a:off x="7105575" y="3794016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Oval 42"/>
          <p:cNvSpPr/>
          <p:nvPr/>
        </p:nvSpPr>
        <p:spPr>
          <a:xfrm>
            <a:off x="6544791" y="2438117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4" name="Oval 43"/>
          <p:cNvSpPr/>
          <p:nvPr/>
        </p:nvSpPr>
        <p:spPr>
          <a:xfrm>
            <a:off x="4306417" y="2773523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5" name="Oval 44"/>
          <p:cNvSpPr/>
          <p:nvPr/>
        </p:nvSpPr>
        <p:spPr>
          <a:xfrm>
            <a:off x="2028494" y="312154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6" name="Oval 45"/>
          <p:cNvSpPr/>
          <p:nvPr/>
        </p:nvSpPr>
        <p:spPr>
          <a:xfrm>
            <a:off x="5417046" y="312154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7" name="Oval 46"/>
          <p:cNvSpPr/>
          <p:nvPr/>
        </p:nvSpPr>
        <p:spPr>
          <a:xfrm>
            <a:off x="3150890" y="3465690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Oval 47"/>
          <p:cNvSpPr/>
          <p:nvPr/>
        </p:nvSpPr>
        <p:spPr>
          <a:xfrm>
            <a:off x="6543666" y="3465690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9" name="Oval 48"/>
          <p:cNvSpPr/>
          <p:nvPr/>
        </p:nvSpPr>
        <p:spPr>
          <a:xfrm>
            <a:off x="4306417" y="379401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1" name="Oval 50"/>
          <p:cNvSpPr/>
          <p:nvPr/>
        </p:nvSpPr>
        <p:spPr>
          <a:xfrm>
            <a:off x="4284001" y="3123513"/>
            <a:ext cx="288000" cy="288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3" name="Oval 52"/>
          <p:cNvSpPr/>
          <p:nvPr/>
        </p:nvSpPr>
        <p:spPr>
          <a:xfrm>
            <a:off x="4283968" y="3457607"/>
            <a:ext cx="288000" cy="288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4" name="Oval 53"/>
          <p:cNvSpPr/>
          <p:nvPr/>
        </p:nvSpPr>
        <p:spPr>
          <a:xfrm>
            <a:off x="6544791" y="3803541"/>
            <a:ext cx="288000" cy="288000"/>
          </a:xfrm>
          <a:prstGeom prst="ellipse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9913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4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50" y="57318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51207" y="1534140"/>
            <a:ext cx="7981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6. </a:t>
            </a:r>
            <a:r>
              <a:rPr lang="pt-PT" sz="2400" dirty="0"/>
              <a:t>Os números primos com dois ou mais algarismos só podem terminar em 1, 3, 7 ou 9. Porquê? </a:t>
            </a:r>
          </a:p>
        </p:txBody>
      </p:sp>
      <p:pic>
        <p:nvPicPr>
          <p:cNvPr id="12" name="Picture 4" descr="C:\Users\Susana\Desktop\areal\Trabalho_parte1\tab11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2276872"/>
            <a:ext cx="5904657" cy="197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54993" y="4301091"/>
            <a:ext cx="7859523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R:   Se os números terminarem em 0, 2, 4, 6 ou 8 são pares, logo, são divisíveis por 2. Se terminarem em 0 ou em 5, são divisíveis por 5. </a:t>
            </a:r>
          </a:p>
        </p:txBody>
      </p:sp>
      <p:sp>
        <p:nvSpPr>
          <p:cNvPr id="10" name="Oval 9"/>
          <p:cNvSpPr/>
          <p:nvPr/>
        </p:nvSpPr>
        <p:spPr>
          <a:xfrm>
            <a:off x="2015603" y="2419973"/>
            <a:ext cx="288000" cy="288000"/>
          </a:xfrm>
          <a:prstGeom prst="ellipse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Oval 17"/>
          <p:cNvSpPr/>
          <p:nvPr/>
        </p:nvSpPr>
        <p:spPr>
          <a:xfrm>
            <a:off x="3726954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/>
          <p:cNvSpPr/>
          <p:nvPr/>
        </p:nvSpPr>
        <p:spPr>
          <a:xfrm>
            <a:off x="4845006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Oval 19"/>
          <p:cNvSpPr/>
          <p:nvPr/>
        </p:nvSpPr>
        <p:spPr>
          <a:xfrm>
            <a:off x="5959202" y="241997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Oval 20"/>
          <p:cNvSpPr/>
          <p:nvPr/>
        </p:nvSpPr>
        <p:spPr>
          <a:xfrm>
            <a:off x="7111330" y="2429498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Oval 22"/>
          <p:cNvSpPr/>
          <p:nvPr/>
        </p:nvSpPr>
        <p:spPr>
          <a:xfrm>
            <a:off x="2594678" y="2782644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Oval 23"/>
          <p:cNvSpPr/>
          <p:nvPr/>
        </p:nvSpPr>
        <p:spPr>
          <a:xfrm>
            <a:off x="3726954" y="277352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Oval 24"/>
          <p:cNvSpPr/>
          <p:nvPr/>
        </p:nvSpPr>
        <p:spPr>
          <a:xfrm>
            <a:off x="4854531" y="279027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Oval 25"/>
          <p:cNvSpPr/>
          <p:nvPr/>
        </p:nvSpPr>
        <p:spPr>
          <a:xfrm>
            <a:off x="5978252" y="2782644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Oval 26"/>
          <p:cNvSpPr/>
          <p:nvPr/>
        </p:nvSpPr>
        <p:spPr>
          <a:xfrm>
            <a:off x="7111330" y="279216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Oval 27"/>
          <p:cNvSpPr/>
          <p:nvPr/>
        </p:nvSpPr>
        <p:spPr>
          <a:xfrm>
            <a:off x="2594678" y="31116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Oval 28"/>
          <p:cNvSpPr/>
          <p:nvPr/>
        </p:nvSpPr>
        <p:spPr>
          <a:xfrm>
            <a:off x="3726954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Oval 29"/>
          <p:cNvSpPr/>
          <p:nvPr/>
        </p:nvSpPr>
        <p:spPr>
          <a:xfrm>
            <a:off x="4862461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Oval 30"/>
          <p:cNvSpPr/>
          <p:nvPr/>
        </p:nvSpPr>
        <p:spPr>
          <a:xfrm>
            <a:off x="5968727" y="31116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Oval 31"/>
          <p:cNvSpPr/>
          <p:nvPr/>
        </p:nvSpPr>
        <p:spPr>
          <a:xfrm>
            <a:off x="7119730" y="312112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Oval 32"/>
          <p:cNvSpPr/>
          <p:nvPr/>
        </p:nvSpPr>
        <p:spPr>
          <a:xfrm>
            <a:off x="2594678" y="34544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Oval 33"/>
          <p:cNvSpPr/>
          <p:nvPr/>
        </p:nvSpPr>
        <p:spPr>
          <a:xfrm>
            <a:off x="3726954" y="34561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Oval 34"/>
          <p:cNvSpPr/>
          <p:nvPr/>
        </p:nvSpPr>
        <p:spPr>
          <a:xfrm>
            <a:off x="4862461" y="34561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Oval 35"/>
          <p:cNvSpPr/>
          <p:nvPr/>
        </p:nvSpPr>
        <p:spPr>
          <a:xfrm>
            <a:off x="5978252" y="3454417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Oval 36"/>
          <p:cNvSpPr/>
          <p:nvPr/>
        </p:nvSpPr>
        <p:spPr>
          <a:xfrm>
            <a:off x="7101805" y="3446640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Oval 37"/>
          <p:cNvSpPr/>
          <p:nvPr/>
        </p:nvSpPr>
        <p:spPr>
          <a:xfrm>
            <a:off x="2594678" y="3794639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Oval 38"/>
          <p:cNvSpPr/>
          <p:nvPr/>
        </p:nvSpPr>
        <p:spPr>
          <a:xfrm>
            <a:off x="3726954" y="37822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Oval 39"/>
          <p:cNvSpPr/>
          <p:nvPr/>
        </p:nvSpPr>
        <p:spPr>
          <a:xfrm>
            <a:off x="4862461" y="3782265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" name="Oval 40"/>
          <p:cNvSpPr/>
          <p:nvPr/>
        </p:nvSpPr>
        <p:spPr>
          <a:xfrm>
            <a:off x="5978252" y="3794663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Oval 41"/>
          <p:cNvSpPr/>
          <p:nvPr/>
        </p:nvSpPr>
        <p:spPr>
          <a:xfrm>
            <a:off x="7105575" y="3794016"/>
            <a:ext cx="288000" cy="288000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Oval 42"/>
          <p:cNvSpPr/>
          <p:nvPr/>
        </p:nvSpPr>
        <p:spPr>
          <a:xfrm>
            <a:off x="6544791" y="2438117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4" name="Oval 43"/>
          <p:cNvSpPr/>
          <p:nvPr/>
        </p:nvSpPr>
        <p:spPr>
          <a:xfrm>
            <a:off x="4306417" y="2773523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5" name="Oval 44"/>
          <p:cNvSpPr/>
          <p:nvPr/>
        </p:nvSpPr>
        <p:spPr>
          <a:xfrm>
            <a:off x="2028494" y="312154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6" name="Oval 45"/>
          <p:cNvSpPr/>
          <p:nvPr/>
        </p:nvSpPr>
        <p:spPr>
          <a:xfrm>
            <a:off x="5417046" y="312154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7" name="Oval 46"/>
          <p:cNvSpPr/>
          <p:nvPr/>
        </p:nvSpPr>
        <p:spPr>
          <a:xfrm>
            <a:off x="3150890" y="3465690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Oval 47"/>
          <p:cNvSpPr/>
          <p:nvPr/>
        </p:nvSpPr>
        <p:spPr>
          <a:xfrm>
            <a:off x="6543666" y="3465690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9" name="Oval 48"/>
          <p:cNvSpPr/>
          <p:nvPr/>
        </p:nvSpPr>
        <p:spPr>
          <a:xfrm>
            <a:off x="4306417" y="3794016"/>
            <a:ext cx="288000" cy="288000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1" name="Oval 50"/>
          <p:cNvSpPr/>
          <p:nvPr/>
        </p:nvSpPr>
        <p:spPr>
          <a:xfrm>
            <a:off x="4284001" y="3123513"/>
            <a:ext cx="288000" cy="288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3" name="Oval 52"/>
          <p:cNvSpPr/>
          <p:nvPr/>
        </p:nvSpPr>
        <p:spPr>
          <a:xfrm>
            <a:off x="4283968" y="3457607"/>
            <a:ext cx="288000" cy="28800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4" name="Oval 53"/>
          <p:cNvSpPr/>
          <p:nvPr/>
        </p:nvSpPr>
        <p:spPr>
          <a:xfrm>
            <a:off x="6544791" y="3803541"/>
            <a:ext cx="288000" cy="288000"/>
          </a:xfrm>
          <a:prstGeom prst="ellipse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11108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61665"/>
          </a:xfrm>
        </p:spPr>
        <p:txBody>
          <a:bodyPr/>
          <a:lstStyle/>
          <a:p>
            <a:r>
              <a:rPr lang="pt-PT" dirty="0"/>
              <a:t>Número primo e número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4" name="Picture 2" descr="C:\Users\Susana\Desktop\areal\Trabalho_parte1\t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50" y="573188"/>
            <a:ext cx="148710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51207" y="1534140"/>
            <a:ext cx="7981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7. </a:t>
            </a:r>
            <a:r>
              <a:rPr lang="pt-PT" sz="2400" dirty="0"/>
              <a:t>Escreve todos os números primos maiores do que 50  e menores do que 100.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42239" y="2492896"/>
            <a:ext cx="785952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R: 53, 59, 61, 67, 71, 73, 79, 83, 89, 97.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93371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4935</TotalTime>
  <Words>1058</Words>
  <Application>Microsoft Office PowerPoint</Application>
  <PresentationFormat>On-screen Show (4:3)</PresentationFormat>
  <Paragraphs>137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Angela Maia</dc:creator>
  <cp:lastModifiedBy>Ângela Maia</cp:lastModifiedBy>
  <cp:revision>304</cp:revision>
  <dcterms:created xsi:type="dcterms:W3CDTF">2016-09-17T09:49:10Z</dcterms:created>
  <dcterms:modified xsi:type="dcterms:W3CDTF">2017-05-29T10:28:30Z</dcterms:modified>
</cp:coreProperties>
</file>